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A9_35BBE07B.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B9_DB845BF4.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74_AC7B1CD2.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70_F4ECB9B5.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C7_A86817.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BE_99737588.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CA_467609A1.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1CB_28997713.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D4_FF851A32.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10D_D6190096.xml" ContentType="application/vnd.ms-powerpoint.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modernComment_107_F460E7D4.xml" ContentType="application/vnd.ms-powerpoint.comments+xml"/>
  <Override PartName="/ppt/notesSlides/notesSlide71.xml" ContentType="application/vnd.openxmlformats-officedocument.presentationml.notesSlide+xml"/>
  <Override PartName="/ppt/comments/modernComment_1E0_EEB3D8D0.xml" ContentType="application/vnd.ms-powerpoint.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comments/modernComment_1B5_BDD33546.xml" ContentType="application/vnd.ms-powerpoint.comment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4"/>
  </p:notesMasterIdLst>
  <p:handoutMasterIdLst>
    <p:handoutMasterId r:id="rId155"/>
  </p:handoutMasterIdLst>
  <p:sldIdLst>
    <p:sldId id="270" r:id="rId2"/>
    <p:sldId id="394" r:id="rId3"/>
    <p:sldId id="415" r:id="rId4"/>
    <p:sldId id="414" r:id="rId5"/>
    <p:sldId id="433" r:id="rId6"/>
    <p:sldId id="285" r:id="rId7"/>
    <p:sldId id="425" r:id="rId8"/>
    <p:sldId id="333" r:id="rId9"/>
    <p:sldId id="362" r:id="rId10"/>
    <p:sldId id="361" r:id="rId11"/>
    <p:sldId id="286" r:id="rId12"/>
    <p:sldId id="350" r:id="rId13"/>
    <p:sldId id="367" r:id="rId14"/>
    <p:sldId id="439" r:id="rId15"/>
    <p:sldId id="440" r:id="rId16"/>
    <p:sldId id="441" r:id="rId17"/>
    <p:sldId id="297" r:id="rId18"/>
    <p:sldId id="348" r:id="rId19"/>
    <p:sldId id="355" r:id="rId20"/>
    <p:sldId id="372" r:id="rId21"/>
    <p:sldId id="487" r:id="rId22"/>
    <p:sldId id="445" r:id="rId23"/>
    <p:sldId id="368" r:id="rId24"/>
    <p:sldId id="444" r:id="rId25"/>
    <p:sldId id="396" r:id="rId26"/>
    <p:sldId id="455" r:id="rId27"/>
    <p:sldId id="422" r:id="rId28"/>
    <p:sldId id="481" r:id="rId29"/>
    <p:sldId id="452" r:id="rId30"/>
    <p:sldId id="364" r:id="rId31"/>
    <p:sldId id="446" r:id="rId32"/>
    <p:sldId id="336" r:id="rId33"/>
    <p:sldId id="482" r:id="rId34"/>
    <p:sldId id="458" r:id="rId35"/>
    <p:sldId id="471" r:id="rId36"/>
    <p:sldId id="484" r:id="rId37"/>
    <p:sldId id="470" r:id="rId38"/>
    <p:sldId id="483" r:id="rId39"/>
    <p:sldId id="459" r:id="rId40"/>
    <p:sldId id="469" r:id="rId41"/>
    <p:sldId id="468" r:id="rId42"/>
    <p:sldId id="352" r:id="rId43"/>
    <p:sldId id="421" r:id="rId44"/>
    <p:sldId id="257" r:id="rId45"/>
    <p:sldId id="448" r:id="rId46"/>
    <p:sldId id="485" r:id="rId47"/>
    <p:sldId id="447" r:id="rId48"/>
    <p:sldId id="486" r:id="rId49"/>
    <p:sldId id="418" r:id="rId50"/>
    <p:sldId id="269" r:id="rId51"/>
    <p:sldId id="304" r:id="rId52"/>
    <p:sldId id="419" r:id="rId53"/>
    <p:sldId id="373" r:id="rId54"/>
    <p:sldId id="491" r:id="rId55"/>
    <p:sldId id="492" r:id="rId56"/>
    <p:sldId id="493" r:id="rId57"/>
    <p:sldId id="449" r:id="rId58"/>
    <p:sldId id="450" r:id="rId59"/>
    <p:sldId id="451" r:id="rId60"/>
    <p:sldId id="307" r:id="rId61"/>
    <p:sldId id="374" r:id="rId62"/>
    <p:sldId id="274" r:id="rId63"/>
    <p:sldId id="309" r:id="rId64"/>
    <p:sldId id="423" r:id="rId65"/>
    <p:sldId id="424" r:id="rId66"/>
    <p:sldId id="267" r:id="rId67"/>
    <p:sldId id="400" r:id="rId68"/>
    <p:sldId id="275" r:id="rId69"/>
    <p:sldId id="432" r:id="rId70"/>
    <p:sldId id="263" r:id="rId71"/>
    <p:sldId id="480" r:id="rId72"/>
    <p:sldId id="354" r:id="rId73"/>
    <p:sldId id="359" r:id="rId74"/>
    <p:sldId id="326" r:id="rId75"/>
    <p:sldId id="358" r:id="rId76"/>
    <p:sldId id="431" r:id="rId77"/>
    <p:sldId id="360" r:id="rId78"/>
    <p:sldId id="337" r:id="rId79"/>
    <p:sldId id="478" r:id="rId80"/>
    <p:sldId id="387" r:id="rId81"/>
    <p:sldId id="338" r:id="rId82"/>
    <p:sldId id="339" r:id="rId83"/>
    <p:sldId id="340" r:id="rId84"/>
    <p:sldId id="397" r:id="rId85"/>
    <p:sldId id="325" r:id="rId86"/>
    <p:sldId id="479" r:id="rId87"/>
    <p:sldId id="311" r:id="rId88"/>
    <p:sldId id="328" r:id="rId89"/>
    <p:sldId id="426" r:id="rId90"/>
    <p:sldId id="378" r:id="rId91"/>
    <p:sldId id="379" r:id="rId92"/>
    <p:sldId id="381" r:id="rId93"/>
    <p:sldId id="380" r:id="rId94"/>
    <p:sldId id="382" r:id="rId95"/>
    <p:sldId id="384" r:id="rId96"/>
    <p:sldId id="385" r:id="rId97"/>
    <p:sldId id="386" r:id="rId98"/>
    <p:sldId id="327" r:id="rId99"/>
    <p:sldId id="427" r:id="rId100"/>
    <p:sldId id="344" r:id="rId101"/>
    <p:sldId id="314" r:id="rId102"/>
    <p:sldId id="317" r:id="rId103"/>
    <p:sldId id="428" r:id="rId104"/>
    <p:sldId id="315" r:id="rId105"/>
    <p:sldId id="429" r:id="rId106"/>
    <p:sldId id="318" r:id="rId107"/>
    <p:sldId id="335" r:id="rId108"/>
    <p:sldId id="319" r:id="rId109"/>
    <p:sldId id="322" r:id="rId110"/>
    <p:sldId id="453" r:id="rId111"/>
    <p:sldId id="454" r:id="rId112"/>
    <p:sldId id="313" r:id="rId113"/>
    <p:sldId id="460" r:id="rId114"/>
    <p:sldId id="331" r:id="rId115"/>
    <p:sldId id="461" r:id="rId116"/>
    <p:sldId id="462" r:id="rId117"/>
    <p:sldId id="463" r:id="rId118"/>
    <p:sldId id="464" r:id="rId119"/>
    <p:sldId id="465" r:id="rId120"/>
    <p:sldId id="258" r:id="rId121"/>
    <p:sldId id="466" r:id="rId122"/>
    <p:sldId id="467" r:id="rId123"/>
    <p:sldId id="268" r:id="rId124"/>
    <p:sldId id="437" r:id="rId125"/>
    <p:sldId id="353" r:id="rId126"/>
    <p:sldId id="497" r:id="rId127"/>
    <p:sldId id="498" r:id="rId128"/>
    <p:sldId id="434" r:id="rId129"/>
    <p:sldId id="435" r:id="rId130"/>
    <p:sldId id="409" r:id="rId131"/>
    <p:sldId id="410" r:id="rId132"/>
    <p:sldId id="411" r:id="rId133"/>
    <p:sldId id="365" r:id="rId134"/>
    <p:sldId id="262" r:id="rId135"/>
    <p:sldId id="299" r:id="rId136"/>
    <p:sldId id="357" r:id="rId137"/>
    <p:sldId id="476" r:id="rId138"/>
    <p:sldId id="475" r:id="rId139"/>
    <p:sldId id="477" r:id="rId140"/>
    <p:sldId id="490" r:id="rId141"/>
    <p:sldId id="488" r:id="rId142"/>
    <p:sldId id="489" r:id="rId143"/>
    <p:sldId id="349" r:id="rId144"/>
    <p:sldId id="301" r:id="rId145"/>
    <p:sldId id="457" r:id="rId146"/>
    <p:sldId id="405" r:id="rId147"/>
    <p:sldId id="472" r:id="rId148"/>
    <p:sldId id="474" r:id="rId149"/>
    <p:sldId id="473" r:id="rId150"/>
    <p:sldId id="332" r:id="rId151"/>
    <p:sldId id="351" r:id="rId152"/>
    <p:sldId id="456"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_SF_Intro" id="{57217365-1337-467E-B70A-629AFA5A7B09}">
          <p14:sldIdLst>
            <p14:sldId id="270"/>
            <p14:sldId id="394"/>
            <p14:sldId id="415"/>
            <p14:sldId id="414"/>
            <p14:sldId id="433"/>
          </p14:sldIdLst>
        </p14:section>
        <p14:section name="1_SF_Why" id="{99E89E62-F4E9-461D-8BCB-035DB75879BA}">
          <p14:sldIdLst>
            <p14:sldId id="285"/>
            <p14:sldId id="425"/>
            <p14:sldId id="333"/>
            <p14:sldId id="362"/>
            <p14:sldId id="361"/>
            <p14:sldId id="286"/>
            <p14:sldId id="350"/>
            <p14:sldId id="367"/>
          </p14:sldIdLst>
        </p14:section>
        <p14:section name="2_CS_GitHub Dynamopoly" id="{EE7D1AD3-1F9C-41C2-8785-65DFF69273C6}">
          <p14:sldIdLst>
            <p14:sldId id="439"/>
            <p14:sldId id="440"/>
            <p14:sldId id="441"/>
          </p14:sldIdLst>
        </p14:section>
        <p14:section name="3_CS_Best Practices" id="{78954439-02B7-4CBA-8C49-5FD4217B10D7}">
          <p14:sldIdLst>
            <p14:sldId id="297"/>
            <p14:sldId id="348"/>
            <p14:sldId id="355"/>
            <p14:sldId id="372"/>
            <p14:sldId id="487"/>
            <p14:sldId id="445"/>
            <p14:sldId id="368"/>
            <p14:sldId id="444"/>
            <p14:sldId id="396"/>
            <p14:sldId id="455"/>
            <p14:sldId id="422"/>
            <p14:sldId id="481"/>
            <p14:sldId id="452"/>
            <p14:sldId id="364"/>
            <p14:sldId id="446"/>
            <p14:sldId id="336"/>
            <p14:sldId id="482"/>
            <p14:sldId id="458"/>
            <p14:sldId id="471"/>
            <p14:sldId id="484"/>
            <p14:sldId id="470"/>
            <p14:sldId id="483"/>
            <p14:sldId id="459"/>
            <p14:sldId id="469"/>
            <p14:sldId id="468"/>
          </p14:sldIdLst>
        </p14:section>
        <p14:section name="4_SF_Script Development" id="{41E4FD2F-050A-48FE-B387-81A1E53A9B08}">
          <p14:sldIdLst>
            <p14:sldId id="352"/>
            <p14:sldId id="421"/>
            <p14:sldId id="257"/>
            <p14:sldId id="448"/>
            <p14:sldId id="485"/>
            <p14:sldId id="447"/>
            <p14:sldId id="486"/>
            <p14:sldId id="418"/>
            <p14:sldId id="269"/>
          </p14:sldIdLst>
        </p14:section>
        <p14:section name="5_SF_Monopoly Deconstruction" id="{03FBCD57-F0BB-4238-B35C-0BE3914521B9}">
          <p14:sldIdLst>
            <p14:sldId id="304"/>
            <p14:sldId id="419"/>
            <p14:sldId id="373"/>
            <p14:sldId id="491"/>
            <p14:sldId id="492"/>
            <p14:sldId id="493"/>
            <p14:sldId id="449"/>
            <p14:sldId id="450"/>
            <p14:sldId id="451"/>
            <p14:sldId id="307"/>
            <p14:sldId id="374"/>
            <p14:sldId id="274"/>
            <p14:sldId id="309"/>
            <p14:sldId id="423"/>
            <p14:sldId id="424"/>
            <p14:sldId id="267"/>
            <p14:sldId id="400"/>
            <p14:sldId id="275"/>
          </p14:sldIdLst>
        </p14:section>
        <p14:section name="6_SF_Dynamo and Revit" id="{6B0D1FC7-A2EA-43C2-9F5E-D4D6FC2D2DF3}">
          <p14:sldIdLst>
            <p14:sldId id="432"/>
            <p14:sldId id="263"/>
            <p14:sldId id="480"/>
            <p14:sldId id="354"/>
            <p14:sldId id="359"/>
            <p14:sldId id="326"/>
            <p14:sldId id="358"/>
            <p14:sldId id="431"/>
            <p14:sldId id="360"/>
            <p14:sldId id="337"/>
            <p14:sldId id="478"/>
            <p14:sldId id="387"/>
            <p14:sldId id="338"/>
            <p14:sldId id="339"/>
            <p14:sldId id="340"/>
            <p14:sldId id="397"/>
            <p14:sldId id="325"/>
            <p14:sldId id="479"/>
          </p14:sldIdLst>
        </p14:section>
        <p14:section name="7_SF_Geometric Computation" id="{D6D18D59-BBBA-4CDF-8AFF-AA44A554E7A9}">
          <p14:sldIdLst>
            <p14:sldId id="311"/>
            <p14:sldId id="328"/>
            <p14:sldId id="426"/>
            <p14:sldId id="378"/>
            <p14:sldId id="379"/>
            <p14:sldId id="381"/>
            <p14:sldId id="380"/>
            <p14:sldId id="382"/>
            <p14:sldId id="384"/>
            <p14:sldId id="385"/>
            <p14:sldId id="386"/>
            <p14:sldId id="327"/>
            <p14:sldId id="427"/>
            <p14:sldId id="344"/>
            <p14:sldId id="314"/>
            <p14:sldId id="317"/>
            <p14:sldId id="428"/>
            <p14:sldId id="315"/>
            <p14:sldId id="429"/>
            <p14:sldId id="318"/>
            <p14:sldId id="335"/>
            <p14:sldId id="319"/>
            <p14:sldId id="322"/>
            <p14:sldId id="453"/>
            <p14:sldId id="454"/>
            <p14:sldId id="313"/>
          </p14:sldIdLst>
        </p14:section>
        <p14:section name="8_PA_Revit Die Family" id="{09939004-3427-457C-A382-E42E1887E9FF}">
          <p14:sldIdLst>
            <p14:sldId id="460"/>
            <p14:sldId id="331"/>
            <p14:sldId id="461"/>
            <p14:sldId id="462"/>
            <p14:sldId id="463"/>
            <p14:sldId id="464"/>
            <p14:sldId id="465"/>
            <p14:sldId id="258"/>
            <p14:sldId id="466"/>
            <p14:sldId id="467"/>
          </p14:sldIdLst>
        </p14:section>
        <p14:section name="8__CS_UI/UX" id="{4F78192A-3AC1-49A3-A92F-5262813F91F0}">
          <p14:sldIdLst>
            <p14:sldId id="268"/>
            <p14:sldId id="437"/>
            <p14:sldId id="353"/>
            <p14:sldId id="497"/>
            <p14:sldId id="498"/>
            <p14:sldId id="434"/>
            <p14:sldId id="435"/>
            <p14:sldId id="409"/>
            <p14:sldId id="410"/>
            <p14:sldId id="411"/>
            <p14:sldId id="365"/>
            <p14:sldId id="262"/>
            <p14:sldId id="299"/>
          </p14:sldIdLst>
        </p14:section>
        <p14:section name="9_SF_Data Analytics" id="{7E0E01CC-CB79-4CC1-ABDE-5F08B635467D}">
          <p14:sldIdLst>
            <p14:sldId id="357"/>
            <p14:sldId id="476"/>
            <p14:sldId id="475"/>
            <p14:sldId id="477"/>
            <p14:sldId id="490"/>
            <p14:sldId id="488"/>
            <p14:sldId id="489"/>
            <p14:sldId id="349"/>
          </p14:sldIdLst>
        </p14:section>
        <p14:section name="* 10_SF_Generative Design" id="{E81E0044-C03D-458E-A432-870EA308D948}">
          <p14:sldIdLst>
            <p14:sldId id="301"/>
            <p14:sldId id="457"/>
          </p14:sldIdLst>
        </p14:section>
        <p14:section name="*12_CS_Dynamo Community" id="{BF3F7729-DF8A-4BBF-B71E-1F29B8210EFD}">
          <p14:sldIdLst>
            <p14:sldId id="405"/>
            <p14:sldId id="472"/>
            <p14:sldId id="474"/>
            <p14:sldId id="473"/>
          </p14:sldIdLst>
        </p14:section>
        <p14:section name="*11_SF_ Rendering Twinmotion" id="{37829B0B-A705-4CC1-8BD0-0059D0186C6C}">
          <p14:sldIdLst>
            <p14:sldId id="332"/>
          </p14:sldIdLst>
        </p14:section>
        <p14:section name="13_SF_Conclusion" id="{93ADB818-AB27-4C95-8833-BEA10CE6D3A8}">
          <p14:sldIdLst>
            <p14:sldId id="351"/>
            <p14:sldId id="456"/>
          </p14:sldIdLst>
        </p14:section>
      </p14:sectionLst>
    </p:ext>
    <p:ext uri="{EFAFB233-063F-42B5-8137-9DF3F51BA10A}">
      <p15:sldGuideLst xmlns:p15="http://schemas.microsoft.com/office/powerpoint/2012/main">
        <p15:guide id="1" orient="horz" pos="2880" userDrawn="1">
          <p15:clr>
            <a:srgbClr val="A4A3A4"/>
          </p15:clr>
        </p15:guide>
        <p15:guide id="2" pos="2568" userDrawn="1">
          <p15:clr>
            <a:srgbClr val="A4A3A4"/>
          </p15:clr>
        </p15:guide>
        <p15:guide id="3" pos="5088" userDrawn="1">
          <p15:clr>
            <a:srgbClr val="A4A3A4"/>
          </p15:clr>
        </p15:guide>
        <p15:guide id="4" orient="horz" pos="14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C73B73-F0E1-488F-94D7-2945829A3389}" name="Sean Fruin" initials="SF" userId="S::Sean.M.Fruin@imegcorp.com::e385cdf8-8259-49fa-9da7-5d3735f0f1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4448"/>
    <a:srgbClr val="999999"/>
    <a:srgbClr val="FFFFFF"/>
    <a:srgbClr val="3196A0"/>
    <a:srgbClr val="F4FDFD"/>
    <a:srgbClr val="499DBF"/>
    <a:srgbClr val="A53531"/>
    <a:srgbClr val="9D4242"/>
    <a:srgbClr val="165600"/>
    <a:srgbClr val="CF7E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0" autoAdjust="0"/>
    <p:restoredTop sz="72440" autoAdjust="0"/>
  </p:normalViewPr>
  <p:slideViewPr>
    <p:cSldViewPr snapToGrid="0">
      <p:cViewPr varScale="1">
        <p:scale>
          <a:sx n="113" d="100"/>
          <a:sy n="113" d="100"/>
        </p:scale>
        <p:origin x="2524" y="56"/>
      </p:cViewPr>
      <p:guideLst>
        <p:guide orient="horz" pos="2880"/>
        <p:guide pos="2568"/>
        <p:guide pos="5088"/>
        <p:guide orient="horz" pos="14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microsoft.com/office/2018/10/relationships/authors" Targe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omments/modernComment_107_F460E7D4.xml><?xml version="1.0" encoding="utf-8"?>
<p188:cmLst xmlns:a="http://schemas.openxmlformats.org/drawingml/2006/main" xmlns:r="http://schemas.openxmlformats.org/officeDocument/2006/relationships" xmlns:p188="http://schemas.microsoft.com/office/powerpoint/2018/8/main">
  <p188:cm id="{27671354-2901-40CB-869D-348A56695719}" authorId="{49C73B73-F0E1-488F-94D7-2945829A3389}" created="2023-05-14T18:41:15.333">
    <pc:sldMkLst xmlns:pc="http://schemas.microsoft.com/office/powerpoint/2013/main/command">
      <pc:docMk/>
      <pc:sldMk cId="4099991508" sldId="263"/>
    </pc:sldMkLst>
    <p188:txBody>
      <a:bodyPr/>
      <a:lstStyle/>
      <a:p>
        <a:r>
          <a:rPr lang="en-US"/>
          <a:t>Need some clean up</a:t>
        </a:r>
      </a:p>
    </p188:txBody>
  </p188:cm>
</p188:cmLst>
</file>

<file path=ppt/comments/modernComment_10D_D6190096.xml><?xml version="1.0" encoding="utf-8"?>
<p188:cmLst xmlns:a="http://schemas.openxmlformats.org/drawingml/2006/main" xmlns:r="http://schemas.openxmlformats.org/officeDocument/2006/relationships" xmlns:p188="http://schemas.microsoft.com/office/powerpoint/2018/8/main">
  <p188:cm id="{EE35E80E-4862-4CDB-9082-5542FAEBCC85}" authorId="{49C73B73-F0E1-488F-94D7-2945829A3389}" created="2023-05-14T01:35:31.236">
    <pc:sldMkLst xmlns:pc="http://schemas.microsoft.com/office/powerpoint/2013/main/command">
      <pc:docMk/>
      <pc:sldMk cId="3591962774" sldId="269"/>
    </pc:sldMkLst>
    <p188:txBody>
      <a:bodyPr/>
      <a:lstStyle/>
      <a:p>
        <a:r>
          <a:rPr lang="en-US"/>
          <a:t>Step though these with a new slide for each one and gray out the last one?</a:t>
        </a:r>
      </a:p>
    </p188:txBody>
  </p188:cm>
</p188:cmLst>
</file>

<file path=ppt/comments/modernComment_170_F4ECB9B5.xml><?xml version="1.0" encoding="utf-8"?>
<p188:cmLst xmlns:a="http://schemas.openxmlformats.org/drawingml/2006/main" xmlns:r="http://schemas.openxmlformats.org/officeDocument/2006/relationships" xmlns:p188="http://schemas.microsoft.com/office/powerpoint/2018/8/main">
  <p188:cm id="{3C9C7611-7D27-4A56-8F58-5CD6506CBB36}" authorId="{49C73B73-F0E1-488F-94D7-2945829A3389}" created="2023-05-13T16:31:59.161">
    <pc:sldMkLst xmlns:pc="http://schemas.microsoft.com/office/powerpoint/2013/main/command">
      <pc:docMk/>
      <pc:sldMk cId="4109154741" sldId="368"/>
    </pc:sldMkLst>
    <p188:txBody>
      <a:bodyPr/>
      <a:lstStyle/>
      <a:p>
        <a:r>
          <a:rPr lang="en-US"/>
          <a:t>Gray out back ground and Step though these with slides? </a:t>
        </a:r>
      </a:p>
    </p188:txBody>
  </p188:cm>
</p188:cmLst>
</file>

<file path=ppt/comments/modernComment_174_AC7B1CD2.xml><?xml version="1.0" encoding="utf-8"?>
<p188:cmLst xmlns:a="http://schemas.openxmlformats.org/drawingml/2006/main" xmlns:r="http://schemas.openxmlformats.org/officeDocument/2006/relationships" xmlns:p188="http://schemas.microsoft.com/office/powerpoint/2018/8/main">
  <p188:cm id="{BFB00C3D-3C44-4BE5-940C-255E1213B493}" authorId="{49C73B73-F0E1-488F-94D7-2945829A3389}" created="2023-05-15T00:22:39.391">
    <pc:sldMkLst xmlns:pc="http://schemas.microsoft.com/office/powerpoint/2013/main/command">
      <pc:docMk/>
      <pc:sldMk cId="2893749458" sldId="372"/>
    </pc:sldMkLst>
    <p188:txBody>
      <a:bodyPr/>
      <a:lstStyle/>
      <a:p>
        <a:r>
          <a:rPr lang="en-US"/>
          <a:t>Replace with Gif</a:t>
        </a:r>
      </a:p>
    </p188:txBody>
  </p188:cm>
</p188:cmLst>
</file>

<file path=ppt/comments/modernComment_1A9_35BBE07B.xml><?xml version="1.0" encoding="utf-8"?>
<p188:cmLst xmlns:a="http://schemas.openxmlformats.org/drawingml/2006/main" xmlns:r="http://schemas.openxmlformats.org/officeDocument/2006/relationships" xmlns:p188="http://schemas.microsoft.com/office/powerpoint/2018/8/main">
  <p188:cm id="{F67B8AB0-32C7-4E4A-AF5D-8DCD9AFDD3F5}" authorId="{49C73B73-F0E1-488F-94D7-2945829A3389}" created="2023-05-14T14:22:45.064">
    <pc:sldMkLst xmlns:pc="http://schemas.microsoft.com/office/powerpoint/2013/main/command">
      <pc:docMk/>
      <pc:sldMk cId="901505147" sldId="425"/>
    </pc:sldMkLst>
    <p188:txBody>
      <a:bodyPr/>
      <a:lstStyle/>
      <a:p>
        <a:r>
          <a:rPr lang="en-US"/>
          <a:t>Unsure about the best order here</a:t>
        </a:r>
      </a:p>
    </p188:txBody>
  </p188:cm>
</p188:cmLst>
</file>

<file path=ppt/comments/modernComment_1B5_BDD33546.xml><?xml version="1.0" encoding="utf-8"?>
<p188:cmLst xmlns:a="http://schemas.openxmlformats.org/drawingml/2006/main" xmlns:r="http://schemas.openxmlformats.org/officeDocument/2006/relationships" xmlns:p188="http://schemas.microsoft.com/office/powerpoint/2018/8/main">
  <p188:cm id="{0974127A-2751-4B30-A048-7B5A5CC16008}" authorId="{49C73B73-F0E1-488F-94D7-2945829A3389}" created="2023-05-14T18:59:42.921">
    <pc:sldMkLst xmlns:pc="http://schemas.microsoft.com/office/powerpoint/2013/main/command">
      <pc:docMk/>
      <pc:sldMk cId="3184735558" sldId="437"/>
    </pc:sldMkLst>
    <p188:txBody>
      <a:bodyPr/>
      <a:lstStyle/>
      <a:p>
        <a:r>
          <a:rPr lang="en-US"/>
          <a:t>Make this table with Data Shapes inputs</a:t>
        </a:r>
      </a:p>
    </p188:txBody>
  </p188:cm>
</p188:cmLst>
</file>

<file path=ppt/comments/modernComment_1B9_DB845BF4.xml><?xml version="1.0" encoding="utf-8"?>
<p188:cmLst xmlns:a="http://schemas.openxmlformats.org/drawingml/2006/main" xmlns:r="http://schemas.openxmlformats.org/officeDocument/2006/relationships" xmlns:p188="http://schemas.microsoft.com/office/powerpoint/2018/8/main">
  <p188:cm id="{ED4E61C0-62AB-4725-8822-4F24DBE4C5B5}" authorId="{49C73B73-F0E1-488F-94D7-2945829A3389}" created="2023-05-13T16:04:44.145">
    <pc:sldMkLst xmlns:pc="http://schemas.microsoft.com/office/powerpoint/2013/main/command">
      <pc:docMk/>
      <pc:sldMk cId="3682884596" sldId="441"/>
    </pc:sldMkLst>
    <p188:txBody>
      <a:bodyPr/>
      <a:lstStyle/>
      <a:p>
        <a:r>
          <a:rPr lang="en-US"/>
          <a:t>Make this a video or a gif?  </a:t>
        </a:r>
      </a:p>
    </p188:txBody>
  </p188:cm>
</p188:cmLst>
</file>

<file path=ppt/comments/modernComment_1BE_99737588.xml><?xml version="1.0" encoding="utf-8"?>
<p188:cmLst xmlns:a="http://schemas.openxmlformats.org/drawingml/2006/main" xmlns:r="http://schemas.openxmlformats.org/officeDocument/2006/relationships" xmlns:p188="http://schemas.microsoft.com/office/powerpoint/2018/8/main">
  <p188:cm id="{09B7584D-0488-4CD0-9E66-206EFDDFCA41}" authorId="{49C73B73-F0E1-488F-94D7-2945829A3389}" created="2023-05-14T13:17:41.058">
    <pc:sldMkLst xmlns:pc="http://schemas.microsoft.com/office/powerpoint/2013/main/command">
      <pc:docMk/>
      <pc:sldMk cId="2574480776" sldId="446"/>
    </pc:sldMkLst>
    <p188:txBody>
      <a:bodyPr/>
      <a:lstStyle/>
      <a:p>
        <a:r>
          <a:rPr lang="en-US"/>
          <a:t>Add explanations</a:t>
        </a:r>
      </a:p>
    </p188:txBody>
  </p188:cm>
</p188:cmLst>
</file>

<file path=ppt/comments/modernComment_1C7_A86817.xml><?xml version="1.0" encoding="utf-8"?>
<p188:cmLst xmlns:a="http://schemas.openxmlformats.org/drawingml/2006/main" xmlns:r="http://schemas.openxmlformats.org/officeDocument/2006/relationships" xmlns:p188="http://schemas.microsoft.com/office/powerpoint/2018/8/main">
  <p188:cm id="{AA77668C-A2C7-4E4E-A8D7-79DB5A35C2FE}" authorId="{49C73B73-F0E1-488F-94D7-2945829A3389}" created="2023-05-15T00:21:43.558">
    <pc:sldMkLst xmlns:pc="http://schemas.microsoft.com/office/powerpoint/2013/main/command">
      <pc:docMk/>
      <pc:sldMk cId="11036695" sldId="455"/>
    </pc:sldMkLst>
    <p188:txBody>
      <a:bodyPr/>
      <a:lstStyle/>
      <a:p>
        <a:r>
          <a:rPr lang="en-US"/>
          <a:t>Need to lay this out better. Maybe multiple slides?</a:t>
        </a:r>
      </a:p>
    </p188:txBody>
  </p188:cm>
</p188:cmLst>
</file>

<file path=ppt/comments/modernComment_1CA_467609A1.xml><?xml version="1.0" encoding="utf-8"?>
<p188:cmLst xmlns:a="http://schemas.openxmlformats.org/drawingml/2006/main" xmlns:r="http://schemas.openxmlformats.org/officeDocument/2006/relationships" xmlns:p188="http://schemas.microsoft.com/office/powerpoint/2018/8/main">
  <p188:cm id="{2C9EA83B-D96A-4366-AB2D-86C81CBDFA18}" authorId="{49C73B73-F0E1-488F-94D7-2945829A3389}" created="2023-05-14T14:54:37.106">
    <pc:sldMkLst xmlns:pc="http://schemas.microsoft.com/office/powerpoint/2013/main/command">
      <pc:docMk/>
      <pc:sldMk cId="1182140833" sldId="458"/>
    </pc:sldMkLst>
    <p188:txBody>
      <a:bodyPr/>
      <a:lstStyle/>
      <a:p>
        <a:r>
          <a:rPr lang="en-US"/>
          <a:t>Michael do you have a story about error frustrations?</a:t>
        </a:r>
      </a:p>
    </p188:txBody>
  </p188:cm>
</p188:cmLst>
</file>

<file path=ppt/comments/modernComment_1CB_28997713.xml><?xml version="1.0" encoding="utf-8"?>
<p188:cmLst xmlns:a="http://schemas.openxmlformats.org/drawingml/2006/main" xmlns:r="http://schemas.openxmlformats.org/officeDocument/2006/relationships" xmlns:p188="http://schemas.microsoft.com/office/powerpoint/2018/8/main">
  <p188:cm id="{9B0685EB-D864-4DAA-AD56-4ACA25F8BEF1}" authorId="{49C73B73-F0E1-488F-94D7-2945829A3389}" created="2023-05-14T15:07:50.742">
    <pc:sldMkLst xmlns:pc="http://schemas.microsoft.com/office/powerpoint/2013/main/command">
      <pc:docMk/>
      <pc:sldMk cId="681146131" sldId="459"/>
    </pc:sldMkLst>
    <p188:txBody>
      <a:bodyPr/>
      <a:lstStyle/>
      <a:p>
        <a:r>
          <a:rPr lang="en-US"/>
          <a:t>Make this multiple slides? Also add examples?</a:t>
        </a:r>
      </a:p>
    </p188:txBody>
  </p188:cm>
</p188:cmLst>
</file>

<file path=ppt/comments/modernComment_1D4_FF851A32.xml><?xml version="1.0" encoding="utf-8"?>
<p188:cmLst xmlns:a="http://schemas.openxmlformats.org/drawingml/2006/main" xmlns:r="http://schemas.openxmlformats.org/officeDocument/2006/relationships" xmlns:p188="http://schemas.microsoft.com/office/powerpoint/2018/8/main">
  <p188:cm id="{99CBB1D8-532B-4145-9301-C19EA9433E15}" authorId="{49C73B73-F0E1-488F-94D7-2945829A3389}" created="2023-05-14T14:29:11.692">
    <pc:sldMkLst xmlns:pc="http://schemas.microsoft.com/office/powerpoint/2013/main/command">
      <pc:docMk/>
      <pc:sldMk cId="4286913074" sldId="468"/>
    </pc:sldMkLst>
    <p188:txBody>
      <a:bodyPr/>
      <a:lstStyle/>
      <a:p>
        <a:r>
          <a:rPr lang="en-US"/>
          <a:t>Not sure where to put a slide about list</a:t>
        </a:r>
      </a:p>
    </p188:txBody>
  </p188:cm>
</p188:cmLst>
</file>

<file path=ppt/comments/modernComment_1E0_EEB3D8D0.xml><?xml version="1.0" encoding="utf-8"?>
<p188:cmLst xmlns:a="http://schemas.openxmlformats.org/drawingml/2006/main" xmlns:r="http://schemas.openxmlformats.org/officeDocument/2006/relationships" xmlns:p188="http://schemas.microsoft.com/office/powerpoint/2018/8/main">
  <p188:cm id="{87EF2480-6FB1-4FA8-846C-D56C7B17100B}" authorId="{49C73B73-F0E1-488F-94D7-2945829A3389}" created="2023-05-14T18:41:48.058">
    <pc:sldMkLst xmlns:pc="http://schemas.microsoft.com/office/powerpoint/2013/main/command">
      <pc:docMk/>
      <pc:sldMk cId="4004763856" sldId="480"/>
    </pc:sldMkLst>
    <p188:txBody>
      <a:bodyPr/>
      <a:lstStyle/>
      <a:p>
        <a:r>
          <a:rPr lang="en-US"/>
          <a:t>Needs Some Clean Up</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F48D75-BF4A-A000-729A-C79C3C9C7A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CD998C-7251-3587-207A-F8AC03259A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78F3A-92FD-4FB3-A245-FF99707FF0F3}" type="datetimeFigureOut">
              <a:rPr lang="en-US" smtClean="0"/>
              <a:t>5/30/2023</a:t>
            </a:fld>
            <a:endParaRPr lang="en-US"/>
          </a:p>
        </p:txBody>
      </p:sp>
      <p:sp>
        <p:nvSpPr>
          <p:cNvPr id="4" name="Footer Placeholder 3">
            <a:extLst>
              <a:ext uri="{FF2B5EF4-FFF2-40B4-BE49-F238E27FC236}">
                <a16:creationId xmlns:a16="http://schemas.microsoft.com/office/drawing/2014/main" id="{1C8631F6-1F31-3705-B17C-6BCAE008A7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46B1A7-E61A-E3F4-6697-C8AEE4B844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6616A0-E1FC-4EF2-BE70-43018C9E8AF5}" type="slidenum">
              <a:rPr lang="en-US" smtClean="0"/>
              <a:t>‹#›</a:t>
            </a:fld>
            <a:endParaRPr lang="en-US"/>
          </a:p>
        </p:txBody>
      </p:sp>
    </p:spTree>
    <p:extLst>
      <p:ext uri="{BB962C8B-B14F-4D97-AF65-F5344CB8AC3E}">
        <p14:creationId xmlns:p14="http://schemas.microsoft.com/office/powerpoint/2010/main" val="3917936392"/>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10.491"/>
    </inkml:context>
    <inkml:brush xml:id="br0">
      <inkml:brushProperty name="width" value="0.35" units="cm"/>
      <inkml:brushProperty name="height" value="0.35" units="cm"/>
      <inkml:brushProperty name="color" value="#FFFFFF"/>
    </inkml:brush>
  </inkml:definitions>
  <inkml:trace contextRef="#ctx0" brushRef="#br0">94 0 24575,'0'26'0,"2"0"0,0 0 0,2 0 0,1 0 0,1-1 0,2 0 0,0 0 0,15 30 0,-14-37 0,-1 1 0,-1 0 0,0 0 0,-2 0 0,5 26 0,-10-44 0,0 0 0,0 0 0,0 0 0,0 0 0,0-1 0,0 1 0,0 0 0,0 0 0,-1 0 0,1 0 0,0 0 0,0 0 0,-1-1 0,1 1 0,-1 0 0,1 0 0,-1-1 0,1 1 0,-1 0 0,1 0 0,-1-1 0,0 1 0,1-1 0,-1 1 0,0 0 0,0-1 0,1 0 0,-1 1 0,0-1 0,0 1 0,0-1 0,0 0 0,1 1 0,-1-1 0,0 0 0,0 0 0,0 0 0,0 0 0,0 0 0,0 0 0,-1 0 0,-49-7 0,22 2 0,25 5 0,0 0 0,0 0 0,0 1 0,0-1 0,0 1 0,0 0 0,1 1 0,-1-1 0,0 0 0,1 1 0,-1 0 0,1 0 0,-1 0 0,1 0 0,0 1 0,0-1 0,0 1 0,0 0 0,0 0 0,0 0 0,1 0 0,0 0 0,0 1 0,0-1 0,-3 8 0,3-7 0,1 1 0,0 0 0,0 0 0,0 0 0,0 0 0,1 0 0,0 1 0,0-1 0,1 0 0,-1 0 0,1 0 0,0 0 0,1 0 0,-1 0 0,1-1 0,0 1 0,0 0 0,0-1 0,6 9 0,4 8 0,0 0 0,-2 1 0,0 0 0,-1 1 0,8 37 0,-15-57 0,0 1 0,1-1 0,-1 0 0,1 1 0,0-1 0,0 0 0,0 0 0,0-1 0,0 1 0,1-1 0,-1 1 0,1-1 0,0 0 0,0-1 0,6 3 0,25 17 0,-31-18-105,0 1 0,-1 0 0,1 0 0,-1 1 0,0-1 0,0 1 0,0 0 0,0 0 0,-1 0 0,0 0 0,0 0 0,2 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47.082"/>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50.549"/>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10.346"/>
    </inkml:context>
    <inkml:brush xml:id="br0">
      <inkml:brushProperty name="width" value="0.35" units="cm"/>
      <inkml:brushProperty name="height" value="0.35" units="cm"/>
      <inkml:brushProperty name="color" value="#FFFFFF"/>
    </inkml:brush>
  </inkml:definitions>
  <inkml:trace contextRef="#ctx0" brushRef="#br0">307 320 24575,'3'0'0,"0"1"0,0-1 0,0 0 0,0 1 0,0 0 0,0 0 0,0 0 0,0 0 0,0 0 0,0 1 0,-1-1 0,1 1 0,-1 0 0,1-1 0,-1 1 0,0 1 0,1-1 0,-1 0 0,0 0 0,0 1 0,-1-1 0,1 1 0,-1-1 0,3 5 0,2 7 0,0 1 0,-1 0 0,6 27 0,5 12 0,-16-54 0,0 1 0,0-1 0,0 0 0,0 0 0,0 1 0,0-1 0,0 0 0,0 0 0,0 1 0,0-1 0,0 0 0,1 0 0,-1 1 0,0-1 0,0 0 0,0 0 0,0 0 0,0 1 0,1-1 0,-1 0 0,0 0 0,0 0 0,0 0 0,1 0 0,-1 1 0,0-1 0,0 0 0,1 0 0,-1 0 0,0 0 0,0 0 0,0 0 0,1 0 0,-1 0 0,0 0 0,0 0 0,1 0 0,-1 0 0,0 0 0,0 0 0,1 0 0,-1 0 0,0 0 0,0 0 0,1 0 0,-1 0 0,0 0 0,8-14 0,0-19 0,-8 28 0,0 0 0,-1-1 0,1 1 0,-1 0 0,0 0 0,0 0 0,0 0 0,-1 0 0,0 1 0,0-1 0,0 0 0,0 1 0,-1-1 0,-5-6 0,-17-37 0,23 44 0,0 1 0,-1 0 0,0-1 0,0 1 0,0 0 0,0 0 0,0 1 0,-1-1 0,1 1 0,-1 0 0,1 0 0,-1 0 0,0 0 0,0 0 0,0 1 0,0 0 0,-5-2 0,-33-15 0,-48-41 0,88 59 0,1-1 0,0 1 0,-1-1 0,1 1 0,-1-1 0,1 1 0,0 0 0,-1 0 0,1 0 0,-1 0 0,1 0 0,-1 0 0,1 0 0,0 0 0,-1 0 0,1 1 0,-1-1 0,1 0 0,-2 2 0,-15-1 0,17-2 0,1 1 0,-1-1 0,0 0 0,0 0 0,1 0 0,-1 0 0,0 0 0,1 0 0,-1 0 0,1 0 0,0 0 0,-1 0 0,1 0 0,0 0 0,-1 0 0,1-1 0,0 1 0,0 0 0,0 0 0,0-2 0,2-54 0,0 48 0,-1 0 0,-1 0 0,0 0 0,0-1 0,0 1 0,-1 0 0,-1 0 0,-4-17 0,5 23 0,-1 1 0,1 0 0,-1 0 0,1-1 0,-1 1 0,0 0 0,0 0 0,0 0 0,0 1 0,0-1 0,0 0 0,0 1 0,-1-1 0,1 1 0,-5-2 0,6 3 0,0-1 0,0 1 0,0 0 0,0 0 0,0 0 0,0 0 0,0 0 0,0 0 0,1 0 0,-1 0 0,0 0 0,0 0 0,0 1 0,0-1 0,0 0 0,0 0 0,1 1 0,-1-1 0,0 1 0,0-1 0,0 1 0,1-1 0,-1 1 0,0-1 0,1 1 0,-1 0 0,0-1 0,1 1 0,-1 0 0,1 0 0,-1-1 0,1 1 0,0 0 0,-1 0 0,1 0 0,0 0 0,-1-1 0,1 1 0,0 0 0,0 0 0,0 0 0,0 0 0,0 0 0,0 0 0,0 0 0,0 0 0,0 1 0,-2 20-170,-2 0-1,0 0 0,-2 0 1,-1-1-1,0 1 0,-1-2 1,-21 37-1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17.345"/>
    </inkml:context>
    <inkml:brush xml:id="br0">
      <inkml:brushProperty name="width" value="0.35" units="cm"/>
      <inkml:brushProperty name="height" value="0.35" units="cm"/>
      <inkml:brushProperty name="color" value="#FFFFFF"/>
    </inkml:brush>
  </inkml:definitions>
  <inkml:trace contextRef="#ctx0" brushRef="#br0">1 1 24575,'0'2'0,"0"3"0,2 1 0,1 2 0,2-1 0,0 3 0,0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38.351"/>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40.840"/>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41.476"/>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43.385"/>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18.283"/>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18.752"/>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18.711"/>
    </inkml:context>
    <inkml:brush xml:id="br0">
      <inkml:brushProperty name="width" value="0.35" units="cm"/>
      <inkml:brushProperty name="height" value="0.35" units="cm"/>
      <inkml:brushProperty name="color" value="#FFFFFF"/>
    </inkml:brush>
  </inkml:definitions>
  <inkml:trace contextRef="#ctx0" brushRef="#br0">259 306 24575,'-2'-17'0,"-1"1"0,0 0 0,-2 0 0,0 0 0,0 0 0,-14-25 0,3 5 0,11 23 0,3 8 0,1 0 0,0 0 0,-1 0 0,0 1 0,0-1 0,-1 1 0,1-1 0,-1 1 0,0 0 0,0 0 0,0 0 0,-1 0 0,1 1 0,-1 0 0,0-1 0,0 1 0,0 0 0,0 1 0,-1-1 0,1 1 0,-1 0 0,-8-3 0,-17-6 0,21 7 0,1 1 0,-1 0 0,0 0 0,0 1 0,-1 0 0,1 1 0,-13-1 0,69 56 0,-14 2 0,-28-46 0,0 1 0,1-1 0,0 1 0,9 9 0,77 85 0,-80-89 0,2-1 0,-1 0 0,19 14 0,-26-25 0,-1 0 0,0 0 0,1-1 0,0 0 0,0 0 0,0 0 0,0-1 0,1 0 0,-1 0 0,0-1 0,1 0 0,-1 0 0,11 0 0,41-3 0,-37 1 0,0 0 0,0 1 0,0 1 0,20 4 0,-35-3 0,0 0 0,-1 0 0,0 1 0,1 0 0,-1 0 0,0 0 0,0 1 0,0-1 0,-1 1 0,0 0 0,1 1 0,-1-1 0,5 8 0,7 11 0,21 39 0,-25-41 0,12 25 0,17 50 0,-12-29 0,-27-61 0,0 0 0,0 0 0,-1 0 0,0 0 0,0 0 0,0 1 0,-1-1 0,0 0 0,0 1 0,0-1 0,-1 0 0,0 0 0,0 1 0,-1-1 0,0 0 0,0 0 0,0-1 0,-1 1 0,0 0 0,0-1 0,0 1 0,-1-1 0,1 0 0,-7 6 0,-2 3 0,-1-1 0,-1 0 0,0-1 0,0-1 0,-1 0 0,0-1 0,-22 10 0,18-12 0,-1 0 0,0-2 0,-24 6 0,-27 8 0,53-10-1365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19.779"/>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22.418"/>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36.314"/>
    </inkml:context>
    <inkml:brush xml:id="br0">
      <inkml:brushProperty name="width" value="0.35" units="cm"/>
      <inkml:brushProperty name="height" value="0.35" units="cm"/>
      <inkml:brushProperty name="color" value="#FFFFFF"/>
    </inkml:brush>
  </inkml:definitions>
  <inkml:trace contextRef="#ctx0" brushRef="#br0">354 836 24575,'2'95'0,"-4"101"0,-10-94 0,5-54 0,0 67 0,9-54 0,0-38 0,-1 1 0,-1-1 0,-1 1 0,-5 31 0,4-51 0,0-1 0,0 1 0,0-1 0,0 1 0,-1-1 0,1 0 0,-1 0 0,0 0 0,0 0 0,0-1 0,0 1 0,-1-1 0,1 0 0,-1 0 0,1 0 0,-1 0 0,0-1 0,0 1 0,1-1 0,-1 0 0,-5 1 0,-5 1 0,1 0 0,0-1 0,-1-1 0,1 0 0,-16 0 0,27-1 0,1 0 0,-1 0 0,1 0 0,-1 0 0,1-1 0,-1 1 0,1 0 0,-1 0 0,1-1 0,-1 1 0,1-1 0,-1 0 0,1 1 0,0-1 0,-1 0 0,1 0 0,0 1 0,0-1 0,0 0 0,0-1 0,-1 1 0,1 0 0,1 0 0,-1 0 0,0 0 0,0-1 0,-1-1 0,2 1 0,0-1 0,0 0 0,0 1 0,0-1 0,0 1 0,0-1 0,1 0 0,-1 1 0,1-1 0,0 1 0,0-1 0,0 1 0,0 0 0,2-4 0,5-8 0,1 1 0,0 0 0,1 1 0,13-14 0,11-12 0,-1-2 0,-2-1 0,42-74 0,-68 101 0,0 1 0,0-1 0,-1 1 0,-1-1 0,-1-1 0,0 1 0,0 0 0,-2 0 0,1-1 0,-5-26 0,3 18 0,1 0 0,0 0 0,5-27 0,13-70 0,-14 80 0,7-105 0,-10 130 0,0 0 0,1 0 0,1 1 0,10-30 0,-7 26 0,-1-1 0,4-25 0,-6 24 0,1 0 0,1 1 0,9-24 0,-6 22 0,-2 1 0,6-34 0,-5 2 0,-1-70 0,-5 112 0,0 0 0,1 0 0,0 0 0,1 0 0,0 1 0,5-13 0,10-31 0,-20 89 0,4 51 0,0-8 0,-1-62 0,-1-1 0,-1 1 0,0-1 0,-1 1 0,-1-1 0,-1 0 0,0 0 0,-1 0 0,-7 17 0,-82 136 0,82-149 0,-16 36 0,22-43 0,-1 1 0,0-1 0,-1 0 0,0-1 0,-11 14 0,-34 47 0,41-55 0,0 0 0,-26 29 0,37-46 0,0 0 0,0 1 0,-1-1 0,1 0 0,0 1 0,-1-1 0,1 0 0,-1 0 0,1 0 0,-1 0 0,1 0 0,-1-1 0,0 1 0,1 0 0,-4 0 0,4-2 0,1 1 0,0 0 0,-1-1 0,1 1 0,-1 0 0,1-1 0,0 1 0,-1-1 0,1 1 0,0-1 0,-1 1 0,1-1 0,0 1 0,0-1 0,0 1 0,-1-1 0,1 0 0,0 1 0,0-1 0,0 1 0,0-1 0,0 1 0,0-1 0,0 0 0,0 1 0,0-1 0,0 1 0,1-1 0,-1 1 0,0-1 0,2-8 0,0 0 0,1 0 0,-1 0 0,9-14 0,83-140 0,-49 61 0,-20 39 0,-16 43 0,0 0 0,-2 0 0,0-1 0,-1 0 0,-2 0 0,4-31 0,-9 93 0,2-20 0,0 1 0,-2-1 0,-1 1 0,0-1 0,-2 1 0,-1-1 0,0 0 0,-1-1 0,-13 28 0,-27 55 0,39-81 0,-2-1 0,0 0 0,-1-1 0,-1 0 0,-1-1 0,-1 0 0,-15 17 0,2-5 0,1 0 0,-28 48 0,29-41 0,-42 50 0,31-62 53,17-15-1471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37.74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39.545"/>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41.455"/>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42.610"/>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45.609"/>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46.615"/>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54.888"/>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27.648"/>
    </inkml:context>
    <inkml:brush xml:id="br0">
      <inkml:brushProperty name="width" value="0.35" units="cm"/>
      <inkml:brushProperty name="height" value="0.35" units="cm"/>
      <inkml:brushProperty name="color" value="#FFFFFF"/>
    </inkml:brush>
  </inkml:definitions>
  <inkml:trace contextRef="#ctx0" brushRef="#br0">1 135 24575,'1'0'0,"1"0"0,0 0 0,0-1 0,0 1 0,-1-1 0,1 1 0,0-1 0,-1 0 0,1 1 0,-1-1 0,1 0 0,0 0 0,-1 0 0,0 0 0,1 0 0,-1 0 0,0-1 0,1 1 0,-1 0 0,0-1 0,0 1 0,0-1 0,0 1 0,-1-1 0,1 0 0,0 1 0,0-1 0,-1 0 0,1 1 0,-1-1 0,0 0 0,0 0 0,1 1 0,-1-3 0,0 0 0,1 1 0,0 0 0,0-1 0,0 1 0,0 0 0,1 0 0,-1 0 0,1 0 0,0 0 0,0 0 0,4-4 0,1 1 0,0 0 0,1 1 0,-1 1 0,1-1 0,0 1 0,1 0 0,-1 1 0,1 0 0,-1 0 0,1 1 0,0 0 0,0 1 0,0 0 0,0 0 0,0 1 0,0 0 0,11 2 0,-19-2 0,0 0 0,-1 0 0,1 0 0,0 0 0,-1 0 0,1 0 0,-1 1 0,1-1 0,0 0 0,-1 0 0,1 1 0,-1-1 0,1 0 0,-1 1 0,1-1 0,-1 1 0,1-1 0,-1 1 0,1-1 0,-1 1 0,0-1 0,1 1 0,-1-1 0,0 1 0,1-1 0,-1 1 0,0 0 0,0-1 0,1 1 0,-1-1 0,0 2 0,-13 13 0,-29 7 0,41-21 0,29-18 0,-25 15 0,1-1 0,0 1 0,-1-1 0,1 1 0,0 0 0,0 1 0,1-1 0,-1 1 0,0 0 0,0 0 0,9-1 0,10-1-1365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28.917"/>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30.479"/>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31.540"/>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32.522"/>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35.842"/>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46.243"/>
    </inkml:context>
    <inkml:brush xml:id="br0">
      <inkml:brushProperty name="width" value="0.35" units="cm"/>
      <inkml:brushProperty name="height" value="0.35" units="cm"/>
      <inkml:brushProperty name="color" value="#FFFFFF"/>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D87D5-F663-4001-BAFF-E1FE8390BBBF}"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77842-CD9B-4523-80B2-869BC15F79FB}" type="slidenum">
              <a:rPr lang="en-US" smtClean="0"/>
              <a:t>‹#›</a:t>
            </a:fld>
            <a:endParaRPr lang="en-US"/>
          </a:p>
        </p:txBody>
      </p:sp>
    </p:spTree>
    <p:extLst>
      <p:ext uri="{BB962C8B-B14F-4D97-AF65-F5344CB8AC3E}">
        <p14:creationId xmlns:p14="http://schemas.microsoft.com/office/powerpoint/2010/main" val="54670612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utode.sk/3ioAlhb"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dynamobim.org/forums/forum/dyn/"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dynamopackages.com/" TargetMode="External"/><Relationship Id="rId4" Type="http://schemas.openxmlformats.org/officeDocument/2006/relationships/hyperlink" Target="https://github.com/DynamoDS/Dynam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bc.co.uk/education/guides/zttrcdm/revisio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bbc.co.uk/education/guides/zxxbgk7/revision"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a:t>Sean</a:t>
            </a:r>
          </a:p>
          <a:p>
            <a:endParaRPr lang="en-US" sz="2400" b="1" dirty="0"/>
          </a:p>
          <a:p>
            <a:r>
              <a:rPr lang="en-US" sz="2400" b="1" dirty="0"/>
              <a:t>📖 Story - ?</a:t>
            </a:r>
          </a:p>
        </p:txBody>
      </p:sp>
      <p:sp>
        <p:nvSpPr>
          <p:cNvPr id="4" name="Slide Number Placeholder 3"/>
          <p:cNvSpPr>
            <a:spLocks noGrp="1"/>
          </p:cNvSpPr>
          <p:nvPr>
            <p:ph type="sldNum" sz="quarter" idx="5"/>
          </p:nvPr>
        </p:nvSpPr>
        <p:spPr/>
        <p:txBody>
          <a:bodyPr/>
          <a:lstStyle/>
          <a:p>
            <a:fld id="{AF677842-CD9B-4523-80B2-869BC15F79FB}" type="slidenum">
              <a:rPr lang="en-US" smtClean="0"/>
              <a:t>1</a:t>
            </a:fld>
            <a:endParaRPr lang="en-US"/>
          </a:p>
        </p:txBody>
      </p:sp>
      <p:sp>
        <p:nvSpPr>
          <p:cNvPr id="5" name="Footer Placeholder 4">
            <a:extLst>
              <a:ext uri="{FF2B5EF4-FFF2-40B4-BE49-F238E27FC236}">
                <a16:creationId xmlns:a16="http://schemas.microsoft.com/office/drawing/2014/main" id="{C44E03D8-FB22-C2ED-E0FC-97AF0F5B605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66020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a:p>
            <a:r>
              <a:rPr lang="en-US" b="1" dirty="0"/>
              <a:t>Data Structures </a:t>
            </a:r>
          </a:p>
          <a:p>
            <a:r>
              <a:rPr lang="en-US" b="1" dirty="0"/>
              <a:t>   Relational database - </a:t>
            </a:r>
            <a:br>
              <a:rPr lang="en-US" dirty="0"/>
            </a:br>
            <a:r>
              <a:rPr lang="en-US" dirty="0"/>
              <a:t>   </a:t>
            </a:r>
            <a:r>
              <a:rPr lang="en-US" b="0" i="0" dirty="0">
                <a:solidFill>
                  <a:srgbClr val="D1D5DB"/>
                </a:solidFill>
                <a:effectLst/>
                <a:latin typeface="Söhne"/>
              </a:rPr>
              <a:t>A collection of organized tables that is structured to facilitate efficient retrieval and manipulation of information.</a:t>
            </a:r>
          </a:p>
          <a:p>
            <a:pPr marL="171450" indent="-171450">
              <a:buFont typeface="Arial" panose="020B0604020202020204" pitchFamily="34" charset="0"/>
              <a:buChar char="•"/>
            </a:pPr>
            <a:endParaRPr lang="en-US" b="1" i="0" dirty="0">
              <a:solidFill>
                <a:srgbClr val="D1D5DB"/>
              </a:solidFill>
              <a:effectLst/>
              <a:latin typeface="Söhne"/>
            </a:endParaRPr>
          </a:p>
          <a:p>
            <a:pPr marL="171450" indent="-171450">
              <a:buFont typeface="Arial" panose="020B0604020202020204" pitchFamily="34" charset="0"/>
              <a:buChar char="•"/>
            </a:pPr>
            <a:r>
              <a:rPr lang="en-US" b="1" i="0" dirty="0">
                <a:solidFill>
                  <a:srgbClr val="D1D5DB"/>
                </a:solidFill>
                <a:effectLst/>
                <a:latin typeface="Söhne"/>
              </a:rPr>
              <a:t>🔑</a:t>
            </a:r>
            <a:r>
              <a:rPr lang="en-US" sz="1200" b="1" i="0" kern="1200" dirty="0">
                <a:solidFill>
                  <a:srgbClr val="ECECF1"/>
                </a:solidFill>
                <a:effectLst/>
                <a:latin typeface="Söhne"/>
                <a:ea typeface="+mn-ea"/>
                <a:cs typeface="+mn-cs"/>
              </a:rPr>
              <a:t>Primary </a:t>
            </a:r>
            <a:r>
              <a:rPr lang="en-US" b="1" i="0" dirty="0">
                <a:solidFill>
                  <a:srgbClr val="D1D5DB"/>
                </a:solidFill>
                <a:effectLst/>
                <a:latin typeface="Söhne"/>
              </a:rPr>
              <a:t>Key - </a:t>
            </a:r>
            <a:r>
              <a:rPr lang="en-US" b="0" i="0" dirty="0">
                <a:solidFill>
                  <a:srgbClr val="D1D5DB"/>
                </a:solidFill>
                <a:effectLst/>
                <a:latin typeface="Söhne"/>
              </a:rPr>
              <a:t>uniquely identifies each record in the table.</a:t>
            </a:r>
            <a:endParaRPr lang="en-US" b="1"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D1D5DB"/>
                </a:solidFill>
                <a:effectLst/>
                <a:latin typeface="Söhne"/>
              </a:rPr>
              <a:t>🔐2nd Key </a:t>
            </a:r>
            <a:r>
              <a:rPr lang="en-US" sz="1200" b="0" i="0" kern="1200" dirty="0">
                <a:solidFill>
                  <a:srgbClr val="D1D5DB"/>
                </a:solidFill>
                <a:effectLst/>
                <a:latin typeface="Söhne"/>
                <a:ea typeface="+mn-ea"/>
                <a:cs typeface="+mn-cs"/>
              </a:rPr>
              <a:t>– Record relationships </a:t>
            </a:r>
            <a:endParaRPr lang="en-US" sz="1200" b="1" i="0" kern="1200" dirty="0">
              <a:solidFill>
                <a:srgbClr val="D1D5DB"/>
              </a:solidFill>
              <a:effectLst/>
              <a:latin typeface="Söhn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rgbClr val="D1D5DB"/>
                </a:solidFill>
                <a:effectLst/>
                <a:latin typeface="Söhne"/>
                <a:ea typeface="+mn-ea"/>
                <a:cs typeface="+mn-cs"/>
              </a:rPr>
              <a:t>1 : 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rgbClr val="D1D5DB"/>
                </a:solidFill>
                <a:effectLst/>
                <a:latin typeface="Söhne"/>
                <a:ea typeface="+mn-ea"/>
                <a:cs typeface="+mn-cs"/>
              </a:rPr>
              <a:t>1 : ♾️</a:t>
            </a:r>
            <a:endParaRPr lang="en-US" sz="1200" b="0" i="0" kern="1200" dirty="0">
              <a:solidFill>
                <a:srgbClr val="D1D5DB"/>
              </a:solidFill>
              <a:effectLst/>
              <a:latin typeface="Söhne"/>
              <a:ea typeface="+mn-ea"/>
              <a:cs typeface="+mn-cs"/>
            </a:endParaRPr>
          </a:p>
        </p:txBody>
      </p:sp>
      <p:sp>
        <p:nvSpPr>
          <p:cNvPr id="4" name="Slide Number Placeholder 3"/>
          <p:cNvSpPr>
            <a:spLocks noGrp="1"/>
          </p:cNvSpPr>
          <p:nvPr>
            <p:ph type="sldNum" sz="quarter" idx="5"/>
          </p:nvPr>
        </p:nvSpPr>
        <p:spPr/>
        <p:txBody>
          <a:bodyPr/>
          <a:lstStyle/>
          <a:p>
            <a:fld id="{AF677842-CD9B-4523-80B2-869BC15F79FB}" type="slidenum">
              <a:rPr lang="en-US" smtClean="0"/>
              <a:t>10</a:t>
            </a:fld>
            <a:endParaRPr lang="en-US"/>
          </a:p>
        </p:txBody>
      </p:sp>
      <p:sp>
        <p:nvSpPr>
          <p:cNvPr id="5" name="Footer Placeholder 4">
            <a:extLst>
              <a:ext uri="{FF2B5EF4-FFF2-40B4-BE49-F238E27FC236}">
                <a16:creationId xmlns:a16="http://schemas.microsoft.com/office/drawing/2014/main" id="{C52D02EA-F724-6ECE-D92C-A27E5EA78A2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36768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100</a:t>
            </a:fld>
            <a:endParaRPr lang="en-US"/>
          </a:p>
        </p:txBody>
      </p:sp>
      <p:sp>
        <p:nvSpPr>
          <p:cNvPr id="5" name="Footer Placeholder 4">
            <a:extLst>
              <a:ext uri="{FF2B5EF4-FFF2-40B4-BE49-F238E27FC236}">
                <a16:creationId xmlns:a16="http://schemas.microsoft.com/office/drawing/2014/main" id="{B55F4A0B-71A7-8ACD-9A2E-17A2DA2EC9B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805577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algn="l"/>
            <a:endParaRPr lang="en-US" b="0" i="0" dirty="0">
              <a:solidFill>
                <a:srgbClr val="444444"/>
              </a:solidFill>
              <a:effectLst/>
              <a:latin typeface="Arial" panose="020B0604020202020204" pitchFamily="34" charset="0"/>
            </a:endParaRPr>
          </a:p>
          <a:p>
            <a:pPr algn="l"/>
            <a:r>
              <a:rPr lang="en-US" b="0" i="0" dirty="0">
                <a:solidFill>
                  <a:srgbClr val="444444"/>
                </a:solidFill>
                <a:effectLst/>
                <a:latin typeface="Arial" panose="020B0604020202020204" pitchFamily="34" charset="0"/>
              </a:rPr>
              <a:t>If you have a curve, placing a vector and showing its direction normal (perp) to your curve reveals a lot about the local behavior of your curve, including what direction the curve would offset when you need to move the curve. There are many other ways to show the orientation and normal vector to a curve. This is just one method. </a:t>
            </a:r>
          </a:p>
          <a:p>
            <a:pPr algn="l"/>
            <a:br>
              <a:rPr lang="en-US" b="0" i="0" dirty="0">
                <a:solidFill>
                  <a:srgbClr val="444444"/>
                </a:solidFill>
                <a:effectLst/>
                <a:latin typeface="Arial" panose="020B0604020202020204" pitchFamily="34" charset="0"/>
              </a:rPr>
            </a:br>
            <a:endParaRPr lang="en-US" b="0" i="0" dirty="0">
              <a:solidFill>
                <a:srgbClr val="444444"/>
              </a:solidFill>
              <a:effectLst/>
              <a:latin typeface="Arial" panose="020B0604020202020204" pitchFamily="34" charset="0"/>
            </a:endParaRPr>
          </a:p>
          <a:p>
            <a:pPr algn="l"/>
            <a:r>
              <a:rPr lang="en-US" b="0" i="0" dirty="0">
                <a:solidFill>
                  <a:srgbClr val="444444"/>
                </a:solidFill>
                <a:effectLst/>
                <a:latin typeface="Arial" panose="020B0604020202020204" pitchFamily="34" charset="0"/>
              </a:rPr>
              <a:t>Also, OOTB Dynamo does not show a physical representation of a vector so using a single straight line to represent the vector is helpful to visualize the abstract vector.</a:t>
            </a:r>
          </a:p>
          <a:p>
            <a:pPr algn="l"/>
            <a:r>
              <a:rPr lang="en-US" b="0" i="0" dirty="0">
                <a:solidFill>
                  <a:srgbClr val="444444"/>
                </a:solidFill>
                <a:effectLst/>
                <a:latin typeface="Arial" panose="020B0604020202020204" pitchFamily="34" charset="0"/>
              </a:rPr>
              <a:t>The question is why, when creating a vector in dynamo, it does not display. However dynamo will display a plane and IMHO that is just as abstract as a vector. Oh well. Let us not wait for that to happen and use the method above to visualize that vector!</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101</a:t>
            </a:fld>
            <a:endParaRPr lang="en-US"/>
          </a:p>
        </p:txBody>
      </p:sp>
      <p:sp>
        <p:nvSpPr>
          <p:cNvPr id="5" name="Footer Placeholder 4">
            <a:extLst>
              <a:ext uri="{FF2B5EF4-FFF2-40B4-BE49-F238E27FC236}">
                <a16:creationId xmlns:a16="http://schemas.microsoft.com/office/drawing/2014/main" id="{63C5E7BF-017E-DFA0-01DF-B98173D63A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76834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102</a:t>
            </a:fld>
            <a:endParaRPr lang="en-US"/>
          </a:p>
        </p:txBody>
      </p:sp>
    </p:spTree>
    <p:extLst>
      <p:ext uri="{BB962C8B-B14F-4D97-AF65-F5344CB8AC3E}">
        <p14:creationId xmlns:p14="http://schemas.microsoft.com/office/powerpoint/2010/main" val="10618517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103</a:t>
            </a:fld>
            <a:endParaRPr lang="en-US"/>
          </a:p>
        </p:txBody>
      </p:sp>
    </p:spTree>
    <p:extLst>
      <p:ext uri="{BB962C8B-B14F-4D97-AF65-F5344CB8AC3E}">
        <p14:creationId xmlns:p14="http://schemas.microsoft.com/office/powerpoint/2010/main" val="2806247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a:p>
            <a:r>
              <a:rPr lang="en-US" dirty="0"/>
              <a:t>The two dice to land in random locations on the board and at a random angle. </a:t>
            </a:r>
          </a:p>
          <a:p>
            <a:r>
              <a:rPr lang="en-US" dirty="0"/>
              <a:t>The Dice can NOT intersect the buildings, player tokens, chance cards or each other. </a:t>
            </a:r>
          </a:p>
          <a:p>
            <a:endParaRPr lang="en-US" dirty="0"/>
          </a:p>
          <a:p>
            <a:endParaRPr lang="en-US" dirty="0"/>
          </a:p>
          <a:p>
            <a:r>
              <a:rPr lang="en-US" b="1" dirty="0"/>
              <a:t>Looping Definition</a:t>
            </a:r>
          </a:p>
        </p:txBody>
      </p:sp>
      <p:sp>
        <p:nvSpPr>
          <p:cNvPr id="4" name="Slide Number Placeholder 3"/>
          <p:cNvSpPr>
            <a:spLocks noGrp="1"/>
          </p:cNvSpPr>
          <p:nvPr>
            <p:ph type="sldNum" sz="quarter" idx="5"/>
          </p:nvPr>
        </p:nvSpPr>
        <p:spPr/>
        <p:txBody>
          <a:bodyPr/>
          <a:lstStyle/>
          <a:p>
            <a:fld id="{AF677842-CD9B-4523-80B2-869BC15F79FB}" type="slidenum">
              <a:rPr lang="en-US" smtClean="0"/>
              <a:t>104</a:t>
            </a:fld>
            <a:endParaRPr lang="en-US"/>
          </a:p>
        </p:txBody>
      </p:sp>
      <p:sp>
        <p:nvSpPr>
          <p:cNvPr id="5" name="Footer Placeholder 4">
            <a:extLst>
              <a:ext uri="{FF2B5EF4-FFF2-40B4-BE49-F238E27FC236}">
                <a16:creationId xmlns:a16="http://schemas.microsoft.com/office/drawing/2014/main" id="{88959838-144E-666B-17D5-A128C4DB17A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93217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105</a:t>
            </a:fld>
            <a:endParaRPr lang="en-US"/>
          </a:p>
        </p:txBody>
      </p:sp>
      <p:sp>
        <p:nvSpPr>
          <p:cNvPr id="5" name="Footer Placeholder 4">
            <a:extLst>
              <a:ext uri="{FF2B5EF4-FFF2-40B4-BE49-F238E27FC236}">
                <a16:creationId xmlns:a16="http://schemas.microsoft.com/office/drawing/2014/main" id="{917BE1CF-FBBD-FA66-075C-01A435A5A7A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26614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106</a:t>
            </a:fld>
            <a:endParaRPr lang="en-US"/>
          </a:p>
        </p:txBody>
      </p:sp>
      <p:sp>
        <p:nvSpPr>
          <p:cNvPr id="5" name="Footer Placeholder 4">
            <a:extLst>
              <a:ext uri="{FF2B5EF4-FFF2-40B4-BE49-F238E27FC236}">
                <a16:creationId xmlns:a16="http://schemas.microsoft.com/office/drawing/2014/main" id="{8A11B5E1-1F3F-4007-4FBC-A37D27D2D6D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3728482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Arial" panose="020B0604020202020204" pitchFamily="34" charset="0"/>
              </a:rPr>
              <a:t>Defines X and the resulting point count as 0 and starts a loop</a:t>
            </a:r>
          </a:p>
          <a:p>
            <a:pPr algn="l">
              <a:buFont typeface="+mj-lt"/>
              <a:buAutoNum type="arabicPeriod"/>
            </a:pPr>
            <a:r>
              <a:rPr lang="en-US" b="0" i="0" dirty="0">
                <a:solidFill>
                  <a:srgbClr val="222222"/>
                </a:solidFill>
                <a:effectLst/>
                <a:latin typeface="Arial" panose="020B0604020202020204" pitchFamily="34" charset="0"/>
              </a:rPr>
              <a:t>Adds one to X</a:t>
            </a:r>
          </a:p>
          <a:p>
            <a:pPr algn="l">
              <a:buFont typeface="+mj-lt"/>
              <a:buAutoNum type="arabicPeriod"/>
            </a:pPr>
            <a:r>
              <a:rPr lang="en-US" b="0" i="0" dirty="0">
                <a:solidFill>
                  <a:srgbClr val="222222"/>
                </a:solidFill>
                <a:effectLst/>
                <a:latin typeface="Arial" panose="020B0604020202020204" pitchFamily="34" charset="0"/>
              </a:rPr>
              <a:t>Creates as many random points as you request on a surface</a:t>
            </a:r>
          </a:p>
          <a:p>
            <a:pPr algn="l">
              <a:buFont typeface="+mj-lt"/>
              <a:buAutoNum type="arabicPeriod"/>
            </a:pPr>
            <a:r>
              <a:rPr lang="en-US" b="0" i="0" dirty="0">
                <a:solidFill>
                  <a:srgbClr val="222222"/>
                </a:solidFill>
                <a:effectLst/>
                <a:latin typeface="Arial" panose="020B0604020202020204" pitchFamily="34" charset="0"/>
              </a:rPr>
              <a:t>Removes any which don’t touch the surface</a:t>
            </a:r>
          </a:p>
          <a:p>
            <a:pPr algn="l">
              <a:buFont typeface="+mj-lt"/>
              <a:buAutoNum type="arabicPeriod"/>
            </a:pPr>
            <a:r>
              <a:rPr lang="en-US" b="0" i="0" dirty="0">
                <a:solidFill>
                  <a:srgbClr val="222222"/>
                </a:solidFill>
                <a:effectLst/>
                <a:latin typeface="Arial" panose="020B0604020202020204" pitchFamily="34" charset="0"/>
              </a:rPr>
              <a:t>Prunes out any points which are closer than the desired separation distance.</a:t>
            </a:r>
          </a:p>
          <a:p>
            <a:pPr algn="l">
              <a:buFont typeface="+mj-lt"/>
              <a:buAutoNum type="arabicPeriod"/>
            </a:pPr>
            <a:r>
              <a:rPr lang="en-US" b="0" i="0" dirty="0">
                <a:solidFill>
                  <a:srgbClr val="222222"/>
                </a:solidFill>
                <a:effectLst/>
                <a:latin typeface="Arial" panose="020B0604020202020204" pitchFamily="34" charset="0"/>
              </a:rPr>
              <a:t>If X is equal to 500 or the resulting point list is equal to or greater than the desired point count then terminates the loop.</a:t>
            </a:r>
          </a:p>
          <a:p>
            <a:pPr algn="l">
              <a:buFont typeface="+mj-lt"/>
              <a:buAutoNum type="arabicPeriod"/>
            </a:pPr>
            <a:r>
              <a:rPr lang="en-US" b="0" i="0" dirty="0">
                <a:solidFill>
                  <a:srgbClr val="222222"/>
                </a:solidFill>
                <a:effectLst/>
                <a:latin typeface="Arial" panose="020B0604020202020204" pitchFamily="34" charset="0"/>
              </a:rPr>
              <a:t>Pulls a number of points equal to the request count from the list (to prevent over population)</a:t>
            </a:r>
          </a:p>
          <a:p>
            <a:pPr algn="l">
              <a:buFont typeface="+mj-lt"/>
              <a:buAutoNum type="arabicPeriod"/>
            </a:pPr>
            <a:r>
              <a:rPr lang="en-US" b="0" i="0" dirty="0">
                <a:solidFill>
                  <a:srgbClr val="222222"/>
                </a:solidFill>
                <a:effectLst/>
                <a:latin typeface="Arial" panose="020B0604020202020204" pitchFamily="34" charset="0"/>
              </a:rPr>
              <a:t>Returns the number of iterations used, if the count was hit, and the points produced after trimming excess results.</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107</a:t>
            </a:fld>
            <a:endParaRPr lang="en-US"/>
          </a:p>
        </p:txBody>
      </p:sp>
      <p:sp>
        <p:nvSpPr>
          <p:cNvPr id="5" name="Footer Placeholder 4">
            <a:extLst>
              <a:ext uri="{FF2B5EF4-FFF2-40B4-BE49-F238E27FC236}">
                <a16:creationId xmlns:a16="http://schemas.microsoft.com/office/drawing/2014/main" id="{C5D2A1A2-415D-23B1-ADB5-3B67D3C818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553089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i="0" dirty="0">
              <a:solidFill>
                <a:srgbClr val="323232"/>
              </a:solidFill>
              <a:effectLst/>
              <a:latin typeface="Roboto Slab" pitchFamily="2" charset="0"/>
            </a:endParaRPr>
          </a:p>
          <a:p>
            <a:r>
              <a:rPr lang="en-US" b="1" i="0" dirty="0" err="1">
                <a:solidFill>
                  <a:srgbClr val="323232"/>
                </a:solidFill>
                <a:effectLst/>
                <a:latin typeface="Roboto Slab" pitchFamily="2" charset="0"/>
              </a:rPr>
              <a:t>TuneUp</a:t>
            </a:r>
            <a:r>
              <a:rPr lang="en-US" b="0" i="0" dirty="0">
                <a:solidFill>
                  <a:srgbClr val="323232"/>
                </a:solidFill>
                <a:effectLst/>
                <a:latin typeface="Open Sans" panose="020B0606030504020204" pitchFamily="34" charset="0"/>
              </a:rPr>
              <a:t> is a profiling extension that logs how long each node takes to run and expresses that information in the Dynamo Sidebar. Capturing the runtime of nodes in TuneUp has been built on the back of work done in early 2019 to understand what affect that changes we make to Dynamo have on the performance of the overall system. We use these profiling operations internally to make sure that Dynamo gets faster, more performant and more streamlined over time – and we wanted to build an extension </a:t>
            </a:r>
            <a:r>
              <a:rPr lang="en-US" b="0" i="1" dirty="0">
                <a:solidFill>
                  <a:srgbClr val="323232"/>
                </a:solidFill>
                <a:effectLst/>
                <a:latin typeface="Open Sans" panose="020B0606030504020204" pitchFamily="34" charset="0"/>
              </a:rPr>
              <a:t>that allowed you, the graph creators, to have the exact same potential</a:t>
            </a:r>
            <a:r>
              <a:rPr lang="en-US" b="0" i="0" dirty="0">
                <a:solidFill>
                  <a:srgbClr val="323232"/>
                </a:solidFill>
                <a:effectLst/>
                <a:latin typeface="Open Sans" panose="020B0606030504020204" pitchFamily="34" charset="0"/>
              </a:rPr>
              <a:t> with your graphs!</a:t>
            </a:r>
          </a:p>
          <a:p>
            <a:endParaRPr lang="en-US" b="0" i="0" dirty="0">
              <a:solidFill>
                <a:srgbClr val="323232"/>
              </a:solidFill>
              <a:effectLst/>
              <a:latin typeface="Open Sans" panose="020B0606030504020204" pitchFamily="34" charset="0"/>
            </a:endParaRPr>
          </a:p>
          <a:p>
            <a:pPr algn="l"/>
            <a:r>
              <a:rPr lang="en-US" b="0" i="0" dirty="0">
                <a:solidFill>
                  <a:srgbClr val="323232"/>
                </a:solidFill>
                <a:effectLst/>
                <a:latin typeface="Open Sans" panose="020B0606030504020204" pitchFamily="34" charset="0"/>
              </a:rPr>
              <a:t>Basically, we wanted to share the awesomeness that understanding brings in allowing you to target the inefficiencies in your graph creation, and this allows you to:</a:t>
            </a:r>
          </a:p>
          <a:p>
            <a:pPr marL="171450" indent="-171450" algn="l">
              <a:buFont typeface="Arial" panose="020B0604020202020204" pitchFamily="34" charset="0"/>
              <a:buChar char="•"/>
            </a:pPr>
            <a:r>
              <a:rPr lang="en-US" b="0" i="0" dirty="0">
                <a:solidFill>
                  <a:srgbClr val="323232"/>
                </a:solidFill>
                <a:effectLst/>
                <a:latin typeface="Open Sans" panose="020B0606030504020204" pitchFamily="34" charset="0"/>
              </a:rPr>
              <a:t>Hone in on problem areas to build more efficient graphs</a:t>
            </a:r>
          </a:p>
          <a:p>
            <a:pPr marL="171450" indent="-171450" algn="l">
              <a:buFont typeface="Arial" panose="020B0604020202020204" pitchFamily="34" charset="0"/>
              <a:buChar char="•"/>
            </a:pPr>
            <a:r>
              <a:rPr lang="en-US" b="0" i="0" dirty="0">
                <a:solidFill>
                  <a:srgbClr val="323232"/>
                </a:solidFill>
                <a:effectLst/>
                <a:latin typeface="Open Sans" panose="020B0606030504020204" pitchFamily="34" charset="0"/>
              </a:rPr>
              <a:t>Understand what kind of operations take a longer time to execute</a:t>
            </a:r>
          </a:p>
          <a:p>
            <a:pPr marL="171450" indent="-171450" algn="l">
              <a:buFont typeface="Arial" panose="020B0604020202020204" pitchFamily="34" charset="0"/>
              <a:buChar char="•"/>
            </a:pPr>
            <a:r>
              <a:rPr lang="en-US" b="0" i="0" dirty="0">
                <a:solidFill>
                  <a:srgbClr val="323232"/>
                </a:solidFill>
                <a:effectLst/>
                <a:latin typeface="Open Sans" panose="020B0606030504020204" pitchFamily="34" charset="0"/>
              </a:rPr>
              <a:t>See the overall execution time of your entire graph</a:t>
            </a:r>
          </a:p>
          <a:p>
            <a:pPr marL="171450" indent="-171450" algn="l">
              <a:buFont typeface="Arial" panose="020B0604020202020204" pitchFamily="34" charset="0"/>
              <a:buChar char="•"/>
            </a:pPr>
            <a:r>
              <a:rPr lang="en-US" b="0" i="0" dirty="0">
                <a:solidFill>
                  <a:srgbClr val="323232"/>
                </a:solidFill>
                <a:effectLst/>
                <a:latin typeface="Open Sans" panose="020B0606030504020204" pitchFamily="34" charset="0"/>
              </a:rPr>
              <a:t>Explore how delta-compute functions inside of Dynamo</a:t>
            </a:r>
          </a:p>
          <a:p>
            <a:pPr marL="171450" indent="-171450" algn="l">
              <a:buFont typeface="Arial" panose="020B0604020202020204" pitchFamily="34" charset="0"/>
              <a:buChar char="•"/>
            </a:pPr>
            <a:endParaRPr lang="en-US" b="0" i="0" dirty="0">
              <a:solidFill>
                <a:srgbClr val="323232"/>
              </a:solidFill>
              <a:effectLst/>
              <a:latin typeface="Open Sans" panose="020B0606030504020204" pitchFamily="34" charset="0"/>
            </a:endParaRPr>
          </a:p>
          <a:p>
            <a:pPr marL="0" indent="0" algn="l">
              <a:buFont typeface="Arial" panose="020B0604020202020204" pitchFamily="34" charset="0"/>
              <a:buNone/>
            </a:pPr>
            <a:r>
              <a:rPr lang="en-US" b="1" i="0" dirty="0">
                <a:solidFill>
                  <a:srgbClr val="323232"/>
                </a:solidFill>
                <a:effectLst/>
                <a:latin typeface="Roboto Slab" pitchFamily="2" charset="0"/>
              </a:rPr>
              <a:t>TuneUp</a:t>
            </a:r>
            <a:r>
              <a:rPr lang="en-US" b="0" i="0" dirty="0">
                <a:solidFill>
                  <a:srgbClr val="323232"/>
                </a:solidFill>
                <a:effectLst/>
                <a:latin typeface="Open Sans" panose="020B0606030504020204" pitchFamily="34" charset="0"/>
              </a:rPr>
              <a:t> is accessible on the Package Manager when you search for </a:t>
            </a:r>
            <a:r>
              <a:rPr lang="en-US" b="0" i="1" dirty="0">
                <a:solidFill>
                  <a:srgbClr val="323232"/>
                </a:solidFill>
                <a:effectLst/>
                <a:latin typeface="Open Sans" panose="020B0606030504020204" pitchFamily="34" charset="0"/>
              </a:rPr>
              <a:t>TuneUp</a:t>
            </a:r>
            <a:r>
              <a:rPr lang="en-US" b="0" i="0" dirty="0">
                <a:solidFill>
                  <a:srgbClr val="323232"/>
                </a:solidFill>
                <a:effectLst/>
                <a:latin typeface="Open Sans" panose="020B0606030504020204" pitchFamily="34" charset="0"/>
              </a:rPr>
              <a:t> for the release of our MVP (Minimum viable product).</a:t>
            </a:r>
          </a:p>
          <a:p>
            <a:pPr marL="0" indent="0" algn="l">
              <a:buFont typeface="Arial" panose="020B0604020202020204" pitchFamily="34" charset="0"/>
              <a:buNone/>
            </a:pPr>
            <a:endParaRPr lang="en-US" b="0" i="0" dirty="0">
              <a:solidFill>
                <a:srgbClr val="323232"/>
              </a:solidFill>
              <a:effectLst/>
              <a:latin typeface="Open Sans" panose="020B0606030504020204" pitchFamily="34" charset="0"/>
            </a:endParaRPr>
          </a:p>
          <a:p>
            <a:pPr algn="l"/>
            <a:r>
              <a:rPr lang="en-US" b="0" i="0" dirty="0">
                <a:solidFill>
                  <a:srgbClr val="323232"/>
                </a:solidFill>
                <a:effectLst/>
                <a:latin typeface="Open Sans" panose="020B0606030504020204" pitchFamily="34" charset="0"/>
              </a:rPr>
              <a:t>You can find the </a:t>
            </a:r>
            <a:r>
              <a:rPr lang="en-US" b="0" i="1" dirty="0">
                <a:solidFill>
                  <a:srgbClr val="323232"/>
                </a:solidFill>
                <a:effectLst/>
                <a:latin typeface="Open Sans" panose="020B0606030504020204" pitchFamily="34" charset="0"/>
              </a:rPr>
              <a:t>TuneUp</a:t>
            </a:r>
            <a:r>
              <a:rPr lang="en-US" b="0" i="0" dirty="0">
                <a:solidFill>
                  <a:srgbClr val="323232"/>
                </a:solidFill>
                <a:effectLst/>
                <a:latin typeface="Open Sans" panose="020B0606030504020204" pitchFamily="34" charset="0"/>
              </a:rPr>
              <a:t> extension under the view menu and after selecting the menu item, </a:t>
            </a:r>
            <a:r>
              <a:rPr lang="en-US" b="0" i="1" dirty="0">
                <a:solidFill>
                  <a:srgbClr val="323232"/>
                </a:solidFill>
                <a:effectLst/>
                <a:latin typeface="Open Sans" panose="020B0606030504020204" pitchFamily="34" charset="0"/>
              </a:rPr>
              <a:t>TuneUp </a:t>
            </a:r>
            <a:r>
              <a:rPr lang="en-US" b="0" i="0" dirty="0">
                <a:solidFill>
                  <a:srgbClr val="323232"/>
                </a:solidFill>
                <a:effectLst/>
                <a:latin typeface="Open Sans" panose="020B0606030504020204" pitchFamily="34" charset="0"/>
              </a:rPr>
              <a:t>will appear in the right-hand Sidebar window and contains a bunch of features which we will go through in a minute.</a:t>
            </a:r>
          </a:p>
          <a:p>
            <a:pPr algn="l">
              <a:buFont typeface="+mj-lt"/>
              <a:buAutoNum type="arabicPeriod"/>
            </a:pPr>
            <a:r>
              <a:rPr lang="en-US" b="0" i="0" dirty="0">
                <a:solidFill>
                  <a:srgbClr val="323232"/>
                </a:solidFill>
                <a:effectLst/>
                <a:latin typeface="Open Sans" panose="020B0606030504020204" pitchFamily="34" charset="0"/>
              </a:rPr>
              <a:t>The location of </a:t>
            </a:r>
            <a:r>
              <a:rPr lang="en-US" b="0" i="1" dirty="0">
                <a:solidFill>
                  <a:srgbClr val="323232"/>
                </a:solidFill>
                <a:effectLst/>
                <a:latin typeface="Open Sans" panose="020B0606030504020204" pitchFamily="34" charset="0"/>
              </a:rPr>
              <a:t>TuneUp</a:t>
            </a:r>
            <a:r>
              <a:rPr lang="en-US" b="0" i="0" dirty="0">
                <a:solidFill>
                  <a:srgbClr val="323232"/>
                </a:solidFill>
                <a:effectLst/>
                <a:latin typeface="Open Sans" panose="020B0606030504020204" pitchFamily="34" charset="0"/>
              </a:rPr>
              <a:t>, accessible via </a:t>
            </a:r>
            <a:r>
              <a:rPr lang="en-US" b="0" i="0" dirty="0" err="1">
                <a:solidFill>
                  <a:srgbClr val="323232"/>
                </a:solidFill>
                <a:effectLst/>
                <a:latin typeface="Open Sans" panose="020B0606030504020204" pitchFamily="34" charset="0"/>
              </a:rPr>
              <a:t>the</a:t>
            </a:r>
            <a:r>
              <a:rPr lang="en-US" b="0" i="1" dirty="0" err="1">
                <a:solidFill>
                  <a:srgbClr val="323232"/>
                </a:solidFill>
                <a:effectLst/>
                <a:latin typeface="Open Sans" panose="020B0606030504020204" pitchFamily="34" charset="0"/>
              </a:rPr>
              <a:t>View</a:t>
            </a:r>
            <a:r>
              <a:rPr lang="en-US" b="0" i="0" dirty="0">
                <a:solidFill>
                  <a:srgbClr val="323232"/>
                </a:solidFill>
                <a:effectLst/>
                <a:latin typeface="Open Sans" panose="020B0606030504020204" pitchFamily="34" charset="0"/>
              </a:rPr>
              <a:t> menu and then selecting: </a:t>
            </a:r>
            <a:r>
              <a:rPr lang="en-US" b="0" i="1" dirty="0">
                <a:solidFill>
                  <a:srgbClr val="323232"/>
                </a:solidFill>
                <a:effectLst/>
                <a:latin typeface="Open Sans" panose="020B0606030504020204" pitchFamily="34" charset="0"/>
              </a:rPr>
              <a:t>Show TuneUp</a:t>
            </a:r>
            <a:endParaRPr lang="en-US" b="0" i="0" dirty="0">
              <a:solidFill>
                <a:srgbClr val="323232"/>
              </a:solidFill>
              <a:effectLst/>
              <a:latin typeface="Open Sans" panose="020B0606030504020204" pitchFamily="34" charset="0"/>
            </a:endParaRPr>
          </a:p>
          <a:p>
            <a:pPr algn="l">
              <a:buFont typeface="+mj-lt"/>
              <a:buAutoNum type="arabicPeriod"/>
            </a:pPr>
            <a:r>
              <a:rPr lang="en-US" b="0" i="0" dirty="0">
                <a:solidFill>
                  <a:srgbClr val="323232"/>
                </a:solidFill>
                <a:effectLst/>
                <a:latin typeface="Open Sans" panose="020B0606030504020204" pitchFamily="34" charset="0"/>
              </a:rPr>
              <a:t>The </a:t>
            </a:r>
            <a:r>
              <a:rPr lang="en-US" b="0" i="1" dirty="0">
                <a:solidFill>
                  <a:srgbClr val="323232"/>
                </a:solidFill>
                <a:effectLst/>
                <a:latin typeface="Open Sans" panose="020B0606030504020204" pitchFamily="34" charset="0"/>
              </a:rPr>
              <a:t>TuneUp </a:t>
            </a:r>
            <a:r>
              <a:rPr lang="en-US" b="0" i="0" dirty="0">
                <a:solidFill>
                  <a:srgbClr val="323232"/>
                </a:solidFill>
                <a:effectLst/>
                <a:latin typeface="Open Sans" panose="020B0606030504020204" pitchFamily="34" charset="0"/>
              </a:rPr>
              <a:t>extension, housed in the sidebar panel</a:t>
            </a:r>
          </a:p>
          <a:p>
            <a:pPr marL="0" indent="0" algn="l">
              <a:buFont typeface="Arial" panose="020B0604020202020204" pitchFamily="34" charset="0"/>
              <a:buNone/>
            </a:pPr>
            <a:endParaRPr lang="en-US" b="0" i="0" dirty="0">
              <a:solidFill>
                <a:srgbClr val="323232"/>
              </a:solidFill>
              <a:effectLst/>
              <a:latin typeface="Open Sans" panose="020B0606030504020204" pitchFamily="34" charset="0"/>
            </a:endParaRPr>
          </a:p>
          <a:p>
            <a:pPr marL="0" indent="0" algn="l">
              <a:buFont typeface="Arial" panose="020B0604020202020204" pitchFamily="34" charset="0"/>
              <a:buNone/>
            </a:pPr>
            <a:r>
              <a:rPr lang="en-US" b="0" i="0" dirty="0">
                <a:solidFill>
                  <a:srgbClr val="323232"/>
                </a:solidFill>
                <a:effectLst/>
                <a:latin typeface="Open Sans" panose="020B0606030504020204" pitchFamily="34" charset="0"/>
              </a:rPr>
              <a:t>https://dynamobim.org/tuneup-extension-explore-your-node-and-graph-execution-times/</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108</a:t>
            </a:fld>
            <a:endParaRPr lang="en-US"/>
          </a:p>
        </p:txBody>
      </p:sp>
      <p:sp>
        <p:nvSpPr>
          <p:cNvPr id="5" name="Footer Placeholder 4">
            <a:extLst>
              <a:ext uri="{FF2B5EF4-FFF2-40B4-BE49-F238E27FC236}">
                <a16:creationId xmlns:a16="http://schemas.microsoft.com/office/drawing/2014/main" id="{75C8BE0B-F6BC-D574-8B44-1D1E33907B0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301040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109</a:t>
            </a:fld>
            <a:endParaRPr lang="en-US"/>
          </a:p>
        </p:txBody>
      </p:sp>
    </p:spTree>
    <p:extLst>
      <p:ext uri="{BB962C8B-B14F-4D97-AF65-F5344CB8AC3E}">
        <p14:creationId xmlns:p14="http://schemas.microsoft.com/office/powerpoint/2010/main" val="3362184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 Knowledge Extraction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Natural Language ➡️ Logical Steps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666666"/>
                </a:solidFill>
                <a:effectLst/>
                <a:latin typeface="Montserrat" panose="02000505000000020004" pitchFamily="2" charset="0"/>
              </a:rPr>
              <a:t>Abstraction</a:t>
            </a:r>
            <a:r>
              <a:rPr lang="en-US" b="0" i="0" dirty="0">
                <a:solidFill>
                  <a:srgbClr val="666666"/>
                </a:solidFill>
                <a:effectLst/>
                <a:latin typeface="Montserrat" panose="02000505000000020004" pitchFamily="2" charset="0"/>
              </a:rPr>
              <a:t> – focusing on the important information only, ignoring irrelevant detail. Abstraction allows us to create a general idea of what the problem is and how to solve it. The process instructs us to remove all specific detail and any patterns that will not help us solve our problem.</a:t>
            </a: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11</a:t>
            </a:fld>
            <a:endParaRPr lang="en-US"/>
          </a:p>
        </p:txBody>
      </p:sp>
      <p:sp>
        <p:nvSpPr>
          <p:cNvPr id="5" name="Footer Placeholder 4">
            <a:extLst>
              <a:ext uri="{FF2B5EF4-FFF2-40B4-BE49-F238E27FC236}">
                <a16:creationId xmlns:a16="http://schemas.microsoft.com/office/drawing/2014/main" id="{A42238A8-400E-E9D0-FE85-55654A78D3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368482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110</a:t>
            </a:fld>
            <a:endParaRPr lang="en-US"/>
          </a:p>
        </p:txBody>
      </p:sp>
    </p:spTree>
    <p:extLst>
      <p:ext uri="{BB962C8B-B14F-4D97-AF65-F5344CB8AC3E}">
        <p14:creationId xmlns:p14="http://schemas.microsoft.com/office/powerpoint/2010/main" val="5686015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a:p>
            <a:r>
              <a:rPr lang="en-US" dirty="0"/>
              <a:t>This node is designed to capture the output of any node and cache the results in the .</a:t>
            </a:r>
            <a:r>
              <a:rPr lang="en-US" dirty="0" err="1"/>
              <a:t>dyn</a:t>
            </a:r>
            <a:r>
              <a:rPr lang="en-US" dirty="0"/>
              <a:t> file when the graph is </a:t>
            </a:r>
            <a:r>
              <a:rPr lang="en-US" dirty="0" err="1"/>
              <a:t>saved.</a:t>
            </a:r>
            <a:r>
              <a:rPr lang="en-US" dirty="0" err="1">
                <a:effectLst/>
              </a:rPr>
              <a:t>This</a:t>
            </a:r>
            <a:r>
              <a:rPr lang="en-US" dirty="0">
                <a:effectLst/>
              </a:rPr>
              <a:t> node is designed to capture the output of any node and cache the results in the .</a:t>
            </a:r>
            <a:r>
              <a:rPr lang="en-US" dirty="0" err="1">
                <a:effectLst/>
              </a:rPr>
              <a:t>dyn</a:t>
            </a:r>
            <a:r>
              <a:rPr lang="en-US" dirty="0">
                <a:effectLst/>
              </a:rPr>
              <a:t> file when the graph is saved.</a:t>
            </a:r>
          </a:p>
          <a:p>
            <a:endParaRPr lang="en-US" dirty="0">
              <a:effectLst/>
            </a:endParaRPr>
          </a:p>
          <a:p>
            <a:r>
              <a:rPr lang="en-US" dirty="0"/>
              <a:t>It can hold both non-geometric data (such as strings and numbers) and geometric data (such as solids, points and surfaces) in a serialized format. This means that if, for example, you want to retain values in certain parameters or the underlying geometry of a wall or door, this node can handle both.</a:t>
            </a:r>
          </a:p>
          <a:p>
            <a:endParaRPr lang="en-US" dirty="0"/>
          </a:p>
          <a:p>
            <a:r>
              <a:rPr lang="en-US" dirty="0"/>
              <a:t>Currently, the node is limited to these data types. Attempting to pass through other data, such as a collection of Revit Elements, Generative Design will return an error saying 'cannot store data of type'.</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111</a:t>
            </a:fld>
            <a:endParaRPr lang="en-US"/>
          </a:p>
        </p:txBody>
      </p:sp>
      <p:sp>
        <p:nvSpPr>
          <p:cNvPr id="5" name="Footer Placeholder 4">
            <a:extLst>
              <a:ext uri="{FF2B5EF4-FFF2-40B4-BE49-F238E27FC236}">
                <a16:creationId xmlns:a16="http://schemas.microsoft.com/office/drawing/2014/main" id="{251D88A8-89CB-C5B7-7C20-0032CA4D182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588521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112</a:t>
            </a:fld>
            <a:endParaRPr lang="en-US"/>
          </a:p>
        </p:txBody>
      </p:sp>
    </p:spTree>
    <p:extLst>
      <p:ext uri="{BB962C8B-B14F-4D97-AF65-F5344CB8AC3E}">
        <p14:creationId xmlns:p14="http://schemas.microsoft.com/office/powerpoint/2010/main" val="26346986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Introduce Paul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“pips” (any of the spots on playing cards, dice, or dominoes),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113</a:t>
            </a:fld>
            <a:endParaRPr lang="en-US"/>
          </a:p>
        </p:txBody>
      </p:sp>
      <p:sp>
        <p:nvSpPr>
          <p:cNvPr id="5" name="Footer Placeholder 4">
            <a:extLst>
              <a:ext uri="{FF2B5EF4-FFF2-40B4-BE49-F238E27FC236}">
                <a16:creationId xmlns:a16="http://schemas.microsoft.com/office/drawing/2014/main" id="{0A95F209-0FD7-6150-FC99-ECB46130FC1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999621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endParaRPr lang="en-US" dirty="0"/>
          </a:p>
          <a:p>
            <a:pPr marL="0" marR="0">
              <a:lnSpc>
                <a:spcPct val="107000"/>
              </a:lnSpc>
              <a:spcBef>
                <a:spcPts val="1200"/>
              </a:spcBef>
              <a:spcAft>
                <a:spcPts val="0"/>
              </a:spcAft>
            </a:pPr>
            <a: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Rotating Dice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family is created in two parts: The Die itself with its “pips” (any of the spots on playing cards, dice, or dominoes), and the family into which this one is nested that has a rotation rig to facilitate its ability to rotate in any direction. </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114</a:t>
            </a:fld>
            <a:endParaRPr lang="en-US"/>
          </a:p>
        </p:txBody>
      </p:sp>
      <p:sp>
        <p:nvSpPr>
          <p:cNvPr id="5" name="Footer Placeholder 4">
            <a:extLst>
              <a:ext uri="{FF2B5EF4-FFF2-40B4-BE49-F238E27FC236}">
                <a16:creationId xmlns:a16="http://schemas.microsoft.com/office/drawing/2014/main" id="{026C0FF6-7375-3C47-ED37-771DC95694B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642487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The “Die” family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Make this family face-based.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family contains reference planes marking the edges of the die. There is a single extrusion element with rounded corners. To round the corners of the top and bottom of the extrusion, a sweep is used. The pips are void revolve elements.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the top and bottom edges, create a Void Sweep. The Pick Path option is used here. Pick the edge of the extrusion all the way around. Then either sketch (or better) load a profile for the rounded corner shape. When this void is applied as the sweep is finished, it will round off the edge. Repeat for the bottom.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115</a:t>
            </a:fld>
            <a:endParaRPr lang="en-US"/>
          </a:p>
        </p:txBody>
      </p:sp>
      <p:sp>
        <p:nvSpPr>
          <p:cNvPr id="5" name="Footer Placeholder 4">
            <a:extLst>
              <a:ext uri="{FF2B5EF4-FFF2-40B4-BE49-F238E27FC236}">
                <a16:creationId xmlns:a16="http://schemas.microsoft.com/office/drawing/2014/main" id="{9AAFEE1D-9B34-BDCF-4C72-CD3AE2983F9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214443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set of voids are used for the pips. These are Revolve Voids. Draw half a circle in the sketch and the axis of revolution. On sides with multiple pips, like 4, 5 and 6, you can place more than one half circle in the sketch and revolve them around the single axis line. Duplicate (or mirror) this around to the other side. Some faces will require more than one revolve.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images here show parameters applied to the radius of the pips and the radii used on the extrusion and corner voids. In Family Types, these are all set to multiples of the overall length and width to make the entire family scalable. This is optional. You can simply build it the size required and dispense with the parameters if desired.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116</a:t>
            </a:fld>
            <a:endParaRPr lang="en-US"/>
          </a:p>
        </p:txBody>
      </p:sp>
      <p:sp>
        <p:nvSpPr>
          <p:cNvPr id="5" name="Footer Placeholder 4">
            <a:extLst>
              <a:ext uri="{FF2B5EF4-FFF2-40B4-BE49-F238E27FC236}">
                <a16:creationId xmlns:a16="http://schemas.microsoft.com/office/drawing/2014/main" id="{DFD294F8-6EA6-BDC1-0D0A-8E5D6919A26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403354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p:txBody>
      </p:sp>
      <p:sp>
        <p:nvSpPr>
          <p:cNvPr id="4" name="Slide Number Placeholder 3"/>
          <p:cNvSpPr>
            <a:spLocks noGrp="1"/>
          </p:cNvSpPr>
          <p:nvPr>
            <p:ph type="sldNum" sz="quarter" idx="5"/>
          </p:nvPr>
        </p:nvSpPr>
        <p:spPr/>
        <p:txBody>
          <a:bodyPr/>
          <a:lstStyle/>
          <a:p>
            <a:fld id="{AF677842-CD9B-4523-80B2-869BC15F79FB}" type="slidenum">
              <a:rPr lang="en-US" smtClean="0"/>
              <a:t>117</a:t>
            </a:fld>
            <a:endParaRPr lang="en-US"/>
          </a:p>
        </p:txBody>
      </p:sp>
      <p:sp>
        <p:nvSpPr>
          <p:cNvPr id="5" name="Footer Placeholder 4">
            <a:extLst>
              <a:ext uri="{FF2B5EF4-FFF2-40B4-BE49-F238E27FC236}">
                <a16:creationId xmlns:a16="http://schemas.microsoft.com/office/drawing/2014/main" id="{F5E269DA-8C5C-EE29-7E70-85706253EFD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10785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p:txBody>
      </p:sp>
      <p:sp>
        <p:nvSpPr>
          <p:cNvPr id="4" name="Slide Number Placeholder 3"/>
          <p:cNvSpPr>
            <a:spLocks noGrp="1"/>
          </p:cNvSpPr>
          <p:nvPr>
            <p:ph type="sldNum" sz="quarter" idx="5"/>
          </p:nvPr>
        </p:nvSpPr>
        <p:spPr/>
        <p:txBody>
          <a:bodyPr/>
          <a:lstStyle/>
          <a:p>
            <a:fld id="{AF677842-CD9B-4523-80B2-869BC15F79FB}" type="slidenum">
              <a:rPr lang="en-US" smtClean="0"/>
              <a:t>118</a:t>
            </a:fld>
            <a:endParaRPr lang="en-US"/>
          </a:p>
        </p:txBody>
      </p:sp>
      <p:sp>
        <p:nvSpPr>
          <p:cNvPr id="5" name="Footer Placeholder 4">
            <a:extLst>
              <a:ext uri="{FF2B5EF4-FFF2-40B4-BE49-F238E27FC236}">
                <a16:creationId xmlns:a16="http://schemas.microsoft.com/office/drawing/2014/main" id="{03162336-F193-EDE5-95A7-DEABB925CF1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019010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even if you decide not to add size parameters, you will want two material parameters. The first one is applied to the extrusion. The second is applied to voided surfaces of the pips using the Paint tool.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Make sure you set the Paint tool to the “Pip Material (param)” option. NOT “Pip.” This way, you will still be able to change the material parametrically. If you use Pip, it will not be parametric.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119</a:t>
            </a:fld>
            <a:endParaRPr lang="en-US"/>
          </a:p>
        </p:txBody>
      </p:sp>
      <p:sp>
        <p:nvSpPr>
          <p:cNvPr id="5" name="Footer Placeholder 4">
            <a:extLst>
              <a:ext uri="{FF2B5EF4-FFF2-40B4-BE49-F238E27FC236}">
                <a16:creationId xmlns:a16="http://schemas.microsoft.com/office/drawing/2014/main" id="{6C58A6A1-B473-222C-2FE8-EF8040C2EFA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68647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D1D5DB"/>
                </a:solidFill>
                <a:effectLst/>
                <a:latin typeface="Söhne"/>
              </a:rPr>
              <a:t>Computational Thinking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Problem-solving approach that involves breaking down complex problems into smaller, more manageable parts.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D1D5DB"/>
                </a:solidFill>
                <a:effectLst/>
                <a:latin typeface="Söhne"/>
              </a:rPr>
              <a:t>🤹</a:t>
            </a:r>
            <a:r>
              <a:rPr lang="en-US" b="1" i="0" dirty="0">
                <a:solidFill>
                  <a:srgbClr val="D1D5DB"/>
                </a:solidFill>
                <a:effectLst/>
                <a:latin typeface="Söhne"/>
              </a:rPr>
              <a:t>Required Skill and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D1D5DB"/>
                </a:solidFill>
                <a:effectLst/>
                <a:latin typeface="Söhne"/>
              </a:rPr>
              <a:t>In future AEC Workflows</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🎯Very Intuitive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Clear Rules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Most have played </a:t>
            </a:r>
          </a:p>
          <a:p>
            <a:endParaRPr lang="en-US" dirty="0"/>
          </a:p>
          <a:p>
            <a:r>
              <a:rPr lang="en-US" b="1" dirty="0"/>
              <a:t>🧩Complexities</a:t>
            </a:r>
          </a:p>
          <a:p>
            <a:pPr marL="628650" lvl="1" indent="-171450">
              <a:buFont typeface="Arial" panose="020B0604020202020204" pitchFamily="34" charset="0"/>
              <a:buChar char="•"/>
            </a:pPr>
            <a:r>
              <a:rPr lang="en-US" dirty="0"/>
              <a:t>Logical Conditions</a:t>
            </a:r>
          </a:p>
          <a:p>
            <a:pPr marL="628650" lvl="1" indent="-171450">
              <a:buFont typeface="Arial" panose="020B0604020202020204" pitchFamily="34" charset="0"/>
              <a:buChar char="•"/>
            </a:pPr>
            <a:r>
              <a:rPr lang="en-US" dirty="0"/>
              <a:t>Exact locations of game items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Just Have Fun With It</a:t>
            </a:r>
          </a:p>
          <a:p>
            <a:pPr marL="0" indent="0">
              <a:buFont typeface="Arial" panose="020B0604020202020204" pitchFamily="34" charset="0"/>
              <a:buNone/>
            </a:pPr>
            <a:r>
              <a:rPr lang="en-US" dirty="0"/>
              <a:t>John has a great blog post about how having fun and doing things that might “seem like a waste of time” can in fact be the exact opposite! </a:t>
            </a:r>
            <a:endParaRPr lang="en-US" b="1" dirty="0"/>
          </a:p>
        </p:txBody>
      </p:sp>
      <p:sp>
        <p:nvSpPr>
          <p:cNvPr id="4" name="Slide Number Placeholder 3"/>
          <p:cNvSpPr>
            <a:spLocks noGrp="1"/>
          </p:cNvSpPr>
          <p:nvPr>
            <p:ph type="sldNum" sz="quarter" idx="5"/>
          </p:nvPr>
        </p:nvSpPr>
        <p:spPr/>
        <p:txBody>
          <a:bodyPr/>
          <a:lstStyle/>
          <a:p>
            <a:fld id="{AF677842-CD9B-4523-80B2-869BC15F79FB}" type="slidenum">
              <a:rPr lang="en-US" smtClean="0"/>
              <a:t>12</a:t>
            </a:fld>
            <a:endParaRPr lang="en-US"/>
          </a:p>
        </p:txBody>
      </p:sp>
      <p:sp>
        <p:nvSpPr>
          <p:cNvPr id="5" name="Footer Placeholder 4">
            <a:extLst>
              <a:ext uri="{FF2B5EF4-FFF2-40B4-BE49-F238E27FC236}">
                <a16:creationId xmlns:a16="http://schemas.microsoft.com/office/drawing/2014/main" id="{44D0398B-ADF6-4BEF-CC0F-ABAD2380CE5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305835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endParaRPr lang="en-US" dirty="0"/>
          </a:p>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Rotating Rig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trick to making this Die family rotate is building a rig that can rotate in any direction. By setting the parameters to values of 90 degrees, you can get any of the six sides of the die to point up. There are many ways to do this in Revit. In this example, we will use the built-in rotation parameter of sweeps. </a:t>
            </a:r>
          </a:p>
          <a:p>
            <a:endParaRPr lang="en-US"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create a sweep in the family editor, you can use a loaded profile in place of a sketch. Loaded profiles have an angle parameter. This allows you to rotate the profile relative to its sweep path. This parameter can be driven by a family parameter. The nice thing about this approach is that the built-in angle parameter can take any angular value and can be positive or negative.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profile family is a simple rectangle with the insertion point at a convenient location. Middle center in this case: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the profile rotates, it will rotate around this point. Draw the path perpendicular to the plane you want to rotate within.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120</a:t>
            </a:fld>
            <a:endParaRPr lang="en-US"/>
          </a:p>
        </p:txBody>
      </p:sp>
      <p:sp>
        <p:nvSpPr>
          <p:cNvPr id="5" name="Footer Placeholder 4">
            <a:extLst>
              <a:ext uri="{FF2B5EF4-FFF2-40B4-BE49-F238E27FC236}">
                <a16:creationId xmlns:a16="http://schemas.microsoft.com/office/drawing/2014/main" id="{B9A339DE-3DA2-3555-D73A-22003CEA337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107264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endParaRPr lang="en-US"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Select this sweep, on the Properties palette, click the Associate Family Parameter button to link the rotation of the profile to an angular parameter.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gives rotation in plan around a full 360 degrees. To rotate in the opposite direction, add a second sweep hosted to the first one. To do this, create a sweep and then use the Pick Path option to set the path on one of the edges of the first sweep. Pick an edge that is perpendicular to the sketched path of the first sweep. path on one of the edges of the first sweep. Pick an edge that is perpendicular to the sketched path of the first sweep. Associate its rotation to a second angular parameter and then flex them both. </a:t>
            </a:r>
          </a:p>
          <a:p>
            <a:endParaRPr lang="en-US" dirty="0"/>
          </a:p>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Load in the Die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final step is to load in the Die family and host it to the face of the second sweep. Use the Set Work Plane button to set the face of the second sweep at the work plane, load in the family and place it on this face.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Be sure to flex the rig and make sure that the die family rotates with it. To complete the family, there are two final steps. Select the two sweeps and on the Properties palette, uncheck the Visible checkbox. This will make sure that the rotation rig only shows in the family editor and not when the family is loaded into another family or project.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Finally, open “Family Types” and make six types, one for each orientation of the die from 1 through 6. </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121</a:t>
            </a:fld>
            <a:endParaRPr lang="en-US"/>
          </a:p>
        </p:txBody>
      </p:sp>
      <p:sp>
        <p:nvSpPr>
          <p:cNvPr id="5" name="Footer Placeholder 4">
            <a:extLst>
              <a:ext uri="{FF2B5EF4-FFF2-40B4-BE49-F238E27FC236}">
                <a16:creationId xmlns:a16="http://schemas.microsoft.com/office/drawing/2014/main" id="{1CC80D5B-B641-6FF2-57F6-DD923E790EA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919131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endParaRPr lang="en-US" dirty="0"/>
          </a:p>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Conclusion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techniques used here can be applied to any family that requires rotating parts. So while there are many other techniques in common use, this method is quite nice because the rotation is very stable and supports positive and negative values, and values greater than 360. </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122</a:t>
            </a:fld>
            <a:endParaRPr lang="en-US"/>
          </a:p>
        </p:txBody>
      </p:sp>
      <p:sp>
        <p:nvSpPr>
          <p:cNvPr id="5" name="Footer Placeholder 4">
            <a:extLst>
              <a:ext uri="{FF2B5EF4-FFF2-40B4-BE49-F238E27FC236}">
                <a16:creationId xmlns:a16="http://schemas.microsoft.com/office/drawing/2014/main" id="{40DF9FE4-23A1-B25A-99C9-B7AB0A73530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1790199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123</a:t>
            </a:fld>
            <a:endParaRPr lang="en-US"/>
          </a:p>
        </p:txBody>
      </p:sp>
      <p:sp>
        <p:nvSpPr>
          <p:cNvPr id="5" name="Footer Placeholder 4">
            <a:extLst>
              <a:ext uri="{FF2B5EF4-FFF2-40B4-BE49-F238E27FC236}">
                <a16:creationId xmlns:a16="http://schemas.microsoft.com/office/drawing/2014/main" id="{BF6A1118-4C48-1D70-260A-85548471AAD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49168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124</a:t>
            </a:fld>
            <a:endParaRPr lang="en-US"/>
          </a:p>
        </p:txBody>
      </p:sp>
      <p:sp>
        <p:nvSpPr>
          <p:cNvPr id="5" name="Footer Placeholder 4">
            <a:extLst>
              <a:ext uri="{FF2B5EF4-FFF2-40B4-BE49-F238E27FC236}">
                <a16:creationId xmlns:a16="http://schemas.microsoft.com/office/drawing/2014/main" id="{820309AF-7E08-FF53-EE0F-D08A0B57ACB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011494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r>
              <a:rPr lang="en-US" dirty="0"/>
              <a:t>Dynamo Player can only get data prier to running the script</a:t>
            </a:r>
          </a:p>
          <a:p>
            <a:endParaRPr lang="en-US" dirty="0"/>
          </a:p>
          <a:p>
            <a:r>
              <a:rPr lang="en-US" dirty="0"/>
              <a:t>Data Shapes allows pop up that can generate UI on calculated data in the middle of the script's execution. </a:t>
            </a:r>
          </a:p>
        </p:txBody>
      </p:sp>
      <p:sp>
        <p:nvSpPr>
          <p:cNvPr id="4" name="Slide Number Placeholder 3"/>
          <p:cNvSpPr>
            <a:spLocks noGrp="1"/>
          </p:cNvSpPr>
          <p:nvPr>
            <p:ph type="sldNum" sz="quarter" idx="5"/>
          </p:nvPr>
        </p:nvSpPr>
        <p:spPr/>
        <p:txBody>
          <a:bodyPr/>
          <a:lstStyle/>
          <a:p>
            <a:fld id="{AF677842-CD9B-4523-80B2-869BC15F79FB}" type="slidenum">
              <a:rPr lang="en-US" smtClean="0"/>
              <a:t>125</a:t>
            </a:fld>
            <a:endParaRPr lang="en-US"/>
          </a:p>
        </p:txBody>
      </p:sp>
      <p:sp>
        <p:nvSpPr>
          <p:cNvPr id="5" name="Footer Placeholder 4">
            <a:extLst>
              <a:ext uri="{FF2B5EF4-FFF2-40B4-BE49-F238E27FC236}">
                <a16:creationId xmlns:a16="http://schemas.microsoft.com/office/drawing/2014/main" id="{E4853C14-E234-3C14-5C70-D6543A17CA5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0225468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r>
              <a:rPr lang="en-US" dirty="0"/>
              <a:t>Dynamo Player can only get data prier to running the script</a:t>
            </a:r>
          </a:p>
          <a:p>
            <a:endParaRPr lang="en-US" dirty="0"/>
          </a:p>
          <a:p>
            <a:r>
              <a:rPr lang="en-US" dirty="0"/>
              <a:t>Data Shapes allows pop up that can generate UI on calculated data in the middle of the script's execution. </a:t>
            </a:r>
          </a:p>
        </p:txBody>
      </p:sp>
      <p:sp>
        <p:nvSpPr>
          <p:cNvPr id="4" name="Slide Number Placeholder 3"/>
          <p:cNvSpPr>
            <a:spLocks noGrp="1"/>
          </p:cNvSpPr>
          <p:nvPr>
            <p:ph type="sldNum" sz="quarter" idx="5"/>
          </p:nvPr>
        </p:nvSpPr>
        <p:spPr/>
        <p:txBody>
          <a:bodyPr/>
          <a:lstStyle/>
          <a:p>
            <a:fld id="{AF677842-CD9B-4523-80B2-869BC15F79FB}" type="slidenum">
              <a:rPr lang="en-US" smtClean="0"/>
              <a:t>126</a:t>
            </a:fld>
            <a:endParaRPr lang="en-US"/>
          </a:p>
        </p:txBody>
      </p:sp>
      <p:sp>
        <p:nvSpPr>
          <p:cNvPr id="5" name="Footer Placeholder 4">
            <a:extLst>
              <a:ext uri="{FF2B5EF4-FFF2-40B4-BE49-F238E27FC236}">
                <a16:creationId xmlns:a16="http://schemas.microsoft.com/office/drawing/2014/main" id="{E4853C14-E234-3C14-5C70-D6543A17CA5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3502888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r>
              <a:rPr lang="en-US" dirty="0"/>
              <a:t>Dynamo Player can only get data prier to running the script</a:t>
            </a:r>
          </a:p>
          <a:p>
            <a:endParaRPr lang="en-US" dirty="0"/>
          </a:p>
          <a:p>
            <a:r>
              <a:rPr lang="en-US" dirty="0"/>
              <a:t>Data Shapes allows pop up that can generate UI on calculated data in the middle of the script's execution. </a:t>
            </a:r>
          </a:p>
        </p:txBody>
      </p:sp>
      <p:sp>
        <p:nvSpPr>
          <p:cNvPr id="4" name="Slide Number Placeholder 3"/>
          <p:cNvSpPr>
            <a:spLocks noGrp="1"/>
          </p:cNvSpPr>
          <p:nvPr>
            <p:ph type="sldNum" sz="quarter" idx="5"/>
          </p:nvPr>
        </p:nvSpPr>
        <p:spPr/>
        <p:txBody>
          <a:bodyPr/>
          <a:lstStyle/>
          <a:p>
            <a:fld id="{AF677842-CD9B-4523-80B2-869BC15F79FB}" type="slidenum">
              <a:rPr lang="en-US" smtClean="0"/>
              <a:t>127</a:t>
            </a:fld>
            <a:endParaRPr lang="en-US"/>
          </a:p>
        </p:txBody>
      </p:sp>
      <p:sp>
        <p:nvSpPr>
          <p:cNvPr id="5" name="Footer Placeholder 4">
            <a:extLst>
              <a:ext uri="{FF2B5EF4-FFF2-40B4-BE49-F238E27FC236}">
                <a16:creationId xmlns:a16="http://schemas.microsoft.com/office/drawing/2014/main" id="{E4853C14-E234-3C14-5C70-D6543A17CA5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458299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r>
              <a:rPr lang="en-US" dirty="0"/>
              <a:t>Dynamo </a:t>
            </a:r>
          </a:p>
        </p:txBody>
      </p:sp>
      <p:sp>
        <p:nvSpPr>
          <p:cNvPr id="4" name="Slide Number Placeholder 3"/>
          <p:cNvSpPr>
            <a:spLocks noGrp="1"/>
          </p:cNvSpPr>
          <p:nvPr>
            <p:ph type="sldNum" sz="quarter" idx="5"/>
          </p:nvPr>
        </p:nvSpPr>
        <p:spPr/>
        <p:txBody>
          <a:bodyPr/>
          <a:lstStyle/>
          <a:p>
            <a:fld id="{AF677842-CD9B-4523-80B2-869BC15F79FB}" type="slidenum">
              <a:rPr lang="en-US" smtClean="0"/>
              <a:t>128</a:t>
            </a:fld>
            <a:endParaRPr lang="en-US"/>
          </a:p>
        </p:txBody>
      </p:sp>
      <p:sp>
        <p:nvSpPr>
          <p:cNvPr id="5" name="Footer Placeholder 4">
            <a:extLst>
              <a:ext uri="{FF2B5EF4-FFF2-40B4-BE49-F238E27FC236}">
                <a16:creationId xmlns:a16="http://schemas.microsoft.com/office/drawing/2014/main" id="{44DA120B-0CE1-E1ED-05F6-936E2B7B864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81881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129</a:t>
            </a:fld>
            <a:endParaRPr lang="en-US"/>
          </a:p>
        </p:txBody>
      </p:sp>
      <p:sp>
        <p:nvSpPr>
          <p:cNvPr id="5" name="Footer Placeholder 4">
            <a:extLst>
              <a:ext uri="{FF2B5EF4-FFF2-40B4-BE49-F238E27FC236}">
                <a16:creationId xmlns:a16="http://schemas.microsoft.com/office/drawing/2014/main" id="{BF136295-6E3F-BB4F-F818-E6084812C09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45071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 I learned so much by setting this goal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🍻Share on GitHub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 Deep dive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Learn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Future 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📢Show and tell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Inspire other</a:t>
            </a:r>
          </a:p>
        </p:txBody>
      </p:sp>
      <p:sp>
        <p:nvSpPr>
          <p:cNvPr id="4" name="Slide Number Placeholder 3"/>
          <p:cNvSpPr>
            <a:spLocks noGrp="1"/>
          </p:cNvSpPr>
          <p:nvPr>
            <p:ph type="sldNum" sz="quarter" idx="5"/>
          </p:nvPr>
        </p:nvSpPr>
        <p:spPr/>
        <p:txBody>
          <a:bodyPr/>
          <a:lstStyle/>
          <a:p>
            <a:fld id="{AF677842-CD9B-4523-80B2-869BC15F79FB}" type="slidenum">
              <a:rPr lang="en-US" smtClean="0"/>
              <a:t>13</a:t>
            </a:fld>
            <a:endParaRPr lang="en-US"/>
          </a:p>
        </p:txBody>
      </p:sp>
      <p:sp>
        <p:nvSpPr>
          <p:cNvPr id="5" name="Footer Placeholder 4">
            <a:extLst>
              <a:ext uri="{FF2B5EF4-FFF2-40B4-BE49-F238E27FC236}">
                <a16:creationId xmlns:a16="http://schemas.microsoft.com/office/drawing/2014/main" id="{E4FF3A34-73E5-29D2-5C82-073CAE59570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3502756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130</a:t>
            </a:fld>
            <a:endParaRPr lang="en-US"/>
          </a:p>
        </p:txBody>
      </p:sp>
      <p:sp>
        <p:nvSpPr>
          <p:cNvPr id="5" name="Footer Placeholder 4">
            <a:extLst>
              <a:ext uri="{FF2B5EF4-FFF2-40B4-BE49-F238E27FC236}">
                <a16:creationId xmlns:a16="http://schemas.microsoft.com/office/drawing/2014/main" id="{33B1182C-176A-ABE0-3B14-D34ADC346FC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6200077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131</a:t>
            </a:fld>
            <a:endParaRPr lang="en-US"/>
          </a:p>
        </p:txBody>
      </p:sp>
      <p:sp>
        <p:nvSpPr>
          <p:cNvPr id="5" name="Footer Placeholder 4">
            <a:extLst>
              <a:ext uri="{FF2B5EF4-FFF2-40B4-BE49-F238E27FC236}">
                <a16:creationId xmlns:a16="http://schemas.microsoft.com/office/drawing/2014/main" id="{62B07F61-E065-74AA-700D-F65BF1BA43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1195539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132</a:t>
            </a:fld>
            <a:endParaRPr lang="en-US"/>
          </a:p>
        </p:txBody>
      </p:sp>
      <p:sp>
        <p:nvSpPr>
          <p:cNvPr id="5" name="Footer Placeholder 4">
            <a:extLst>
              <a:ext uri="{FF2B5EF4-FFF2-40B4-BE49-F238E27FC236}">
                <a16:creationId xmlns:a16="http://schemas.microsoft.com/office/drawing/2014/main" id="{2DE77EB1-7251-5F84-1C22-2C73F67C2E1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3025059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133</a:t>
            </a:fld>
            <a:endParaRPr lang="en-US"/>
          </a:p>
        </p:txBody>
      </p:sp>
      <p:sp>
        <p:nvSpPr>
          <p:cNvPr id="5" name="Footer Placeholder 4">
            <a:extLst>
              <a:ext uri="{FF2B5EF4-FFF2-40B4-BE49-F238E27FC236}">
                <a16:creationId xmlns:a16="http://schemas.microsoft.com/office/drawing/2014/main" id="{5468CEC1-D60D-A59D-1113-9E84955C93B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3356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134</a:t>
            </a:fld>
            <a:endParaRPr lang="en-US"/>
          </a:p>
        </p:txBody>
      </p:sp>
    </p:spTree>
    <p:extLst>
      <p:ext uri="{BB962C8B-B14F-4D97-AF65-F5344CB8AC3E}">
        <p14:creationId xmlns:p14="http://schemas.microsoft.com/office/powerpoint/2010/main" val="199847754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135</a:t>
            </a:fld>
            <a:endParaRPr lang="en-US"/>
          </a:p>
        </p:txBody>
      </p:sp>
      <p:sp>
        <p:nvSpPr>
          <p:cNvPr id="5" name="Footer Placeholder 4">
            <a:extLst>
              <a:ext uri="{FF2B5EF4-FFF2-40B4-BE49-F238E27FC236}">
                <a16:creationId xmlns:a16="http://schemas.microsoft.com/office/drawing/2014/main" id="{D1C3647A-F446-F0B3-E4B0-769723EFB78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3082260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136</a:t>
            </a:fld>
            <a:endParaRPr lang="en-US"/>
          </a:p>
        </p:txBody>
      </p:sp>
    </p:spTree>
    <p:extLst>
      <p:ext uri="{BB962C8B-B14F-4D97-AF65-F5344CB8AC3E}">
        <p14:creationId xmlns:p14="http://schemas.microsoft.com/office/powerpoint/2010/main" val="36401076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dirty="0"/>
          </a:p>
          <a:p>
            <a:r>
              <a:rPr lang="en-US" b="1" dirty="0"/>
              <a:t>Old Nodes</a:t>
            </a:r>
          </a:p>
          <a:p>
            <a:pPr algn="l"/>
            <a:r>
              <a:rPr lang="en-US" b="0" i="0" dirty="0">
                <a:solidFill>
                  <a:srgbClr val="222222"/>
                </a:solidFill>
                <a:effectLst/>
                <a:latin typeface="Arial" panose="020B0604020202020204" pitchFamily="34" charset="0"/>
              </a:rPr>
              <a:t>Now you may have raised your hand already: why do you guys make a new set of excel nodes? Well, because the old ones came with the following restrictions.</a:t>
            </a:r>
          </a:p>
          <a:p>
            <a:pPr algn="l">
              <a:buFont typeface="Arial" panose="020B0604020202020204" pitchFamily="34" charset="0"/>
              <a:buChar char="•"/>
            </a:pPr>
            <a:r>
              <a:rPr lang="en-US" b="0" i="0" dirty="0">
                <a:solidFill>
                  <a:srgbClr val="222222"/>
                </a:solidFill>
                <a:effectLst/>
                <a:latin typeface="Arial" panose="020B0604020202020204" pitchFamily="34" charset="0"/>
              </a:rPr>
              <a:t>The legacy set of Excel nodes are depending on a local installation of MS Office</a:t>
            </a:r>
          </a:p>
          <a:p>
            <a:pPr algn="l">
              <a:buFont typeface="Arial" panose="020B0604020202020204" pitchFamily="34" charset="0"/>
              <a:buChar char="•"/>
            </a:pPr>
            <a:r>
              <a:rPr lang="en-US" b="0" i="0" dirty="0">
                <a:solidFill>
                  <a:srgbClr val="222222"/>
                </a:solidFill>
                <a:effectLst/>
                <a:latin typeface="Arial" panose="020B0604020202020204" pitchFamily="34" charset="0"/>
              </a:rPr>
              <a:t>The MS Office installation needs to be 64bit version to maintain max compatibility with Dynamo node. We have seen cases that 32bit version does not work with legacy set of Excel nodes.</a:t>
            </a:r>
          </a:p>
          <a:p>
            <a:pPr algn="l">
              <a:buFont typeface="Arial" panose="020B0604020202020204" pitchFamily="34" charset="0"/>
              <a:buChar char="•"/>
            </a:pPr>
            <a:r>
              <a:rPr lang="en-US" b="0" i="0" dirty="0">
                <a:solidFill>
                  <a:srgbClr val="222222"/>
                </a:solidFill>
                <a:effectLst/>
                <a:latin typeface="Arial" panose="020B0604020202020204" pitchFamily="34" charset="0"/>
              </a:rPr>
              <a:t>The MS Excel application will be launched when the Excel node runs. If for any reason this process fails, the execution of legacy set of Excel nodes fail. e.g. broken installation of Excel, license issue, version compatibility</a:t>
            </a:r>
          </a:p>
          <a:p>
            <a:pPr algn="l">
              <a:buFont typeface="Arial" panose="020B0604020202020204" pitchFamily="34" charset="0"/>
              <a:buChar char="•"/>
            </a:pPr>
            <a:r>
              <a:rPr lang="en-US" b="0" i="0" dirty="0">
                <a:solidFill>
                  <a:srgbClr val="222222"/>
                </a:solidFill>
                <a:effectLst/>
                <a:latin typeface="Arial" panose="020B0604020202020204" pitchFamily="34" charset="0"/>
              </a:rPr>
              <a:t>The MS Excel application will be launched when the Excel node runs. This introduce performance bottleneck to your Dynamo workflow in a lot of the time. The time spent to launch Excel is much longer than data read/write usually.</a:t>
            </a:r>
          </a:p>
          <a:p>
            <a:endParaRPr lang="en-US" dirty="0"/>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137</a:t>
            </a:fld>
            <a:endParaRPr lang="en-US"/>
          </a:p>
        </p:txBody>
      </p:sp>
      <p:sp>
        <p:nvSpPr>
          <p:cNvPr id="5" name="Footer Placeholder 4">
            <a:extLst>
              <a:ext uri="{FF2B5EF4-FFF2-40B4-BE49-F238E27FC236}">
                <a16:creationId xmlns:a16="http://schemas.microsoft.com/office/drawing/2014/main" id="{7CC6B68C-312E-C261-E77E-DF52B9E4F8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759556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r>
              <a:rPr lang="en-US" b="0" i="0" dirty="0">
                <a:solidFill>
                  <a:srgbClr val="222222"/>
                </a:solidFill>
                <a:effectLst/>
                <a:latin typeface="Arial" panose="020B0604020202020204" pitchFamily="34" charset="0"/>
              </a:rPr>
              <a:t>Append data to an existing excel file preserving the format</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138</a:t>
            </a:fld>
            <a:endParaRPr lang="en-US"/>
          </a:p>
        </p:txBody>
      </p:sp>
      <p:sp>
        <p:nvSpPr>
          <p:cNvPr id="5" name="Footer Placeholder 4">
            <a:extLst>
              <a:ext uri="{FF2B5EF4-FFF2-40B4-BE49-F238E27FC236}">
                <a16:creationId xmlns:a16="http://schemas.microsoft.com/office/drawing/2014/main" id="{EE49CEEF-2604-2612-92A3-84436C089F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450245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That’s true. I prefer CSV nodes to Excel nodes because they fail/freeze most of the time unexpectedly. It’s not good to rely on current Excel nodes when you share your workflow with other users.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139</a:t>
            </a:fld>
            <a:endParaRPr lang="en-US"/>
          </a:p>
        </p:txBody>
      </p:sp>
      <p:sp>
        <p:nvSpPr>
          <p:cNvPr id="5" name="Footer Placeholder 4">
            <a:extLst>
              <a:ext uri="{FF2B5EF4-FFF2-40B4-BE49-F238E27FC236}">
                <a16:creationId xmlns:a16="http://schemas.microsoft.com/office/drawing/2014/main" id="{961E3F82-3E28-97C0-AEF0-C154A99318B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63551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rgbClr val="15162B"/>
                </a:solidFill>
                <a:effectLst/>
                <a:latin typeface="basier"/>
                <a:ea typeface="+mn-ea"/>
                <a:cs typeface="+mn-cs"/>
                <a:hlinkClick r:id="rId3">
                  <a:extLst>
                    <a:ext uri="{A12FA001-AC4F-418D-AE19-62706E023703}">
                      <ahyp:hlinkClr xmlns:ahyp="http://schemas.microsoft.com/office/drawing/2018/hyperlinkcolor" val="tx"/>
                    </a:ext>
                  </a:extLst>
                </a:hlinkClick>
              </a:rPr>
              <a:t>GitHub</a:t>
            </a:r>
            <a:r>
              <a:rPr lang="en-US" sz="1200" b="0" i="0" kern="1200" dirty="0">
                <a:solidFill>
                  <a:srgbClr val="15162B"/>
                </a:solidFill>
                <a:effectLst/>
                <a:latin typeface="basier"/>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6E7076"/>
                </a:solidFill>
                <a:effectLst/>
                <a:latin typeface="Roboto" panose="02000000000000000000" pitchFamily="2" charset="0"/>
              </a:rPr>
              <a:t> GitHub is a company that offers a cloud-based Git repository hosting service.</a:t>
            </a:r>
            <a:endParaRPr lang="en-US" sz="1200" b="0" i="0" kern="1200" dirty="0">
              <a:solidFill>
                <a:srgbClr val="15162B"/>
              </a:solidFill>
              <a:effectLst/>
              <a:latin typeface="basier"/>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rgbClr val="15162B"/>
                </a:solidFill>
                <a:effectLst/>
                <a:latin typeface="basier"/>
                <a:ea typeface="+mn-ea"/>
                <a:cs typeface="+mn-cs"/>
              </a:rPr>
              <a:t> platform </a:t>
            </a:r>
            <a:r>
              <a:rPr lang="en-US" b="0" i="0" dirty="0">
                <a:solidFill>
                  <a:srgbClr val="15162B"/>
                </a:solidFill>
                <a:effectLst/>
                <a:latin typeface="basier"/>
              </a:rPr>
              <a:t>that’s been very popular with the coding community recently.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5162B"/>
                </a:solidFill>
                <a:effectLst/>
                <a:latin typeface="basier"/>
              </a:rPr>
              <a:t> It’s an open-source code hosting site that helps developers store and manage their code.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5162B"/>
                </a:solidFill>
                <a:effectLst/>
                <a:latin typeface="basier"/>
              </a:rPr>
              <a:t> It offers distributed version control through the Git system, as well as its source code management.</a:t>
            </a: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14</a:t>
            </a:fld>
            <a:endParaRPr lang="en-US"/>
          </a:p>
        </p:txBody>
      </p:sp>
      <p:sp>
        <p:nvSpPr>
          <p:cNvPr id="5" name="Footer Placeholder 4">
            <a:extLst>
              <a:ext uri="{FF2B5EF4-FFF2-40B4-BE49-F238E27FC236}">
                <a16:creationId xmlns:a16="http://schemas.microsoft.com/office/drawing/2014/main" id="{89315C00-F7F7-C055-C5FA-9F7FE957C2E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5581324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That’s true. I prefer CSV nodes to Excel nodes because they fail/freeze most of the time unexpectedly. It’s not good to rely on current Excel nodes when you share your workflow with other users.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140</a:t>
            </a:fld>
            <a:endParaRPr lang="en-US"/>
          </a:p>
        </p:txBody>
      </p:sp>
      <p:sp>
        <p:nvSpPr>
          <p:cNvPr id="5" name="Footer Placeholder 4">
            <a:extLst>
              <a:ext uri="{FF2B5EF4-FFF2-40B4-BE49-F238E27FC236}">
                <a16:creationId xmlns:a16="http://schemas.microsoft.com/office/drawing/2014/main" id="{961E3F82-3E28-97C0-AEF0-C154A99318B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7854583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That’s true. I prefer CSV nodes to Excel nodes because they fail/freeze most of the time unexpectedly. It’s not good to rely on current Excel nodes when you share your workflow with other users.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141</a:t>
            </a:fld>
            <a:endParaRPr lang="en-US"/>
          </a:p>
        </p:txBody>
      </p:sp>
      <p:sp>
        <p:nvSpPr>
          <p:cNvPr id="5" name="Footer Placeholder 4">
            <a:extLst>
              <a:ext uri="{FF2B5EF4-FFF2-40B4-BE49-F238E27FC236}">
                <a16:creationId xmlns:a16="http://schemas.microsoft.com/office/drawing/2014/main" id="{961E3F82-3E28-97C0-AEF0-C154A99318B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651581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That’s true. I prefer CSV nodes to Excel nodes because they fail/freeze most of the time unexpectedly. It’s not good to rely on current Excel nodes when you share your workflow with other users.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142</a:t>
            </a:fld>
            <a:endParaRPr lang="en-US"/>
          </a:p>
        </p:txBody>
      </p:sp>
      <p:sp>
        <p:nvSpPr>
          <p:cNvPr id="5" name="Footer Placeholder 4">
            <a:extLst>
              <a:ext uri="{FF2B5EF4-FFF2-40B4-BE49-F238E27FC236}">
                <a16:creationId xmlns:a16="http://schemas.microsoft.com/office/drawing/2014/main" id="{961E3F82-3E28-97C0-AEF0-C154A99318B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74952876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143</a:t>
            </a:fld>
            <a:endParaRPr lang="en-US"/>
          </a:p>
        </p:txBody>
      </p:sp>
    </p:spTree>
    <p:extLst>
      <p:ext uri="{BB962C8B-B14F-4D97-AF65-F5344CB8AC3E}">
        <p14:creationId xmlns:p14="http://schemas.microsoft.com/office/powerpoint/2010/main" val="155445067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144</a:t>
            </a:fld>
            <a:endParaRPr lang="en-US"/>
          </a:p>
        </p:txBody>
      </p:sp>
      <p:sp>
        <p:nvSpPr>
          <p:cNvPr id="5" name="Footer Placeholder 4">
            <a:extLst>
              <a:ext uri="{FF2B5EF4-FFF2-40B4-BE49-F238E27FC236}">
                <a16:creationId xmlns:a16="http://schemas.microsoft.com/office/drawing/2014/main" id="{A130868A-0B25-BC85-87B7-4B712BF1BFC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7551164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145</a:t>
            </a:fld>
            <a:endParaRPr lang="en-US"/>
          </a:p>
        </p:txBody>
      </p:sp>
      <p:sp>
        <p:nvSpPr>
          <p:cNvPr id="5" name="Footer Placeholder 4">
            <a:extLst>
              <a:ext uri="{FF2B5EF4-FFF2-40B4-BE49-F238E27FC236}">
                <a16:creationId xmlns:a16="http://schemas.microsoft.com/office/drawing/2014/main" id="{24D8CF25-CF18-FA70-8CE3-6A29D942497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399042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146</a:t>
            </a:fld>
            <a:endParaRPr lang="en-US"/>
          </a:p>
        </p:txBody>
      </p:sp>
      <p:sp>
        <p:nvSpPr>
          <p:cNvPr id="5" name="Footer Placeholder 4">
            <a:extLst>
              <a:ext uri="{FF2B5EF4-FFF2-40B4-BE49-F238E27FC236}">
                <a16:creationId xmlns:a16="http://schemas.microsoft.com/office/drawing/2014/main" id="{691A41DE-584B-5482-7C24-4F35E1C2163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221834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147</a:t>
            </a:fld>
            <a:endParaRPr lang="en-US"/>
          </a:p>
        </p:txBody>
      </p:sp>
      <p:sp>
        <p:nvSpPr>
          <p:cNvPr id="5" name="Footer Placeholder 4">
            <a:extLst>
              <a:ext uri="{FF2B5EF4-FFF2-40B4-BE49-F238E27FC236}">
                <a16:creationId xmlns:a16="http://schemas.microsoft.com/office/drawing/2014/main" id="{A07F4068-DBF8-A6DC-D9F4-D1A037D40B6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7622584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148</a:t>
            </a:fld>
            <a:endParaRPr lang="en-US"/>
          </a:p>
        </p:txBody>
      </p:sp>
      <p:sp>
        <p:nvSpPr>
          <p:cNvPr id="5" name="Footer Placeholder 4">
            <a:extLst>
              <a:ext uri="{FF2B5EF4-FFF2-40B4-BE49-F238E27FC236}">
                <a16:creationId xmlns:a16="http://schemas.microsoft.com/office/drawing/2014/main" id="{4C53A07D-11B7-081F-34EB-B34A43044FE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045075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149</a:t>
            </a:fld>
            <a:endParaRPr lang="en-US"/>
          </a:p>
        </p:txBody>
      </p:sp>
      <p:sp>
        <p:nvSpPr>
          <p:cNvPr id="5" name="Footer Placeholder 4">
            <a:extLst>
              <a:ext uri="{FF2B5EF4-FFF2-40B4-BE49-F238E27FC236}">
                <a16:creationId xmlns:a16="http://schemas.microsoft.com/office/drawing/2014/main" id="{6A1206E1-F42C-2748-F605-EE5DFE17702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46963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5162B"/>
                </a:solidFill>
                <a:effectLst/>
                <a:latin typeface="basier"/>
              </a:rPr>
              <a:t>What exactly does it do that makes it so popular?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5162B"/>
                </a:solidFill>
                <a:effectLst/>
                <a:latin typeface="basier"/>
              </a:rPr>
              <a:t>To understand this, you need to know about the principles it relies upon: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15162B"/>
                </a:solidFill>
                <a:effectLst/>
                <a:latin typeface="basier"/>
              </a:rPr>
              <a:t>version control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15162B"/>
                </a:solidFill>
                <a:effectLst/>
                <a:latin typeface="basier"/>
              </a:rPr>
              <a:t>Git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0" i="0" dirty="0">
              <a:solidFill>
                <a:srgbClr val="15162B"/>
              </a:solidFill>
              <a:effectLst/>
              <a:latin typeface="basier"/>
            </a:endParaRPr>
          </a:p>
          <a:p>
            <a:pPr algn="l"/>
            <a:r>
              <a:rPr lang="en-US" b="1" i="0" dirty="0">
                <a:solidFill>
                  <a:srgbClr val="7F67F7"/>
                </a:solidFill>
                <a:effectLst/>
                <a:latin typeface="basier"/>
              </a:rPr>
              <a:t>What Is Version Control?</a:t>
            </a:r>
          </a:p>
          <a:p>
            <a:pPr algn="l"/>
            <a:r>
              <a:rPr lang="en-US" b="0" i="0" dirty="0">
                <a:solidFill>
                  <a:srgbClr val="15162B"/>
                </a:solidFill>
                <a:effectLst/>
                <a:latin typeface="basier"/>
              </a:rPr>
              <a:t>The class of systems that helps software developers track and manage changes to computer programs, websites, documents, or other data, is known as </a:t>
            </a:r>
            <a:r>
              <a:rPr lang="en-US" b="1" i="0" dirty="0">
                <a:solidFill>
                  <a:srgbClr val="363636"/>
                </a:solidFill>
                <a:effectLst/>
                <a:latin typeface="basier"/>
              </a:rPr>
              <a:t>version control</a:t>
            </a:r>
            <a:r>
              <a:rPr lang="en-US" b="0" i="0" dirty="0">
                <a:solidFill>
                  <a:srgbClr val="15162B"/>
                </a:solidFill>
                <a:effectLst/>
                <a:latin typeface="basier"/>
              </a:rPr>
              <a:t>.</a:t>
            </a:r>
          </a:p>
          <a:p>
            <a:pPr algn="l"/>
            <a:r>
              <a:rPr lang="en-US" b="0" i="0" dirty="0">
                <a:solidFill>
                  <a:srgbClr val="15162B"/>
                </a:solidFill>
                <a:effectLst/>
                <a:latin typeface="basier"/>
              </a:rPr>
              <a:t>Developers constantly make improvements and changes to a software’s code after creating it. With every update, they come up with a new version of the software’s first officially released code.</a:t>
            </a:r>
          </a:p>
          <a:p>
            <a:pPr algn="l"/>
            <a:r>
              <a:rPr lang="en-US" b="0" i="0" dirty="0">
                <a:solidFill>
                  <a:srgbClr val="15162B"/>
                </a:solidFill>
                <a:effectLst/>
                <a:latin typeface="basier"/>
              </a:rPr>
              <a:t>The job of version control systems is to maintain these version updates by saving the changes in a central repository, that is, a location where all the files for a particular project are stored. This process makes it easier for developers to work together on the versions. They can download versions from the repository, change them, and re-upload the new version they’ve created. To keep track, these changes stored in the repository can be accessed by other developers at any point.</a:t>
            </a:r>
          </a:p>
          <a:p>
            <a:pPr algn="l"/>
            <a:endParaRPr lang="en-US" b="0" i="0" dirty="0">
              <a:solidFill>
                <a:srgbClr val="15162B"/>
              </a:solidFill>
              <a:effectLst/>
              <a:latin typeface="basier"/>
            </a:endParaRPr>
          </a:p>
          <a:p>
            <a:pPr algn="l"/>
            <a:r>
              <a:rPr lang="en-US" b="1" i="0" dirty="0">
                <a:solidFill>
                  <a:srgbClr val="7F67F7"/>
                </a:solidFill>
                <a:effectLst/>
                <a:latin typeface="basier"/>
              </a:rPr>
              <a:t>What Is "Git"?</a:t>
            </a:r>
          </a:p>
          <a:p>
            <a:pPr algn="l"/>
            <a:r>
              <a:rPr lang="en-US" b="0" i="0" dirty="0">
                <a:solidFill>
                  <a:srgbClr val="15162B"/>
                </a:solidFill>
                <a:effectLst/>
                <a:latin typeface="basier"/>
              </a:rPr>
              <a:t>As the name suggests, the version control system upon which GitHub is based is Git. Git is an open-source system created by Linus Torvalds, the creator of Linux, back in 2005. Back then, it began as a command-line tool in the Linux kernel.</a:t>
            </a:r>
          </a:p>
          <a:p>
            <a:pPr algn="l"/>
            <a:r>
              <a:rPr lang="en-US" b="0" i="0" dirty="0">
                <a:solidFill>
                  <a:srgbClr val="15162B"/>
                </a:solidFill>
                <a:effectLst/>
                <a:latin typeface="basier"/>
              </a:rPr>
              <a:t>More specifically, Git is a distributed version control system. It manages software versions just like other version control systems, using a central repository. The difference is that Git, as a distributed system, makes the repository available on every developer’s computer. This means that developers who use distributed version control actually retain a copy of the central repository by cloning it to their own machine.</a:t>
            </a:r>
          </a:p>
          <a:p>
            <a:pPr algn="l"/>
            <a:r>
              <a:rPr lang="en-US" b="0" i="0" dirty="0">
                <a:solidFill>
                  <a:srgbClr val="15162B"/>
                </a:solidFill>
                <a:effectLst/>
                <a:latin typeface="basier"/>
              </a:rPr>
              <a:t>This system works in a way that lets developers change their own local copies first, and after that, they register these changes to the central server. This procedure makes it easier to work with more detailed changes, because each time a developer wants to enact a change, it isn’t necessary to establish a connection to the server in order to do so. In this way, it also speeds up the working process, even though for developers who’ve always worked with other version control systems it can take some time getting used to.</a:t>
            </a:r>
          </a:p>
          <a:p>
            <a:pPr algn="l"/>
            <a:endParaRPr lang="en-US" b="0" i="0" dirty="0">
              <a:solidFill>
                <a:srgbClr val="15162B"/>
              </a:solidFill>
              <a:effectLst/>
              <a:latin typeface="basier"/>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15</a:t>
            </a:fld>
            <a:endParaRPr lang="en-US"/>
          </a:p>
        </p:txBody>
      </p:sp>
      <p:sp>
        <p:nvSpPr>
          <p:cNvPr id="5" name="Footer Placeholder 4">
            <a:extLst>
              <a:ext uri="{FF2B5EF4-FFF2-40B4-BE49-F238E27FC236}">
                <a16:creationId xmlns:a16="http://schemas.microsoft.com/office/drawing/2014/main" id="{69508EAE-3FE8-E7DB-9E21-FC6568DFAE5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947206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150</a:t>
            </a:fld>
            <a:endParaRPr lang="en-US"/>
          </a:p>
        </p:txBody>
      </p:sp>
      <p:sp>
        <p:nvSpPr>
          <p:cNvPr id="5" name="Footer Placeholder 4">
            <a:extLst>
              <a:ext uri="{FF2B5EF4-FFF2-40B4-BE49-F238E27FC236}">
                <a16:creationId xmlns:a16="http://schemas.microsoft.com/office/drawing/2014/main" id="{0F2981A1-A270-789B-AE0A-BA867800618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35234094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spc="62" dirty="0">
              <a:solidFill>
                <a:srgbClr val="606060"/>
              </a:solidFill>
              <a:latin typeface="Roboto 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62" dirty="0">
                <a:solidFill>
                  <a:srgbClr val="606060"/>
                </a:solidFill>
                <a:latin typeface="Roboto Bold"/>
              </a:rPr>
              <a:t>Authoring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pc="62" dirty="0">
                <a:solidFill>
                  <a:srgbClr val="606060"/>
                </a:solidFill>
                <a:latin typeface="Roboto Bold"/>
              </a:rPr>
              <a:t>Make scripts that can be shared and scaled with in your firm.</a:t>
            </a:r>
          </a:p>
          <a:p>
            <a:endParaRPr lang="en-US" dirty="0"/>
          </a:p>
          <a:p>
            <a:pPr>
              <a:lnSpc>
                <a:spcPct val="150000"/>
              </a:lnSpc>
            </a:pPr>
            <a:r>
              <a:rPr lang="en-US" sz="1200" b="1" spc="62" dirty="0">
                <a:solidFill>
                  <a:srgbClr val="606060"/>
                </a:solidFill>
                <a:latin typeface="Roboto Bold"/>
              </a:rPr>
              <a:t>Development Strategies</a:t>
            </a:r>
          </a:p>
          <a:p>
            <a:pPr>
              <a:lnSpc>
                <a:spcPct val="150000"/>
              </a:lnSpc>
            </a:pPr>
            <a:r>
              <a:rPr lang="en-US" sz="1200" b="0" spc="62" dirty="0">
                <a:solidFill>
                  <a:srgbClr val="606060"/>
                </a:solidFill>
                <a:latin typeface="Roboto Bold"/>
              </a:rPr>
              <a:t>Examined how to synthesize knowledge, structure data, and combine into computational workflows.</a:t>
            </a:r>
          </a:p>
          <a:p>
            <a:pPr>
              <a:lnSpc>
                <a:spcPct val="150000"/>
              </a:lnSpc>
            </a:pPr>
            <a:endParaRPr lang="en-US" sz="1200" b="0" spc="62" dirty="0">
              <a:solidFill>
                <a:srgbClr val="606060"/>
              </a:solidFill>
              <a:latin typeface="Roboto Bold"/>
            </a:endParaRPr>
          </a:p>
          <a:p>
            <a:pPr>
              <a:lnSpc>
                <a:spcPct val="150000"/>
              </a:lnSpc>
            </a:pPr>
            <a:r>
              <a:rPr lang="en-US" sz="1200" b="1" spc="62" dirty="0">
                <a:solidFill>
                  <a:srgbClr val="606060"/>
                </a:solidFill>
                <a:latin typeface="Roboto Bold"/>
              </a:rPr>
              <a:t>Computational Geometry</a:t>
            </a:r>
          </a:p>
          <a:p>
            <a:pPr marL="0" indent="0">
              <a:lnSpc>
                <a:spcPct val="150000"/>
              </a:lnSpc>
              <a:buFont typeface="Arial" panose="020B0604020202020204" pitchFamily="34" charset="0"/>
              <a:buNone/>
            </a:pPr>
            <a:r>
              <a:rPr lang="en-US" sz="1200" b="0" spc="62" dirty="0">
                <a:solidFill>
                  <a:srgbClr val="606060"/>
                </a:solidFill>
                <a:latin typeface="Roboto Bold"/>
              </a:rPr>
              <a:t>Explored methods for constructing and deconstructing geometry.</a:t>
            </a:r>
          </a:p>
          <a:p>
            <a:pPr marL="0" indent="0">
              <a:lnSpc>
                <a:spcPct val="150000"/>
              </a:lnSpc>
              <a:buFont typeface="Arial" panose="020B0604020202020204" pitchFamily="34" charset="0"/>
              <a:buNone/>
            </a:pPr>
            <a:endParaRPr lang="en-US" sz="1200" b="0" spc="62" dirty="0">
              <a:solidFill>
                <a:srgbClr val="606060"/>
              </a:solidFill>
              <a:latin typeface="Roboto Bold"/>
            </a:endParaRPr>
          </a:p>
          <a:p>
            <a:pPr>
              <a:lnSpc>
                <a:spcPct val="150000"/>
              </a:lnSpc>
            </a:pPr>
            <a:r>
              <a:rPr lang="en-US" sz="1200" b="1" spc="62" dirty="0">
                <a:solidFill>
                  <a:srgbClr val="606060"/>
                </a:solidFill>
                <a:latin typeface="Roboto Bold"/>
              </a:rPr>
              <a:t>Dynamo And Revit</a:t>
            </a:r>
          </a:p>
          <a:p>
            <a:pPr>
              <a:lnSpc>
                <a:spcPct val="150000"/>
              </a:lnSpc>
            </a:pPr>
            <a:endParaRPr lang="en-US" sz="1200" b="1" spc="62" dirty="0">
              <a:solidFill>
                <a:srgbClr val="606060"/>
              </a:solidFill>
              <a:latin typeface="Roboto Bold"/>
            </a:endParaRPr>
          </a:p>
          <a:p>
            <a:pPr>
              <a:lnSpc>
                <a:spcPct val="150000"/>
              </a:lnSpc>
            </a:pPr>
            <a:r>
              <a:rPr lang="en-US" sz="1200" b="1" spc="62" dirty="0">
                <a:solidFill>
                  <a:srgbClr val="606060"/>
                </a:solidFill>
                <a:latin typeface="Roboto Bold"/>
              </a:rPr>
              <a:t>Dynamo UX/UI Design</a:t>
            </a:r>
          </a:p>
          <a:p>
            <a:pPr>
              <a:lnSpc>
                <a:spcPct val="150000"/>
              </a:lnSpc>
            </a:pPr>
            <a:endParaRPr lang="en-US" sz="1200" b="1" spc="62" dirty="0">
              <a:solidFill>
                <a:srgbClr val="606060"/>
              </a:solidFill>
              <a:latin typeface="Roboto Bold"/>
            </a:endParaRPr>
          </a:p>
          <a:p>
            <a:pPr>
              <a:lnSpc>
                <a:spcPct val="150000"/>
              </a:lnSpc>
            </a:pPr>
            <a:r>
              <a:rPr lang="en-US" sz="1200" b="1" spc="62" dirty="0">
                <a:solidFill>
                  <a:srgbClr val="606060"/>
                </a:solidFill>
                <a:latin typeface="Roboto Bold"/>
              </a:rPr>
              <a:t>Data Analytics</a:t>
            </a:r>
            <a:endParaRPr lang="en-US" sz="800" b="1" spc="62" dirty="0">
              <a:latin typeface="Roboto Bold"/>
            </a:endParaRP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151</a:t>
            </a:fld>
            <a:endParaRPr lang="en-US"/>
          </a:p>
        </p:txBody>
      </p:sp>
      <p:sp>
        <p:nvSpPr>
          <p:cNvPr id="5" name="Footer Placeholder 4">
            <a:extLst>
              <a:ext uri="{FF2B5EF4-FFF2-40B4-BE49-F238E27FC236}">
                <a16:creationId xmlns:a16="http://schemas.microsoft.com/office/drawing/2014/main" id="{9062B018-D52A-E3B2-FC3F-CA645D04AFA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218235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152</a:t>
            </a:fld>
            <a:endParaRPr lang="en-US"/>
          </a:p>
        </p:txBody>
      </p:sp>
      <p:sp>
        <p:nvSpPr>
          <p:cNvPr id="5" name="Footer Placeholder 4">
            <a:extLst>
              <a:ext uri="{FF2B5EF4-FFF2-40B4-BE49-F238E27FC236}">
                <a16:creationId xmlns:a16="http://schemas.microsoft.com/office/drawing/2014/main" id="{30EB77A0-1372-4A81-F0B7-C6E6DBB7D40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2833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5162B"/>
                </a:solidFill>
                <a:effectLst/>
                <a:latin typeface="basier"/>
              </a:rPr>
              <a:t>What exactly does it do that makes it so popular?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5162B"/>
                </a:solidFill>
                <a:effectLst/>
                <a:latin typeface="basier"/>
              </a:rPr>
              <a:t>To understand this, you need to know about the principles it relies upon: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15162B"/>
                </a:solidFill>
                <a:effectLst/>
                <a:latin typeface="basier"/>
              </a:rPr>
              <a:t>version control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15162B"/>
                </a:solidFill>
                <a:effectLst/>
                <a:latin typeface="basier"/>
              </a:rPr>
              <a:t>Git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0" i="0" dirty="0">
              <a:solidFill>
                <a:srgbClr val="15162B"/>
              </a:solidFill>
              <a:effectLst/>
              <a:latin typeface="basier"/>
            </a:endParaRPr>
          </a:p>
          <a:p>
            <a:pPr algn="l"/>
            <a:r>
              <a:rPr lang="en-US" b="1" i="0" dirty="0">
                <a:solidFill>
                  <a:srgbClr val="7F67F7"/>
                </a:solidFill>
                <a:effectLst/>
                <a:latin typeface="basier"/>
              </a:rPr>
              <a:t>What Is Version Control?</a:t>
            </a:r>
          </a:p>
          <a:p>
            <a:pPr algn="l"/>
            <a:r>
              <a:rPr lang="en-US" b="0" i="0" dirty="0">
                <a:solidFill>
                  <a:srgbClr val="15162B"/>
                </a:solidFill>
                <a:effectLst/>
                <a:latin typeface="basier"/>
              </a:rPr>
              <a:t>The class of systems that helps software developers track and manage changes to computer programs, websites, documents, or other data, is known as </a:t>
            </a:r>
            <a:r>
              <a:rPr lang="en-US" b="1" i="0" dirty="0">
                <a:solidFill>
                  <a:srgbClr val="363636"/>
                </a:solidFill>
                <a:effectLst/>
                <a:latin typeface="basier"/>
              </a:rPr>
              <a:t>version control</a:t>
            </a:r>
            <a:r>
              <a:rPr lang="en-US" b="0" i="0" dirty="0">
                <a:solidFill>
                  <a:srgbClr val="15162B"/>
                </a:solidFill>
                <a:effectLst/>
                <a:latin typeface="basier"/>
              </a:rPr>
              <a:t>.</a:t>
            </a:r>
          </a:p>
          <a:p>
            <a:pPr algn="l"/>
            <a:r>
              <a:rPr lang="en-US" b="0" i="0" dirty="0">
                <a:solidFill>
                  <a:srgbClr val="15162B"/>
                </a:solidFill>
                <a:effectLst/>
                <a:latin typeface="basier"/>
              </a:rPr>
              <a:t>Developers constantly make improvements and changes to a software’s code after creating it. With every update, they come up with a new version of the software’s first officially released code.</a:t>
            </a:r>
          </a:p>
          <a:p>
            <a:pPr algn="l"/>
            <a:r>
              <a:rPr lang="en-US" b="0" i="0" dirty="0">
                <a:solidFill>
                  <a:srgbClr val="15162B"/>
                </a:solidFill>
                <a:effectLst/>
                <a:latin typeface="basier"/>
              </a:rPr>
              <a:t>The job of version control systems is to maintain these version updates by saving the changes in a central repository, that is, a location where all the files for a particular project are stored. This process makes it easier for developers to work together on the versions. They can download versions from the repository, change them, and re-upload the new version they’ve created. To keep track, these changes stored in the repository can be accessed by other developers at any point.</a:t>
            </a:r>
          </a:p>
          <a:p>
            <a:pPr algn="l"/>
            <a:endParaRPr lang="en-US" b="0" i="0" dirty="0">
              <a:solidFill>
                <a:srgbClr val="15162B"/>
              </a:solidFill>
              <a:effectLst/>
              <a:latin typeface="basier"/>
            </a:endParaRPr>
          </a:p>
          <a:p>
            <a:pPr algn="l"/>
            <a:r>
              <a:rPr lang="en-US" b="1" i="0" dirty="0">
                <a:solidFill>
                  <a:srgbClr val="7F67F7"/>
                </a:solidFill>
                <a:effectLst/>
                <a:latin typeface="basier"/>
              </a:rPr>
              <a:t>What Is "Git"?</a:t>
            </a:r>
          </a:p>
          <a:p>
            <a:pPr algn="l"/>
            <a:r>
              <a:rPr lang="en-US" b="0" i="0" dirty="0">
                <a:solidFill>
                  <a:srgbClr val="15162B"/>
                </a:solidFill>
                <a:effectLst/>
                <a:latin typeface="basier"/>
              </a:rPr>
              <a:t>As the name suggests, the version control system upon which GitHub is based is Git. Git is an open-source system created by Linus Torvalds, the creator of Linux, back in 2005. Back then, it began as a command-line tool in the Linux kernel.</a:t>
            </a:r>
          </a:p>
          <a:p>
            <a:pPr algn="l"/>
            <a:r>
              <a:rPr lang="en-US" b="0" i="0" dirty="0">
                <a:solidFill>
                  <a:srgbClr val="15162B"/>
                </a:solidFill>
                <a:effectLst/>
                <a:latin typeface="basier"/>
              </a:rPr>
              <a:t>More specifically, Git is a distributed version control system. It manages software versions just like other version control systems, using a central repository. The difference is that Git, as a distributed system, makes the repository available on every developer’s computer. This means that developers who use distributed version control actually retain a copy of the central repository by cloning it to their own machine.</a:t>
            </a:r>
          </a:p>
          <a:p>
            <a:pPr algn="l"/>
            <a:r>
              <a:rPr lang="en-US" b="0" i="0" dirty="0">
                <a:solidFill>
                  <a:srgbClr val="15162B"/>
                </a:solidFill>
                <a:effectLst/>
                <a:latin typeface="basier"/>
              </a:rPr>
              <a:t>This system works in a way that lets developers change their own local copies first, and after that, they register these changes to the central server. This procedure makes it easier to work with more detailed changes, because each time a developer wants to enact a change, it isn’t necessary to establish a connection to the server in order to do so. In this way, it also speeds up the working process, even though for developers who’ve always worked with other version control systems it can take some time getting used to.</a:t>
            </a:r>
          </a:p>
          <a:p>
            <a:pPr algn="l"/>
            <a:endParaRPr lang="en-US" b="0" i="0" dirty="0">
              <a:solidFill>
                <a:srgbClr val="15162B"/>
              </a:solidFill>
              <a:effectLst/>
              <a:latin typeface="basier"/>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16</a:t>
            </a:fld>
            <a:endParaRPr lang="en-US"/>
          </a:p>
        </p:txBody>
      </p:sp>
      <p:sp>
        <p:nvSpPr>
          <p:cNvPr id="5" name="Footer Placeholder 4">
            <a:extLst>
              <a:ext uri="{FF2B5EF4-FFF2-40B4-BE49-F238E27FC236}">
                <a16:creationId xmlns:a16="http://schemas.microsoft.com/office/drawing/2014/main" id="{00C995F0-3669-ED03-723A-116557AC0FF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5509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Helvetica Neue"/>
              </a:rPr>
              <a:t>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Shed light on several strategies that we have learned,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Research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User Feed Back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Metric for quality: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Maintainability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Dependability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Usability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The principles are applicable to all programming environments and can inform many computational workflows.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17</a:t>
            </a:fld>
            <a:endParaRPr lang="en-US"/>
          </a:p>
        </p:txBody>
      </p:sp>
      <p:sp>
        <p:nvSpPr>
          <p:cNvPr id="5" name="Footer Placeholder 4">
            <a:extLst>
              <a:ext uri="{FF2B5EF4-FFF2-40B4-BE49-F238E27FC236}">
                <a16:creationId xmlns:a16="http://schemas.microsoft.com/office/drawing/2014/main" id="{838AA2F0-6630-C5EB-9B78-5B49E4CCE6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78171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r>
              <a:rPr lang="en-US" dirty="0"/>
              <a:t>Reference to </a:t>
            </a:r>
            <a:r>
              <a:rPr lang="en-US" b="1" dirty="0"/>
              <a:t>Marcello’s </a:t>
            </a:r>
            <a:r>
              <a:rPr lang="en-US" dirty="0"/>
              <a:t>comic about upgrading scripts to Dynamo 2.0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62" dirty="0">
                <a:solidFill>
                  <a:srgbClr val="606060"/>
                </a:solidFill>
                <a:latin typeface="Roboto Bold"/>
              </a:rPr>
              <a:t>📂Sometimes We SUCK at Managing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62" dirty="0">
                <a:solidFill>
                  <a:srgbClr val="606060"/>
                </a:solidFill>
                <a:latin typeface="Roboto Bold"/>
              </a:rPr>
              <a:t>📅But It Worked Yesterday!?</a:t>
            </a:r>
            <a:endParaRPr lang="en-US" dirty="0"/>
          </a:p>
          <a:p>
            <a:r>
              <a:rPr lang="en-US" dirty="0"/>
              <a:t>📖 </a:t>
            </a:r>
            <a:r>
              <a:rPr lang="en-US" b="1" dirty="0"/>
              <a:t>Personal Story</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18</a:t>
            </a:fld>
            <a:endParaRPr lang="en-US"/>
          </a:p>
        </p:txBody>
      </p:sp>
      <p:sp>
        <p:nvSpPr>
          <p:cNvPr id="5" name="Footer Placeholder 4">
            <a:extLst>
              <a:ext uri="{FF2B5EF4-FFF2-40B4-BE49-F238E27FC236}">
                <a16:creationId xmlns:a16="http://schemas.microsoft.com/office/drawing/2014/main" id="{66230FE0-F6A5-DC96-51FA-772D297CAB2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57302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pPr algn="l"/>
            <a:endParaRPr lang="en-US" b="1" i="0" dirty="0">
              <a:solidFill>
                <a:srgbClr val="333333"/>
              </a:solidFill>
              <a:effectLst/>
              <a:latin typeface="Roboto Slab" pitchFamily="2" charset="0"/>
            </a:endParaRPr>
          </a:p>
          <a:p>
            <a:pPr algn="l"/>
            <a:r>
              <a:rPr lang="en-US" b="0" i="0" dirty="0">
                <a:solidFill>
                  <a:srgbClr val="3C3C3C"/>
                </a:solidFill>
                <a:effectLst/>
                <a:latin typeface="Artifakt Element" panose="020B0503050000020004" pitchFamily="34" charset="0"/>
              </a:rPr>
              <a:t>Organize your </a:t>
            </a:r>
            <a:r>
              <a:rPr lang="en-US" b="0" i="0" u="sng" dirty="0">
                <a:solidFill>
                  <a:srgbClr val="0696D7"/>
                </a:solidFill>
                <a:effectLst/>
                <a:latin typeface="Artifakt Element" panose="020B0503050000020004" pitchFamily="34" charset="0"/>
                <a:hlinkClick r:id="rId3"/>
              </a:rPr>
              <a:t>Dynamo</a:t>
            </a:r>
            <a:r>
              <a:rPr lang="en-US" b="0" i="0" dirty="0">
                <a:solidFill>
                  <a:srgbClr val="3C3C3C"/>
                </a:solidFill>
                <a:effectLst/>
                <a:latin typeface="Artifakt Element" panose="020B0503050000020004" pitchFamily="34" charset="0"/>
              </a:rPr>
              <a:t> graphs using a template.</a:t>
            </a:r>
            <a:endParaRPr lang="en-US" b="1" i="0" dirty="0">
              <a:solidFill>
                <a:srgbClr val="333333"/>
              </a:solidFill>
              <a:effectLst/>
              <a:latin typeface="Roboto Slab" pitchFamily="2" charset="0"/>
            </a:endParaRPr>
          </a:p>
          <a:p>
            <a:pPr algn="l"/>
            <a:endParaRPr lang="en-US" b="1" i="0" dirty="0">
              <a:solidFill>
                <a:srgbClr val="333333"/>
              </a:solidFill>
              <a:effectLst/>
              <a:latin typeface="Roboto Slab" pitchFamily="2" charset="0"/>
            </a:endParaRPr>
          </a:p>
          <a:p>
            <a:pPr algn="l"/>
            <a:r>
              <a:rPr lang="en-US" b="1" i="0" dirty="0">
                <a:solidFill>
                  <a:srgbClr val="333333"/>
                </a:solidFill>
                <a:effectLst/>
                <a:latin typeface="Roboto Slab" pitchFamily="2" charset="0"/>
              </a:rPr>
              <a:t>Modularize with Groups</a:t>
            </a:r>
            <a:endParaRPr lang="en-US" b="0" i="0" dirty="0">
              <a:solidFill>
                <a:srgbClr val="333333"/>
              </a:solidFill>
              <a:effectLst/>
              <a:latin typeface="Roboto Slab" pitchFamily="2" charset="0"/>
            </a:endParaRPr>
          </a:p>
          <a:p>
            <a:pPr algn="l">
              <a:buFont typeface="Arial" panose="020B0604020202020204" pitchFamily="34" charset="0"/>
              <a:buChar char="•"/>
            </a:pPr>
            <a:r>
              <a:rPr lang="en-US" b="0" i="0" dirty="0">
                <a:solidFill>
                  <a:srgbClr val="333333"/>
                </a:solidFill>
                <a:effectLst/>
                <a:latin typeface="Helvetica Neue"/>
              </a:rPr>
              <a:t>Groups allow you to </a:t>
            </a:r>
            <a:r>
              <a:rPr lang="en-US" b="1" i="0" dirty="0">
                <a:solidFill>
                  <a:srgbClr val="333333"/>
                </a:solidFill>
                <a:effectLst/>
                <a:latin typeface="Helvetica Neue"/>
              </a:rPr>
              <a:t>create functionally distinct parts</a:t>
            </a:r>
            <a:r>
              <a:rPr lang="en-US" b="0" i="0" dirty="0">
                <a:solidFill>
                  <a:srgbClr val="333333"/>
                </a:solidFill>
                <a:effectLst/>
                <a:latin typeface="Helvetica Neue"/>
              </a:rPr>
              <a:t> as you build a program</a:t>
            </a:r>
          </a:p>
          <a:p>
            <a:pPr algn="l">
              <a:buFont typeface="Arial" panose="020B0604020202020204" pitchFamily="34" charset="0"/>
              <a:buChar char="•"/>
            </a:pPr>
            <a:r>
              <a:rPr lang="en-US" b="0" i="0" dirty="0">
                <a:solidFill>
                  <a:srgbClr val="333333"/>
                </a:solidFill>
                <a:effectLst/>
                <a:latin typeface="Helvetica Neue"/>
              </a:rPr>
              <a:t>Groups allow you to </a:t>
            </a:r>
            <a:r>
              <a:rPr lang="en-US" b="1" i="0" dirty="0">
                <a:solidFill>
                  <a:srgbClr val="333333"/>
                </a:solidFill>
                <a:effectLst/>
                <a:latin typeface="Helvetica Neue"/>
              </a:rPr>
              <a:t>move large parts of the program</a:t>
            </a:r>
            <a:r>
              <a:rPr lang="en-US" b="0" i="0" dirty="0">
                <a:solidFill>
                  <a:srgbClr val="333333"/>
                </a:solidFill>
                <a:effectLst/>
                <a:latin typeface="Helvetica Neue"/>
              </a:rPr>
              <a:t> around while maintaining modularity and alignment</a:t>
            </a:r>
          </a:p>
          <a:p>
            <a:pPr algn="l">
              <a:buFont typeface="Arial" panose="020B0604020202020204" pitchFamily="34" charset="0"/>
              <a:buChar char="•"/>
            </a:pPr>
            <a:r>
              <a:rPr lang="en-US" b="0" i="0" dirty="0">
                <a:solidFill>
                  <a:srgbClr val="333333"/>
                </a:solidFill>
                <a:effectLst/>
                <a:latin typeface="Helvetica Neue"/>
              </a:rPr>
              <a:t>You can change the </a:t>
            </a:r>
            <a:r>
              <a:rPr lang="en-US" b="1" i="0" dirty="0">
                <a:solidFill>
                  <a:srgbClr val="333333"/>
                </a:solidFill>
                <a:effectLst/>
                <a:latin typeface="Helvetica Neue"/>
              </a:rPr>
              <a:t>color of the group to differentiate</a:t>
            </a:r>
            <a:r>
              <a:rPr lang="en-US" b="0" i="0" dirty="0">
                <a:solidFill>
                  <a:srgbClr val="333333"/>
                </a:solidFill>
                <a:effectLst/>
                <a:latin typeface="Helvetica Neue"/>
              </a:rPr>
              <a:t> what Groups are doing (inputs vs functions)</a:t>
            </a:r>
          </a:p>
          <a:p>
            <a:pPr algn="l">
              <a:buFont typeface="Arial" panose="020B0604020202020204" pitchFamily="34" charset="0"/>
              <a:buChar char="•"/>
            </a:pPr>
            <a:r>
              <a:rPr lang="en-US" b="0" i="0" dirty="0">
                <a:solidFill>
                  <a:srgbClr val="333333"/>
                </a:solidFill>
                <a:effectLst/>
                <a:latin typeface="Helvetica Neue"/>
              </a:rPr>
              <a:t>You can use groups to start </a:t>
            </a:r>
            <a:r>
              <a:rPr lang="en-US" b="1" i="0" dirty="0">
                <a:solidFill>
                  <a:srgbClr val="333333"/>
                </a:solidFill>
                <a:effectLst/>
                <a:latin typeface="Helvetica Neue"/>
              </a:rPr>
              <a:t>organizing your graph to streamline Custom Node creation</a:t>
            </a:r>
          </a:p>
          <a:p>
            <a:pPr algn="l">
              <a:buFont typeface="Arial" panose="020B0604020202020204" pitchFamily="34" charset="0"/>
              <a:buChar char="•"/>
            </a:pPr>
            <a:endParaRPr lang="en-US" b="1" i="0" dirty="0">
              <a:solidFill>
                <a:srgbClr val="333333"/>
              </a:solidFill>
              <a:effectLst/>
              <a:latin typeface="Helvetica Neue"/>
            </a:endParaRPr>
          </a:p>
          <a:p>
            <a:pPr algn="l"/>
            <a:r>
              <a:rPr lang="en-US" b="0" i="0" dirty="0">
                <a:solidFill>
                  <a:srgbClr val="858585"/>
                </a:solidFill>
                <a:effectLst/>
                <a:latin typeface="Helvetica Neue"/>
              </a:rPr>
              <a:t>The colors in this program identify the purpose of each group. This strategy can be used to create hierarchy in any graphic standards or templates you develop.</a:t>
            </a:r>
          </a:p>
          <a:p>
            <a:pPr algn="l">
              <a:buFont typeface="+mj-lt"/>
              <a:buAutoNum type="arabicPeriod"/>
            </a:pPr>
            <a:r>
              <a:rPr lang="en-US" b="0" i="0" dirty="0">
                <a:solidFill>
                  <a:srgbClr val="858585"/>
                </a:solidFill>
                <a:effectLst/>
                <a:latin typeface="Helvetica Neue"/>
              </a:rPr>
              <a:t>Function group (blue)</a:t>
            </a:r>
          </a:p>
          <a:p>
            <a:pPr algn="l">
              <a:buFont typeface="+mj-lt"/>
              <a:buAutoNum type="arabicPeriod"/>
            </a:pPr>
            <a:r>
              <a:rPr lang="en-US" b="0" i="0" dirty="0">
                <a:solidFill>
                  <a:srgbClr val="858585"/>
                </a:solidFill>
                <a:effectLst/>
                <a:latin typeface="Helvetica Neue"/>
              </a:rPr>
              <a:t>Input group (orange)</a:t>
            </a:r>
          </a:p>
          <a:p>
            <a:pPr algn="l">
              <a:buFont typeface="+mj-lt"/>
              <a:buAutoNum type="arabicPeriod"/>
            </a:pPr>
            <a:r>
              <a:rPr lang="en-US" b="0" i="0" dirty="0">
                <a:solidFill>
                  <a:srgbClr val="858585"/>
                </a:solidFill>
                <a:effectLst/>
                <a:latin typeface="Helvetica Neue"/>
              </a:rPr>
              <a:t>Script group (green)</a:t>
            </a:r>
          </a:p>
          <a:p>
            <a:pPr algn="l">
              <a:buFont typeface="Arial" panose="020B0604020202020204" pitchFamily="34" charset="0"/>
              <a:buChar char="•"/>
            </a:pPr>
            <a:endParaRPr lang="en-US" b="0" i="0" dirty="0">
              <a:solidFill>
                <a:srgbClr val="333333"/>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19</a:t>
            </a:fld>
            <a:endParaRPr lang="en-US"/>
          </a:p>
        </p:txBody>
      </p:sp>
      <p:sp>
        <p:nvSpPr>
          <p:cNvPr id="5" name="Footer Placeholder 4">
            <a:extLst>
              <a:ext uri="{FF2B5EF4-FFF2-40B4-BE49-F238E27FC236}">
                <a16:creationId xmlns:a16="http://schemas.microsoft.com/office/drawing/2014/main" id="{7B0E1C07-3B21-F3E1-BE69-6A09366C018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707222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Dynamo and Revit Experts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Work Sans" pitchFamily="2" charset="0"/>
              </a:rPr>
              <a:t>registered architect, writer &amp; Smart guy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000000"/>
                </a:solidFill>
                <a:effectLst/>
                <a:latin typeface="Work Sans" pitchFamily="2" charset="0"/>
                <a:ea typeface="+mn-ea"/>
                <a:cs typeface="+mn-cs"/>
              </a:rPr>
              <a:t>Making him the </a:t>
            </a:r>
            <a:r>
              <a:rPr lang="en-US" sz="1200" b="0" kern="1200" dirty="0" err="1">
                <a:solidFill>
                  <a:schemeClr val="tx1"/>
                </a:solidFill>
                <a:latin typeface="+mn-lt"/>
                <a:ea typeface="+mn-ea"/>
                <a:cs typeface="+mn-cs"/>
              </a:rPr>
              <a:t>Archiest</a:t>
            </a:r>
            <a:r>
              <a:rPr lang="en-US" sz="1200" b="0" kern="1200" dirty="0">
                <a:solidFill>
                  <a:schemeClr val="tx1"/>
                </a:solidFill>
                <a:latin typeface="+mn-lt"/>
                <a:ea typeface="+mn-ea"/>
                <a:cs typeface="+mn-cs"/>
              </a:rPr>
              <a:t> Smartest guy I know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 </a:t>
            </a:r>
            <a:endParaRPr lang="en-US" sz="12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Holds the World record for the most </a:t>
            </a:r>
            <a:r>
              <a:rPr lang="en-US" sz="1200" b="0" dirty="0" err="1"/>
              <a:t>BiLT</a:t>
            </a:r>
            <a:r>
              <a:rPr lang="en-US" sz="1200" b="0" dirty="0"/>
              <a:t> class submissions of all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½ mechanical Engineer &amp; ½ developer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ADD Pushing the limits </a:t>
            </a:r>
          </a:p>
        </p:txBody>
      </p:sp>
      <p:sp>
        <p:nvSpPr>
          <p:cNvPr id="4" name="Slide Number Placeholder 3"/>
          <p:cNvSpPr>
            <a:spLocks noGrp="1"/>
          </p:cNvSpPr>
          <p:nvPr>
            <p:ph type="sldNum" sz="quarter" idx="5"/>
          </p:nvPr>
        </p:nvSpPr>
        <p:spPr/>
        <p:txBody>
          <a:bodyPr/>
          <a:lstStyle/>
          <a:p>
            <a:fld id="{AF677842-CD9B-4523-80B2-869BC15F79FB}" type="slidenum">
              <a:rPr lang="en-US" smtClean="0"/>
              <a:t>2</a:t>
            </a:fld>
            <a:endParaRPr lang="en-US"/>
          </a:p>
        </p:txBody>
      </p:sp>
      <p:sp>
        <p:nvSpPr>
          <p:cNvPr id="5" name="Footer Placeholder 4">
            <a:extLst>
              <a:ext uri="{FF2B5EF4-FFF2-40B4-BE49-F238E27FC236}">
                <a16:creationId xmlns:a16="http://schemas.microsoft.com/office/drawing/2014/main" id="{2A03EC42-4385-86A6-DC5F-06F6A2A5C0B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80329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latin typeface="ArtifaktElement"/>
              </a:rPr>
              <a:t>Group styles allow you to define a name and color settings for your groups. Four default groups are provided: Actions, Inputs, Outputs, and Review. You can add more styles in Preferences  Visual Settings. Apply these styles from the group context menu.</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20</a:t>
            </a:fld>
            <a:endParaRPr lang="en-US"/>
          </a:p>
        </p:txBody>
      </p:sp>
      <p:sp>
        <p:nvSpPr>
          <p:cNvPr id="5" name="Footer Placeholder 4">
            <a:extLst>
              <a:ext uri="{FF2B5EF4-FFF2-40B4-BE49-F238E27FC236}">
                <a16:creationId xmlns:a16="http://schemas.microsoft.com/office/drawing/2014/main" id="{7BD29BAE-4D43-E008-E9AC-EA5BF85A0F3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28781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latin typeface="ArtifaktElement"/>
              </a:rPr>
              <a:t>Group styles allow you to define a name and color settings for your groups. Four default groups are provided: Actions, Inputs, Outputs, and Review. You can add more styles in Preferences  Visual Settings. Apply these styles from the group context menu.</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21</a:t>
            </a:fld>
            <a:endParaRPr lang="en-US"/>
          </a:p>
        </p:txBody>
      </p:sp>
      <p:sp>
        <p:nvSpPr>
          <p:cNvPr id="5" name="Footer Placeholder 4">
            <a:extLst>
              <a:ext uri="{FF2B5EF4-FFF2-40B4-BE49-F238E27FC236}">
                <a16:creationId xmlns:a16="http://schemas.microsoft.com/office/drawing/2014/main" id="{7BD29BAE-4D43-E008-E9AC-EA5BF85A0F3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12364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pPr algn="l"/>
            <a:r>
              <a:rPr lang="en-US" b="1" i="0" dirty="0">
                <a:solidFill>
                  <a:srgbClr val="323232"/>
                </a:solidFill>
                <a:effectLst/>
                <a:latin typeface="Roboto Slab" pitchFamily="2" charset="0"/>
              </a:rPr>
              <a:t>Help maintain office standards with settings import/export</a:t>
            </a:r>
            <a:endParaRPr lang="en-US" b="0" i="0" dirty="0">
              <a:solidFill>
                <a:srgbClr val="323232"/>
              </a:solidFill>
              <a:effectLst/>
              <a:latin typeface="Roboto Slab" pitchFamily="2" charset="0"/>
            </a:endParaRPr>
          </a:p>
          <a:p>
            <a:pPr algn="l"/>
            <a:r>
              <a:rPr lang="en-US" b="0" i="0" dirty="0">
                <a:solidFill>
                  <a:srgbClr val="323232"/>
                </a:solidFill>
                <a:effectLst/>
                <a:latin typeface="Open Sans" panose="020B0606030504020204" pitchFamily="34" charset="0"/>
              </a:rPr>
              <a:t>Want to make sure that everyone at your company is using the same Dynamo settings?</a:t>
            </a:r>
            <a:r>
              <a:rPr lang="en-US" b="1" i="0" dirty="0">
                <a:solidFill>
                  <a:srgbClr val="323232"/>
                </a:solidFill>
                <a:effectLst/>
                <a:latin typeface="Roboto Slab" pitchFamily="2" charset="0"/>
              </a:rPr>
              <a:t> You’re now able to share and import settings</a:t>
            </a:r>
            <a:r>
              <a:rPr lang="en-US" b="0" i="0" dirty="0">
                <a:solidFill>
                  <a:srgbClr val="323232"/>
                </a:solidFill>
                <a:effectLst/>
                <a:latin typeface="Open Sans" panose="020B0606030504020204" pitchFamily="34" charset="0"/>
              </a:rPr>
              <a:t> with new options available from the splash screen (more on that below) and the Preferences panel.</a:t>
            </a:r>
          </a:p>
          <a:p>
            <a:endParaRPr lang="en-US" dirty="0"/>
          </a:p>
          <a:p>
            <a:pPr algn="l"/>
            <a:r>
              <a:rPr lang="en-US" b="0" i="0" dirty="0">
                <a:solidFill>
                  <a:srgbClr val="323232"/>
                </a:solidFill>
                <a:effectLst/>
                <a:latin typeface="Open Sans" panose="020B0606030504020204" pitchFamily="34" charset="0"/>
              </a:rPr>
              <a:t>From the splash screen, you can select Import Settings to apply the settings before Dynamo starts up. For more information on importing settings via the splash screen, check out the section below.</a:t>
            </a:r>
          </a:p>
          <a:p>
            <a:pPr algn="l"/>
            <a:r>
              <a:rPr lang="en-US" b="0" i="0" dirty="0">
                <a:solidFill>
                  <a:srgbClr val="323232"/>
                </a:solidFill>
                <a:effectLst/>
                <a:latin typeface="Open Sans" panose="020B0606030504020204" pitchFamily="34" charset="0"/>
              </a:rPr>
              <a:t>Settings will be exported as an XML file to the folder of your choice. When importing, keep in mind that </a:t>
            </a:r>
            <a:r>
              <a:rPr lang="en-US" b="1" i="0" dirty="0">
                <a:solidFill>
                  <a:srgbClr val="323232"/>
                </a:solidFill>
                <a:effectLst/>
                <a:latin typeface="Roboto Slab" pitchFamily="2" charset="0"/>
              </a:rPr>
              <a:t>your existing settings will be overwritten</a:t>
            </a:r>
            <a:r>
              <a:rPr lang="en-US" b="0" i="0" dirty="0">
                <a:solidFill>
                  <a:srgbClr val="323232"/>
                </a:solidFill>
                <a:effectLst/>
                <a:latin typeface="Open Sans" panose="020B0606030504020204" pitchFamily="34" charset="0"/>
              </a:rPr>
              <a:t>. If you want to maintain a copy of your current settings before importing new ones, first export your existing settings. For any settings that are not available in the Preferences panel, such as the default Dynamo window size, you’ll need to restart Dynamo (and any host program you may be running) before the imported settings take effect.</a:t>
            </a:r>
          </a:p>
          <a:p>
            <a:pPr algn="l"/>
            <a:r>
              <a:rPr lang="en-US" b="0" i="0" dirty="0">
                <a:solidFill>
                  <a:srgbClr val="323232"/>
                </a:solidFill>
                <a:effectLst/>
                <a:latin typeface="Open Sans" panose="020B0606030504020204" pitchFamily="34" charset="0"/>
              </a:rPr>
              <a:t>And on the topic of settings, we’ve added </a:t>
            </a:r>
            <a:r>
              <a:rPr lang="en-US" b="1" i="0" dirty="0">
                <a:solidFill>
                  <a:srgbClr val="323232"/>
                </a:solidFill>
                <a:effectLst/>
                <a:latin typeface="Roboto Slab" pitchFamily="2" charset="0"/>
              </a:rPr>
              <a:t>several new settings to help you customize your Dynamo experience further</a:t>
            </a:r>
            <a:r>
              <a:rPr lang="en-US" b="0" i="0" dirty="0">
                <a:solidFill>
                  <a:srgbClr val="323232"/>
                </a:solidFill>
                <a:effectLst/>
                <a:latin typeface="Open Sans" panose="020B0606030504020204" pitchFamily="34" charset="0"/>
              </a:rPr>
              <a:t>. In the Preferences panel, you’ll find the following new options.</a:t>
            </a:r>
          </a:p>
          <a:p>
            <a:pPr algn="l"/>
            <a:r>
              <a:rPr lang="en-US" b="0" i="0" dirty="0">
                <a:solidFill>
                  <a:srgbClr val="323232"/>
                </a:solidFill>
                <a:effectLst/>
                <a:latin typeface="Open Sans" panose="020B0606030504020204" pitchFamily="34" charset="0"/>
              </a:rPr>
              <a:t>Available under General:</a:t>
            </a:r>
          </a:p>
          <a:p>
            <a:pPr algn="l">
              <a:buFont typeface="Arial" panose="020B0604020202020204" pitchFamily="34" charset="0"/>
              <a:buChar char="•"/>
            </a:pPr>
            <a:r>
              <a:rPr lang="en-US" b="1" i="0" dirty="0">
                <a:solidFill>
                  <a:srgbClr val="323232"/>
                </a:solidFill>
                <a:effectLst/>
                <a:latin typeface="Roboto Slab" pitchFamily="2" charset="0"/>
              </a:rPr>
              <a:t>Pause splash screen</a:t>
            </a:r>
            <a:r>
              <a:rPr lang="en-US" b="0" i="0" dirty="0">
                <a:solidFill>
                  <a:srgbClr val="323232"/>
                </a:solidFill>
                <a:effectLst/>
                <a:latin typeface="Open Sans" panose="020B0606030504020204" pitchFamily="34" charset="0"/>
              </a:rPr>
              <a:t> (more on the splash screen below)</a:t>
            </a:r>
          </a:p>
          <a:p>
            <a:pPr algn="l">
              <a:buFont typeface="Arial" panose="020B0604020202020204" pitchFamily="34" charset="0"/>
              <a:buChar char="•"/>
            </a:pPr>
            <a:r>
              <a:rPr lang="en-US" b="1" i="0" dirty="0">
                <a:solidFill>
                  <a:srgbClr val="323232"/>
                </a:solidFill>
                <a:effectLst/>
                <a:latin typeface="Roboto Slab" pitchFamily="2" charset="0"/>
              </a:rPr>
              <a:t>Auto-backup interval</a:t>
            </a:r>
            <a:endParaRPr lang="en-US" b="0" i="0" dirty="0">
              <a:solidFill>
                <a:srgbClr val="323232"/>
              </a:solidFill>
              <a:effectLst/>
              <a:latin typeface="Open Sans" panose="020B0606030504020204" pitchFamily="34" charset="0"/>
            </a:endParaRPr>
          </a:p>
          <a:p>
            <a:pPr algn="l">
              <a:buFont typeface="Arial" panose="020B0604020202020204" pitchFamily="34" charset="0"/>
              <a:buChar char="•"/>
            </a:pPr>
            <a:r>
              <a:rPr lang="en-US" b="1" i="0" dirty="0">
                <a:solidFill>
                  <a:srgbClr val="323232"/>
                </a:solidFill>
                <a:effectLst/>
                <a:latin typeface="Roboto Slab" pitchFamily="2" charset="0"/>
              </a:rPr>
              <a:t>Maximum number of recent files</a:t>
            </a:r>
            <a:r>
              <a:rPr lang="en-US" b="0" i="0" dirty="0">
                <a:solidFill>
                  <a:srgbClr val="323232"/>
                </a:solidFill>
                <a:effectLst/>
                <a:latin typeface="Open Sans" panose="020B0606030504020204" pitchFamily="34" charset="0"/>
              </a:rPr>
              <a:t>: When reducing this number, keep in mind that any recent files above the chosen number will no longer be available in the Open Recent Files menu option or the Recent files list on the Dynamo landing page, until you open those files again.</a:t>
            </a:r>
          </a:p>
          <a:p>
            <a:pPr algn="l"/>
            <a:r>
              <a:rPr lang="en-US" b="0" i="0" dirty="0">
                <a:solidFill>
                  <a:srgbClr val="323232"/>
                </a:solidFill>
                <a:effectLst/>
                <a:latin typeface="Open Sans" panose="020B0606030504020204" pitchFamily="34" charset="0"/>
              </a:rPr>
              <a:t>Available under Features:</a:t>
            </a:r>
          </a:p>
          <a:p>
            <a:pPr algn="l">
              <a:buFont typeface="Arial" panose="020B0604020202020204" pitchFamily="34" charset="0"/>
              <a:buChar char="•"/>
            </a:pPr>
            <a:r>
              <a:rPr lang="en-US" b="1" i="0" dirty="0">
                <a:solidFill>
                  <a:srgbClr val="323232"/>
                </a:solidFill>
                <a:effectLst/>
                <a:latin typeface="Roboto Slab" pitchFamily="2" charset="0"/>
              </a:rPr>
              <a:t>Custom Python template file path</a:t>
            </a:r>
            <a:endParaRPr lang="en-US" b="0" i="0" dirty="0">
              <a:solidFill>
                <a:srgbClr val="323232"/>
              </a:solidFill>
              <a:effectLst/>
              <a:latin typeface="Open Sans" panose="020B0606030504020204" pitchFamily="34" charset="0"/>
            </a:endParaRPr>
          </a:p>
          <a:p>
            <a:pPr algn="l"/>
            <a:r>
              <a:rPr lang="en-US" b="0" i="0" dirty="0">
                <a:solidFill>
                  <a:srgbClr val="323232"/>
                </a:solidFill>
                <a:effectLst/>
                <a:latin typeface="Open Sans" panose="020B0606030504020204" pitchFamily="34" charset="0"/>
              </a:rPr>
              <a:t>Available under Visual Settings &gt; Display Settings:</a:t>
            </a:r>
          </a:p>
          <a:p>
            <a:pPr algn="l">
              <a:buFont typeface="Arial" panose="020B0604020202020204" pitchFamily="34" charset="0"/>
              <a:buChar char="•"/>
            </a:pPr>
            <a:r>
              <a:rPr lang="en-US" b="1" i="0" dirty="0">
                <a:solidFill>
                  <a:srgbClr val="323232"/>
                </a:solidFill>
                <a:effectLst/>
                <a:latin typeface="Roboto Slab" pitchFamily="2" charset="0"/>
              </a:rPr>
              <a:t>Enable hardware acceleration</a:t>
            </a:r>
            <a:r>
              <a:rPr lang="en-US" b="0" i="0" dirty="0">
                <a:solidFill>
                  <a:srgbClr val="323232"/>
                </a:solidFill>
                <a:effectLst/>
                <a:latin typeface="Open Sans" panose="020B0606030504020204" pitchFamily="34" charset="0"/>
              </a:rPr>
              <a:t>: Hardware acceleration can improve smoothness and overall performance by offloading work from central processing units (CPUs) to graphics display units (GPUs).</a:t>
            </a:r>
          </a:p>
          <a:p>
            <a:pPr algn="l">
              <a:buFont typeface="Arial" panose="020B0604020202020204" pitchFamily="34" charset="0"/>
              <a:buChar char="•"/>
            </a:pPr>
            <a:r>
              <a:rPr lang="en-US" b="0" i="0" dirty="0">
                <a:solidFill>
                  <a:srgbClr val="323232"/>
                </a:solidFill>
                <a:effectLst/>
                <a:latin typeface="Open Sans" panose="020B0606030504020204" pitchFamily="34" charset="0"/>
              </a:rPr>
              <a:t>Each of the display settings now includes a </a:t>
            </a:r>
            <a:r>
              <a:rPr lang="en-US" b="1" i="0" dirty="0">
                <a:solidFill>
                  <a:srgbClr val="323232"/>
                </a:solidFill>
                <a:effectLst/>
                <a:latin typeface="Roboto Slab" pitchFamily="2" charset="0"/>
              </a:rPr>
              <a:t>tooltip</a:t>
            </a:r>
            <a:r>
              <a:rPr lang="en-US" b="0" i="0" dirty="0">
                <a:solidFill>
                  <a:srgbClr val="323232"/>
                </a:solidFill>
                <a:effectLst/>
                <a:latin typeface="Open Sans" panose="020B0606030504020204" pitchFamily="34" charset="0"/>
              </a:rPr>
              <a:t> to explain what the setting does.</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22</a:t>
            </a:fld>
            <a:endParaRPr lang="en-US"/>
          </a:p>
        </p:txBody>
      </p:sp>
      <p:sp>
        <p:nvSpPr>
          <p:cNvPr id="5" name="Footer Placeholder 4">
            <a:extLst>
              <a:ext uri="{FF2B5EF4-FFF2-40B4-BE49-F238E27FC236}">
                <a16:creationId xmlns:a16="http://schemas.microsoft.com/office/drawing/2014/main" id="{C9B49544-4956-6ED5-9597-6BBBC56B70B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93961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b="0" i="0" dirty="0">
              <a:effectLst/>
              <a:latin typeface="Arial" panose="020B0604020202020204" pitchFamily="34" charset="0"/>
            </a:endParaRPr>
          </a:p>
          <a:p>
            <a:r>
              <a:rPr lang="en-US" b="0" i="0" dirty="0">
                <a:effectLst/>
                <a:latin typeface="Arial" panose="020B0604020202020204" pitchFamily="34" charset="0"/>
              </a:rPr>
              <a:t>Groups now support nested groups officially</a:t>
            </a:r>
          </a:p>
          <a:p>
            <a:endParaRPr lang="en-US" dirty="0"/>
          </a:p>
          <a:p>
            <a:r>
              <a:rPr lang="en-US" dirty="0"/>
              <a:t>Tick- You can use </a:t>
            </a:r>
            <a:r>
              <a:rPr lang="en-US" b="1" dirty="0"/>
              <a:t>Emoji </a:t>
            </a:r>
            <a:r>
              <a:rPr lang="en-US" dirty="0"/>
              <a:t>and </a:t>
            </a:r>
            <a:r>
              <a:rPr lang="en-US" b="1" dirty="0"/>
              <a:t>Greek Symbols </a:t>
            </a:r>
          </a:p>
          <a:p>
            <a:endParaRPr lang="en-US" b="1" dirty="0"/>
          </a:p>
          <a:p>
            <a:pPr algn="l" fontAlgn="base"/>
            <a:r>
              <a:rPr lang="en-US" b="0" i="0" dirty="0">
                <a:solidFill>
                  <a:srgbClr val="3C3C3C"/>
                </a:solidFill>
                <a:effectLst/>
                <a:latin typeface="Artifakt Element" panose="020B0503050000020004" pitchFamily="34" charset="0"/>
              </a:rPr>
              <a:t>Comment Your Code</a:t>
            </a:r>
          </a:p>
          <a:p>
            <a:pPr algn="l" fontAlgn="base"/>
            <a:r>
              <a:rPr lang="en-US" b="0" i="0" dirty="0">
                <a:solidFill>
                  <a:srgbClr val="3C3C3C"/>
                </a:solidFill>
                <a:effectLst/>
                <a:latin typeface="Artifakt Element" panose="020B0503050000020004" pitchFamily="34" charset="0"/>
              </a:rPr>
              <a:t>It is always best practice to comment your code, and this goes for Dynamo too. A few slashes (//) and a few words can be game changing in a few months when you open the graph again.</a:t>
            </a:r>
          </a:p>
          <a:p>
            <a:endParaRPr lang="en-US" b="1" dirty="0"/>
          </a:p>
          <a:p>
            <a:endParaRPr lang="en-US" dirty="0"/>
          </a:p>
          <a:p>
            <a:r>
              <a:rPr lang="en-US" dirty="0"/>
              <a:t>https://www.autodesk.com/autodesk-university/de/class/I-Shipped-My-Scripts-Awesome-Strategies-Sharing-Dynamo-Graphs-2022#handout</a:t>
            </a:r>
          </a:p>
        </p:txBody>
      </p:sp>
      <p:sp>
        <p:nvSpPr>
          <p:cNvPr id="4" name="Slide Number Placeholder 3"/>
          <p:cNvSpPr>
            <a:spLocks noGrp="1"/>
          </p:cNvSpPr>
          <p:nvPr>
            <p:ph type="sldNum" sz="quarter" idx="5"/>
          </p:nvPr>
        </p:nvSpPr>
        <p:spPr/>
        <p:txBody>
          <a:bodyPr/>
          <a:lstStyle/>
          <a:p>
            <a:fld id="{AF677842-CD9B-4523-80B2-869BC15F79FB}" type="slidenum">
              <a:rPr lang="en-US" smtClean="0"/>
              <a:t>23</a:t>
            </a:fld>
            <a:endParaRPr lang="en-US"/>
          </a:p>
        </p:txBody>
      </p:sp>
      <p:sp>
        <p:nvSpPr>
          <p:cNvPr id="5" name="Footer Placeholder 4">
            <a:extLst>
              <a:ext uri="{FF2B5EF4-FFF2-40B4-BE49-F238E27FC236}">
                <a16:creationId xmlns:a16="http://schemas.microsoft.com/office/drawing/2014/main" id="{6AFA2CFE-6508-6E1A-0D3A-48E77B0C58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92544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pPr marL="171450" indent="-171450">
              <a:buFont typeface="Arial" panose="020B0604020202020204" pitchFamily="34" charset="0"/>
              <a:buChar char="•"/>
            </a:pPr>
            <a:r>
              <a:rPr lang="en-US" dirty="0"/>
              <a:t>Emojis to your Dynamo graphs . </a:t>
            </a:r>
          </a:p>
          <a:p>
            <a:pPr marL="171450" indent="-171450">
              <a:buFont typeface="Arial" panose="020B0604020202020204" pitchFamily="34" charset="0"/>
              <a:buChar char="•"/>
            </a:pPr>
            <a:r>
              <a:rPr lang="en-US" dirty="0"/>
              <a:t>Windows 10 keyboard tips and tricks.</a:t>
            </a:r>
          </a:p>
          <a:p>
            <a:pPr marL="171450" indent="-171450">
              <a:buFont typeface="Arial" panose="020B0604020202020204" pitchFamily="34" charset="0"/>
              <a:buChar char="•"/>
            </a:pPr>
            <a:r>
              <a:rPr lang="en-US" dirty="0"/>
              <a:t>Greek Symbols as variables?</a:t>
            </a:r>
          </a:p>
        </p:txBody>
      </p:sp>
      <p:sp>
        <p:nvSpPr>
          <p:cNvPr id="4" name="Slide Number Placeholder 3"/>
          <p:cNvSpPr>
            <a:spLocks noGrp="1"/>
          </p:cNvSpPr>
          <p:nvPr>
            <p:ph type="sldNum" sz="quarter" idx="5"/>
          </p:nvPr>
        </p:nvSpPr>
        <p:spPr/>
        <p:txBody>
          <a:bodyPr/>
          <a:lstStyle/>
          <a:p>
            <a:fld id="{AF677842-CD9B-4523-80B2-869BC15F79FB}" type="slidenum">
              <a:rPr lang="en-US" smtClean="0"/>
              <a:t>24</a:t>
            </a:fld>
            <a:endParaRPr lang="en-US"/>
          </a:p>
        </p:txBody>
      </p:sp>
      <p:sp>
        <p:nvSpPr>
          <p:cNvPr id="5" name="Footer Placeholder 4">
            <a:extLst>
              <a:ext uri="{FF2B5EF4-FFF2-40B4-BE49-F238E27FC236}">
                <a16:creationId xmlns:a16="http://schemas.microsoft.com/office/drawing/2014/main" id="{B1E785F6-7877-8F13-70F6-9B57CC70A2F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92498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333333"/>
              </a:solidFill>
              <a:effectLst/>
              <a:latin typeface="Roboto Slab"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Develop efficiently with Code Blocks</a:t>
            </a:r>
            <a:endParaRPr lang="en-US" b="0" i="0" dirty="0">
              <a:solidFill>
                <a:srgbClr val="333333"/>
              </a:solidFill>
              <a:effectLst/>
              <a:latin typeface="Helvetica Neue"/>
            </a:endParaRPr>
          </a:p>
          <a:p>
            <a:r>
              <a:rPr lang="en-US" b="0" i="0" dirty="0" err="1">
                <a:solidFill>
                  <a:srgbClr val="333333"/>
                </a:solidFill>
                <a:effectLst/>
                <a:latin typeface="Helvetica Neue"/>
              </a:rPr>
              <a:t>DesignScript</a:t>
            </a:r>
            <a:r>
              <a:rPr lang="en-US" b="0" i="0" dirty="0">
                <a:solidFill>
                  <a:srgbClr val="333333"/>
                </a:solidFill>
                <a:effectLst/>
                <a:latin typeface="Helvetica Neue"/>
              </a:rPr>
              <a:t>, the programming language at the heart of Dynamo</a:t>
            </a:r>
          </a:p>
          <a:p>
            <a:endParaRPr lang="en-US" b="0" i="0" dirty="0">
              <a:solidFill>
                <a:srgbClr val="333333"/>
              </a:solidFill>
              <a:effectLst/>
              <a:latin typeface="Helvetica Neue"/>
            </a:endParaRPr>
          </a:p>
          <a:p>
            <a:r>
              <a:rPr lang="en-US" b="1" i="0" dirty="0">
                <a:solidFill>
                  <a:srgbClr val="333333"/>
                </a:solidFill>
                <a:effectLst/>
                <a:latin typeface="Helvetica Neue"/>
              </a:rPr>
              <a:t>Benefits </a:t>
            </a:r>
          </a:p>
          <a:p>
            <a:pPr marL="171450" indent="-171450">
              <a:buFont typeface="Arial" panose="020B0604020202020204" pitchFamily="34" charset="0"/>
              <a:buChar char="•"/>
            </a:pPr>
            <a:r>
              <a:rPr lang="en-US" b="0" i="0" dirty="0">
                <a:solidFill>
                  <a:srgbClr val="333333"/>
                </a:solidFill>
                <a:effectLst/>
                <a:latin typeface="Helvetica Neue"/>
              </a:rPr>
              <a:t>Faster to write</a:t>
            </a:r>
          </a:p>
          <a:p>
            <a:pPr marL="171450" indent="-171450">
              <a:buFont typeface="Arial" panose="020B0604020202020204" pitchFamily="34" charset="0"/>
              <a:buChar char="•"/>
            </a:pPr>
            <a:r>
              <a:rPr lang="en-US" b="0" i="0" dirty="0">
                <a:solidFill>
                  <a:srgbClr val="333333"/>
                </a:solidFill>
                <a:effectLst/>
                <a:latin typeface="Helvetica Neue"/>
              </a:rPr>
              <a:t>Faster to execute</a:t>
            </a:r>
          </a:p>
          <a:p>
            <a:pPr marL="171450" indent="-171450">
              <a:buFont typeface="Arial" panose="020B0604020202020204" pitchFamily="34" charset="0"/>
              <a:buChar char="•"/>
            </a:pPr>
            <a:r>
              <a:rPr lang="en-US" b="0" i="0" dirty="0">
                <a:solidFill>
                  <a:srgbClr val="333333"/>
                </a:solidFill>
                <a:effectLst/>
                <a:latin typeface="Helvetica Neue"/>
              </a:rPr>
              <a:t>Easier to read</a:t>
            </a:r>
          </a:p>
          <a:p>
            <a:pPr marL="171450" indent="-171450">
              <a:buFont typeface="Arial" panose="020B0604020202020204" pitchFamily="34" charset="0"/>
              <a:buChar char="•"/>
            </a:pPr>
            <a:r>
              <a:rPr lang="en-US" b="0" i="0" dirty="0">
                <a:solidFill>
                  <a:srgbClr val="333333"/>
                </a:solidFill>
                <a:effectLst/>
                <a:latin typeface="Helvetica Neue"/>
              </a:rPr>
              <a:t>Better “If Statements”</a:t>
            </a:r>
          </a:p>
          <a:p>
            <a:endParaRPr lang="en-US" dirty="0"/>
          </a:p>
          <a:p>
            <a:r>
              <a:rPr lang="en-US" b="1" dirty="0"/>
              <a:t>Node to Code</a:t>
            </a:r>
          </a:p>
          <a:p>
            <a:r>
              <a:rPr lang="en-US" b="0" i="0" dirty="0">
                <a:solidFill>
                  <a:srgbClr val="333333"/>
                </a:solidFill>
                <a:effectLst/>
                <a:latin typeface="Helvetica Neue"/>
              </a:rPr>
              <a:t>Nodes can be automatically converted to text syntax to aid in learning </a:t>
            </a:r>
            <a:r>
              <a:rPr lang="en-US" b="0" i="0" dirty="0" err="1">
                <a:solidFill>
                  <a:srgbClr val="333333"/>
                </a:solidFill>
                <a:effectLst/>
                <a:latin typeface="Helvetica Neue"/>
              </a:rPr>
              <a:t>DesignScript</a:t>
            </a:r>
            <a:r>
              <a:rPr lang="en-US" b="0" i="0" dirty="0">
                <a:solidFill>
                  <a:srgbClr val="333333"/>
                </a:solidFill>
                <a:effectLst/>
                <a:latin typeface="Helvetica Neue"/>
              </a:rPr>
              <a:t> or simply to reduce the size of larger sections of graphs. </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25</a:t>
            </a:fld>
            <a:endParaRPr lang="en-US"/>
          </a:p>
        </p:txBody>
      </p:sp>
      <p:sp>
        <p:nvSpPr>
          <p:cNvPr id="5" name="Footer Placeholder 4">
            <a:extLst>
              <a:ext uri="{FF2B5EF4-FFF2-40B4-BE49-F238E27FC236}">
                <a16:creationId xmlns:a16="http://schemas.microsoft.com/office/drawing/2014/main" id="{296B56B9-C9C7-9CE3-E348-FD0D6A77DF4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68691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333333"/>
              </a:solidFill>
              <a:effectLst/>
              <a:latin typeface="Roboto Slab"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Develop efficiently with Code Blocks</a:t>
            </a:r>
            <a:endParaRPr lang="en-US" b="0" i="0" dirty="0">
              <a:solidFill>
                <a:srgbClr val="333333"/>
              </a:solidFill>
              <a:effectLst/>
              <a:latin typeface="Helvetica Neue"/>
            </a:endParaRPr>
          </a:p>
          <a:p>
            <a:r>
              <a:rPr lang="en-US" b="0" i="0" dirty="0" err="1">
                <a:solidFill>
                  <a:srgbClr val="333333"/>
                </a:solidFill>
                <a:effectLst/>
                <a:latin typeface="Helvetica Neue"/>
              </a:rPr>
              <a:t>DesignScript</a:t>
            </a:r>
            <a:r>
              <a:rPr lang="en-US" b="0" i="0" dirty="0">
                <a:solidFill>
                  <a:srgbClr val="333333"/>
                </a:solidFill>
                <a:effectLst/>
                <a:latin typeface="Helvetica Neue"/>
              </a:rPr>
              <a:t>, the programming language at the heart of Dynamo</a:t>
            </a:r>
          </a:p>
          <a:p>
            <a:endParaRPr lang="en-US" b="0" i="0" dirty="0">
              <a:solidFill>
                <a:srgbClr val="333333"/>
              </a:solidFill>
              <a:effectLst/>
              <a:latin typeface="Helvetica Neue"/>
            </a:endParaRPr>
          </a:p>
          <a:p>
            <a:r>
              <a:rPr lang="en-US" b="1" i="0" dirty="0">
                <a:solidFill>
                  <a:srgbClr val="333333"/>
                </a:solidFill>
                <a:effectLst/>
                <a:latin typeface="Helvetica Neue"/>
              </a:rPr>
              <a:t>Benefits </a:t>
            </a:r>
          </a:p>
          <a:p>
            <a:pPr marL="171450" indent="-171450">
              <a:buFont typeface="Arial" panose="020B0604020202020204" pitchFamily="34" charset="0"/>
              <a:buChar char="•"/>
            </a:pPr>
            <a:r>
              <a:rPr lang="en-US" b="0" i="0" dirty="0">
                <a:solidFill>
                  <a:srgbClr val="333333"/>
                </a:solidFill>
                <a:effectLst/>
                <a:latin typeface="Helvetica Neue"/>
              </a:rPr>
              <a:t>Faster to write</a:t>
            </a:r>
          </a:p>
          <a:p>
            <a:pPr marL="171450" indent="-171450">
              <a:buFont typeface="Arial" panose="020B0604020202020204" pitchFamily="34" charset="0"/>
              <a:buChar char="•"/>
            </a:pPr>
            <a:r>
              <a:rPr lang="en-US" b="0" i="0" dirty="0">
                <a:solidFill>
                  <a:srgbClr val="333333"/>
                </a:solidFill>
                <a:effectLst/>
                <a:latin typeface="Helvetica Neue"/>
              </a:rPr>
              <a:t>Faster to execute</a:t>
            </a:r>
          </a:p>
          <a:p>
            <a:pPr marL="171450" indent="-171450">
              <a:buFont typeface="Arial" panose="020B0604020202020204" pitchFamily="34" charset="0"/>
              <a:buChar char="•"/>
            </a:pPr>
            <a:r>
              <a:rPr lang="en-US" b="0" i="0" dirty="0">
                <a:solidFill>
                  <a:srgbClr val="333333"/>
                </a:solidFill>
                <a:effectLst/>
                <a:latin typeface="Helvetica Neue"/>
              </a:rPr>
              <a:t>Easier to read</a:t>
            </a:r>
          </a:p>
          <a:p>
            <a:pPr marL="171450" indent="-171450">
              <a:buFont typeface="Arial" panose="020B0604020202020204" pitchFamily="34" charset="0"/>
              <a:buChar char="•"/>
            </a:pPr>
            <a:r>
              <a:rPr lang="en-US" b="0" i="0" dirty="0">
                <a:solidFill>
                  <a:srgbClr val="333333"/>
                </a:solidFill>
                <a:effectLst/>
                <a:latin typeface="Helvetica Neue"/>
              </a:rPr>
              <a:t>Better “If Statements”</a:t>
            </a:r>
          </a:p>
          <a:p>
            <a:endParaRPr lang="en-US" dirty="0"/>
          </a:p>
          <a:p>
            <a:r>
              <a:rPr lang="en-US" b="1" dirty="0"/>
              <a:t>Node to Code</a:t>
            </a:r>
          </a:p>
          <a:p>
            <a:r>
              <a:rPr lang="en-US" b="0" i="0" dirty="0">
                <a:solidFill>
                  <a:srgbClr val="333333"/>
                </a:solidFill>
                <a:effectLst/>
                <a:latin typeface="Helvetica Neue"/>
              </a:rPr>
              <a:t>Nodes can be automatically converted to text syntax to aid in learning </a:t>
            </a:r>
            <a:r>
              <a:rPr lang="en-US" b="0" i="0" dirty="0" err="1">
                <a:solidFill>
                  <a:srgbClr val="333333"/>
                </a:solidFill>
                <a:effectLst/>
                <a:latin typeface="Helvetica Neue"/>
              </a:rPr>
              <a:t>DesignScript</a:t>
            </a:r>
            <a:r>
              <a:rPr lang="en-US" b="0" i="0" dirty="0">
                <a:solidFill>
                  <a:srgbClr val="333333"/>
                </a:solidFill>
                <a:effectLst/>
                <a:latin typeface="Helvetica Neue"/>
              </a:rPr>
              <a:t> or simply to reduce the size of larger sections of graphs. </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26</a:t>
            </a:fld>
            <a:endParaRPr lang="en-US"/>
          </a:p>
        </p:txBody>
      </p:sp>
      <p:sp>
        <p:nvSpPr>
          <p:cNvPr id="5" name="Footer Placeholder 4">
            <a:extLst>
              <a:ext uri="{FF2B5EF4-FFF2-40B4-BE49-F238E27FC236}">
                <a16:creationId xmlns:a16="http://schemas.microsoft.com/office/drawing/2014/main" id="{C0321642-6C8E-D6B5-A0FD-0045D9945EC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82386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algn="l"/>
            <a:endParaRPr lang="en-US" b="1" i="0" dirty="0">
              <a:solidFill>
                <a:srgbClr val="333333"/>
              </a:solidFill>
              <a:effectLst/>
              <a:latin typeface="Roboto Slab" pitchFamily="2" charset="0"/>
            </a:endParaRPr>
          </a:p>
          <a:p>
            <a:pPr algn="l"/>
            <a:r>
              <a:rPr lang="en-US" b="1" i="0" dirty="0">
                <a:solidFill>
                  <a:srgbClr val="333333"/>
                </a:solidFill>
                <a:effectLst/>
                <a:latin typeface="Roboto Slab" pitchFamily="2" charset="0"/>
              </a:rPr>
              <a:t>Condense with Node to Code</a:t>
            </a:r>
            <a:endParaRPr lang="en-US" b="0" i="0" dirty="0">
              <a:solidFill>
                <a:srgbClr val="333333"/>
              </a:solidFill>
              <a:effectLst/>
              <a:latin typeface="Roboto Slab" pitchFamily="2" charset="0"/>
            </a:endParaRPr>
          </a:p>
          <a:p>
            <a:pPr algn="l">
              <a:buFont typeface="Arial" panose="020B0604020202020204" pitchFamily="34" charset="0"/>
              <a:buChar char="•"/>
            </a:pPr>
            <a:r>
              <a:rPr lang="en-US" b="0" i="0" dirty="0">
                <a:solidFill>
                  <a:srgbClr val="333333"/>
                </a:solidFill>
                <a:effectLst/>
                <a:latin typeface="Helvetica Neue"/>
              </a:rPr>
              <a:t>You can </a:t>
            </a:r>
            <a:r>
              <a:rPr lang="en-US" b="1" i="0" dirty="0">
                <a:solidFill>
                  <a:srgbClr val="333333"/>
                </a:solidFill>
                <a:effectLst/>
                <a:latin typeface="Helvetica Neue"/>
              </a:rPr>
              <a:t>reduce the complexity of a graph by using Node to Code</a:t>
            </a:r>
            <a:r>
              <a:rPr lang="en-US" b="0" i="0" dirty="0">
                <a:solidFill>
                  <a:srgbClr val="333333"/>
                </a:solidFill>
                <a:effectLst/>
                <a:latin typeface="Helvetica Neue"/>
              </a:rPr>
              <a:t> which will take a collection of simple nodes and write their corresponding </a:t>
            </a:r>
            <a:r>
              <a:rPr lang="en-US" b="0" i="0" dirty="0" err="1">
                <a:solidFill>
                  <a:srgbClr val="333333"/>
                </a:solidFill>
                <a:effectLst/>
                <a:latin typeface="Helvetica Neue"/>
              </a:rPr>
              <a:t>DesignScript</a:t>
            </a:r>
            <a:r>
              <a:rPr lang="en-US" b="0" i="0" dirty="0">
                <a:solidFill>
                  <a:srgbClr val="333333"/>
                </a:solidFill>
                <a:effectLst/>
                <a:latin typeface="Helvetica Neue"/>
              </a:rPr>
              <a:t> in a single Code Block</a:t>
            </a:r>
          </a:p>
          <a:p>
            <a:pPr algn="l">
              <a:buFont typeface="Arial" panose="020B0604020202020204" pitchFamily="34" charset="0"/>
              <a:buChar char="•"/>
            </a:pPr>
            <a:r>
              <a:rPr lang="en-US" b="0" i="0" dirty="0">
                <a:solidFill>
                  <a:srgbClr val="333333"/>
                </a:solidFill>
                <a:effectLst/>
                <a:latin typeface="Helvetica Neue"/>
              </a:rPr>
              <a:t>Node to Code can</a:t>
            </a:r>
            <a:r>
              <a:rPr lang="en-US" b="1" i="0" dirty="0">
                <a:solidFill>
                  <a:srgbClr val="333333"/>
                </a:solidFill>
                <a:effectLst/>
                <a:latin typeface="Helvetica Neue"/>
              </a:rPr>
              <a:t> condense code without eliminating the program’s clarity</a:t>
            </a:r>
            <a:endParaRPr lang="en-US" b="0" i="0" dirty="0">
              <a:solidFill>
                <a:srgbClr val="333333"/>
              </a:solidFill>
              <a:effectLst/>
              <a:latin typeface="Helvetica Neue"/>
            </a:endParaRPr>
          </a:p>
          <a:p>
            <a:pPr algn="l">
              <a:buFont typeface="Arial" panose="020B0604020202020204" pitchFamily="34" charset="0"/>
              <a:buChar char="•"/>
            </a:pPr>
            <a:r>
              <a:rPr lang="en-US" b="0" i="0" dirty="0">
                <a:solidFill>
                  <a:srgbClr val="333333"/>
                </a:solidFill>
                <a:effectLst/>
                <a:latin typeface="Helvetica Neue"/>
              </a:rPr>
              <a:t>The following are the </a:t>
            </a:r>
            <a:r>
              <a:rPr lang="en-US" b="1" i="0" dirty="0">
                <a:solidFill>
                  <a:srgbClr val="333333"/>
                </a:solidFill>
                <a:effectLst/>
                <a:latin typeface="Helvetica Neue"/>
              </a:rPr>
              <a:t>pros</a:t>
            </a:r>
            <a:r>
              <a:rPr lang="en-US" b="0" i="0" dirty="0">
                <a:solidFill>
                  <a:srgbClr val="333333"/>
                </a:solidFill>
                <a:effectLst/>
                <a:latin typeface="Helvetica Neue"/>
              </a:rPr>
              <a:t> of using Node to Code:</a:t>
            </a:r>
          </a:p>
          <a:p>
            <a:pPr marL="742950" lvl="1" indent="-285750" algn="l">
              <a:buFont typeface="Arial" panose="020B0604020202020204" pitchFamily="34" charset="0"/>
              <a:buChar char="•"/>
            </a:pPr>
            <a:r>
              <a:rPr lang="en-US" b="0" i="0" dirty="0">
                <a:solidFill>
                  <a:srgbClr val="333333"/>
                </a:solidFill>
                <a:effectLst/>
                <a:latin typeface="Helvetica Neue"/>
              </a:rPr>
              <a:t>Easily condenses code into one component that is still editable</a:t>
            </a:r>
          </a:p>
          <a:p>
            <a:pPr marL="742950" lvl="1" indent="-285750" algn="l">
              <a:buFont typeface="Arial" panose="020B0604020202020204" pitchFamily="34" charset="0"/>
              <a:buChar char="•"/>
            </a:pPr>
            <a:r>
              <a:rPr lang="en-US" b="0" i="0" dirty="0">
                <a:solidFill>
                  <a:srgbClr val="333333"/>
                </a:solidFill>
                <a:effectLst/>
                <a:latin typeface="Helvetica Neue"/>
              </a:rPr>
              <a:t>Can simplify a significant portion of the graph</a:t>
            </a:r>
          </a:p>
          <a:p>
            <a:pPr marL="742950" lvl="1" indent="-285750" algn="l">
              <a:buFont typeface="Arial" panose="020B0604020202020204" pitchFamily="34" charset="0"/>
              <a:buChar char="•"/>
            </a:pPr>
            <a:r>
              <a:rPr lang="en-US" b="0" i="0" dirty="0">
                <a:solidFill>
                  <a:srgbClr val="333333"/>
                </a:solidFill>
                <a:effectLst/>
                <a:latin typeface="Helvetica Neue"/>
              </a:rPr>
              <a:t>Useful if the ‘mini-program’ will not often be edited</a:t>
            </a:r>
          </a:p>
          <a:p>
            <a:pPr marL="742950" lvl="1" indent="-285750" algn="l">
              <a:buFont typeface="Arial" panose="020B0604020202020204" pitchFamily="34" charset="0"/>
              <a:buChar char="•"/>
            </a:pPr>
            <a:r>
              <a:rPr lang="en-US" b="0" i="0" dirty="0">
                <a:solidFill>
                  <a:srgbClr val="333333"/>
                </a:solidFill>
                <a:effectLst/>
                <a:latin typeface="Helvetica Neue"/>
              </a:rPr>
              <a:t>Useful for incorporating other code block functionality, like functions</a:t>
            </a:r>
          </a:p>
          <a:p>
            <a:pPr algn="l">
              <a:buFont typeface="Arial" panose="020B0604020202020204" pitchFamily="34" charset="0"/>
              <a:buChar char="•"/>
            </a:pPr>
            <a:r>
              <a:rPr lang="en-US" b="0" i="0" dirty="0">
                <a:solidFill>
                  <a:srgbClr val="333333"/>
                </a:solidFill>
                <a:effectLst/>
                <a:latin typeface="Helvetica Neue"/>
              </a:rPr>
              <a:t>The following are the </a:t>
            </a:r>
            <a:r>
              <a:rPr lang="en-US" b="1" i="0" dirty="0">
                <a:solidFill>
                  <a:srgbClr val="333333"/>
                </a:solidFill>
                <a:effectLst/>
                <a:latin typeface="Helvetica Neue"/>
              </a:rPr>
              <a:t>cons</a:t>
            </a:r>
            <a:r>
              <a:rPr lang="en-US" b="0" i="0" dirty="0">
                <a:solidFill>
                  <a:srgbClr val="333333"/>
                </a:solidFill>
                <a:effectLst/>
                <a:latin typeface="Helvetica Neue"/>
              </a:rPr>
              <a:t> of using Node to Code:</a:t>
            </a:r>
          </a:p>
          <a:p>
            <a:pPr marL="742950" lvl="1" indent="-285750" algn="l">
              <a:buFont typeface="Arial" panose="020B0604020202020204" pitchFamily="34" charset="0"/>
              <a:buChar char="•"/>
            </a:pPr>
            <a:r>
              <a:rPr lang="en-US" b="0" i="0" dirty="0">
                <a:solidFill>
                  <a:srgbClr val="333333"/>
                </a:solidFill>
                <a:effectLst/>
                <a:latin typeface="Helvetica Neue"/>
              </a:rPr>
              <a:t>Generic naming makes it less legible</a:t>
            </a:r>
          </a:p>
          <a:p>
            <a:pPr marL="742950" lvl="1" indent="-285750" algn="l">
              <a:buFont typeface="Arial" panose="020B0604020202020204" pitchFamily="34" charset="0"/>
              <a:buChar char="•"/>
            </a:pPr>
            <a:r>
              <a:rPr lang="en-US" b="0" i="0" dirty="0">
                <a:solidFill>
                  <a:srgbClr val="333333"/>
                </a:solidFill>
                <a:effectLst/>
                <a:latin typeface="Helvetica Neue"/>
              </a:rPr>
              <a:t>More difficult to understand for other users</a:t>
            </a:r>
          </a:p>
          <a:p>
            <a:pPr marL="742950" lvl="1" indent="-285750" algn="l">
              <a:buFont typeface="Arial" panose="020B0604020202020204" pitchFamily="34" charset="0"/>
              <a:buChar char="•"/>
            </a:pPr>
            <a:r>
              <a:rPr lang="en-US" b="0" i="0" dirty="0">
                <a:solidFill>
                  <a:srgbClr val="333333"/>
                </a:solidFill>
                <a:effectLst/>
                <a:latin typeface="Helvetica Neue"/>
              </a:rPr>
              <a:t>No easy way to return to the visual programming version</a:t>
            </a:r>
          </a:p>
        </p:txBody>
      </p:sp>
      <p:sp>
        <p:nvSpPr>
          <p:cNvPr id="4" name="Slide Number Placeholder 3"/>
          <p:cNvSpPr>
            <a:spLocks noGrp="1"/>
          </p:cNvSpPr>
          <p:nvPr>
            <p:ph type="sldNum" sz="quarter" idx="5"/>
          </p:nvPr>
        </p:nvSpPr>
        <p:spPr/>
        <p:txBody>
          <a:bodyPr/>
          <a:lstStyle/>
          <a:p>
            <a:fld id="{AF677842-CD9B-4523-80B2-869BC15F79FB}" type="slidenum">
              <a:rPr lang="en-US" smtClean="0"/>
              <a:t>27</a:t>
            </a:fld>
            <a:endParaRPr lang="en-US"/>
          </a:p>
        </p:txBody>
      </p:sp>
      <p:sp>
        <p:nvSpPr>
          <p:cNvPr id="5" name="Footer Placeholder 4">
            <a:extLst>
              <a:ext uri="{FF2B5EF4-FFF2-40B4-BE49-F238E27FC236}">
                <a16:creationId xmlns:a16="http://schemas.microsoft.com/office/drawing/2014/main" id="{52E72137-043D-BBAD-0973-32B5F0BA406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90509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p:txBody>
      </p:sp>
      <p:sp>
        <p:nvSpPr>
          <p:cNvPr id="4" name="Slide Number Placeholder 3"/>
          <p:cNvSpPr>
            <a:spLocks noGrp="1"/>
          </p:cNvSpPr>
          <p:nvPr>
            <p:ph type="sldNum" sz="quarter" idx="5"/>
          </p:nvPr>
        </p:nvSpPr>
        <p:spPr/>
        <p:txBody>
          <a:bodyPr/>
          <a:lstStyle/>
          <a:p>
            <a:fld id="{AF677842-CD9B-4523-80B2-869BC15F79FB}" type="slidenum">
              <a:rPr lang="en-US" smtClean="0"/>
              <a:t>28</a:t>
            </a:fld>
            <a:endParaRPr lang="en-US"/>
          </a:p>
        </p:txBody>
      </p:sp>
      <p:sp>
        <p:nvSpPr>
          <p:cNvPr id="5" name="Footer Placeholder 4">
            <a:extLst>
              <a:ext uri="{FF2B5EF4-FFF2-40B4-BE49-F238E27FC236}">
                <a16:creationId xmlns:a16="http://schemas.microsoft.com/office/drawing/2014/main" id="{52E72137-043D-BBAD-0973-32B5F0BA406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18867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algn="l"/>
            <a:endParaRPr lang="en-US" b="1" i="0" dirty="0">
              <a:solidFill>
                <a:srgbClr val="333333"/>
              </a:solidFill>
              <a:effectLst/>
              <a:latin typeface="Roboto Slab" pitchFamily="2" charset="0"/>
            </a:endParaRPr>
          </a:p>
          <a:p>
            <a:pPr algn="l"/>
            <a:r>
              <a:rPr lang="en-US" b="1" i="0" dirty="0">
                <a:solidFill>
                  <a:srgbClr val="333333"/>
                </a:solidFill>
                <a:effectLst/>
                <a:latin typeface="Roboto Slab" pitchFamily="2" charset="0"/>
              </a:rPr>
              <a:t>Condense with Node to Code</a:t>
            </a:r>
            <a:endParaRPr lang="en-US" b="0" i="0" dirty="0">
              <a:solidFill>
                <a:srgbClr val="333333"/>
              </a:solidFill>
              <a:effectLst/>
              <a:latin typeface="Roboto Slab" pitchFamily="2" charset="0"/>
            </a:endParaRPr>
          </a:p>
          <a:p>
            <a:pPr algn="l">
              <a:buFont typeface="Arial" panose="020B0604020202020204" pitchFamily="34" charset="0"/>
              <a:buChar char="•"/>
            </a:pPr>
            <a:r>
              <a:rPr lang="en-US" b="0" i="0" dirty="0">
                <a:solidFill>
                  <a:srgbClr val="333333"/>
                </a:solidFill>
                <a:effectLst/>
                <a:latin typeface="Helvetica Neue"/>
              </a:rPr>
              <a:t>You can </a:t>
            </a:r>
            <a:r>
              <a:rPr lang="en-US" b="1" i="0" dirty="0">
                <a:solidFill>
                  <a:srgbClr val="333333"/>
                </a:solidFill>
                <a:effectLst/>
                <a:latin typeface="Helvetica Neue"/>
              </a:rPr>
              <a:t>reduce the complexity of a graph by using Node to Code</a:t>
            </a:r>
            <a:r>
              <a:rPr lang="en-US" b="0" i="0" dirty="0">
                <a:solidFill>
                  <a:srgbClr val="333333"/>
                </a:solidFill>
                <a:effectLst/>
                <a:latin typeface="Helvetica Neue"/>
              </a:rPr>
              <a:t> which will take a collection of simple nodes and write their corresponding </a:t>
            </a:r>
            <a:r>
              <a:rPr lang="en-US" b="0" i="0" dirty="0" err="1">
                <a:solidFill>
                  <a:srgbClr val="333333"/>
                </a:solidFill>
                <a:effectLst/>
                <a:latin typeface="Helvetica Neue"/>
              </a:rPr>
              <a:t>DesignScript</a:t>
            </a:r>
            <a:r>
              <a:rPr lang="en-US" b="0" i="0" dirty="0">
                <a:solidFill>
                  <a:srgbClr val="333333"/>
                </a:solidFill>
                <a:effectLst/>
                <a:latin typeface="Helvetica Neue"/>
              </a:rPr>
              <a:t> in a single Code Block</a:t>
            </a:r>
          </a:p>
          <a:p>
            <a:pPr algn="l">
              <a:buFont typeface="Arial" panose="020B0604020202020204" pitchFamily="34" charset="0"/>
              <a:buChar char="•"/>
            </a:pPr>
            <a:r>
              <a:rPr lang="en-US" b="0" i="0" dirty="0">
                <a:solidFill>
                  <a:srgbClr val="333333"/>
                </a:solidFill>
                <a:effectLst/>
                <a:latin typeface="Helvetica Neue"/>
              </a:rPr>
              <a:t>Node to Code can</a:t>
            </a:r>
            <a:r>
              <a:rPr lang="en-US" b="1" i="0" dirty="0">
                <a:solidFill>
                  <a:srgbClr val="333333"/>
                </a:solidFill>
                <a:effectLst/>
                <a:latin typeface="Helvetica Neue"/>
              </a:rPr>
              <a:t> condense code without eliminating the program’s clarity</a:t>
            </a:r>
            <a:endParaRPr lang="en-US" b="0" i="0" dirty="0">
              <a:solidFill>
                <a:srgbClr val="333333"/>
              </a:solidFill>
              <a:effectLst/>
              <a:latin typeface="Helvetica Neue"/>
            </a:endParaRPr>
          </a:p>
          <a:p>
            <a:pPr algn="l">
              <a:buFont typeface="Arial" panose="020B0604020202020204" pitchFamily="34" charset="0"/>
              <a:buChar char="•"/>
            </a:pPr>
            <a:r>
              <a:rPr lang="en-US" b="0" i="0" dirty="0">
                <a:solidFill>
                  <a:srgbClr val="333333"/>
                </a:solidFill>
                <a:effectLst/>
                <a:latin typeface="Helvetica Neue"/>
              </a:rPr>
              <a:t>The following are the </a:t>
            </a:r>
            <a:r>
              <a:rPr lang="en-US" b="1" i="0" dirty="0">
                <a:solidFill>
                  <a:srgbClr val="333333"/>
                </a:solidFill>
                <a:effectLst/>
                <a:latin typeface="Helvetica Neue"/>
              </a:rPr>
              <a:t>pros</a:t>
            </a:r>
            <a:r>
              <a:rPr lang="en-US" b="0" i="0" dirty="0">
                <a:solidFill>
                  <a:srgbClr val="333333"/>
                </a:solidFill>
                <a:effectLst/>
                <a:latin typeface="Helvetica Neue"/>
              </a:rPr>
              <a:t> of using Node to Code:</a:t>
            </a:r>
          </a:p>
          <a:p>
            <a:pPr marL="742950" lvl="1" indent="-285750" algn="l">
              <a:buFont typeface="Arial" panose="020B0604020202020204" pitchFamily="34" charset="0"/>
              <a:buChar char="•"/>
            </a:pPr>
            <a:r>
              <a:rPr lang="en-US" b="0" i="0" dirty="0">
                <a:solidFill>
                  <a:srgbClr val="333333"/>
                </a:solidFill>
                <a:effectLst/>
                <a:latin typeface="Helvetica Neue"/>
              </a:rPr>
              <a:t>Easily condenses code into one component that is still editable</a:t>
            </a:r>
          </a:p>
          <a:p>
            <a:pPr marL="742950" lvl="1" indent="-285750" algn="l">
              <a:buFont typeface="Arial" panose="020B0604020202020204" pitchFamily="34" charset="0"/>
              <a:buChar char="•"/>
            </a:pPr>
            <a:r>
              <a:rPr lang="en-US" b="0" i="0" dirty="0">
                <a:solidFill>
                  <a:srgbClr val="333333"/>
                </a:solidFill>
                <a:effectLst/>
                <a:latin typeface="Helvetica Neue"/>
              </a:rPr>
              <a:t>Can simplify a significant portion of the graph</a:t>
            </a:r>
          </a:p>
          <a:p>
            <a:pPr marL="742950" lvl="1" indent="-285750" algn="l">
              <a:buFont typeface="Arial" panose="020B0604020202020204" pitchFamily="34" charset="0"/>
              <a:buChar char="•"/>
            </a:pPr>
            <a:r>
              <a:rPr lang="en-US" b="0" i="0" dirty="0">
                <a:solidFill>
                  <a:srgbClr val="333333"/>
                </a:solidFill>
                <a:effectLst/>
                <a:latin typeface="Helvetica Neue"/>
              </a:rPr>
              <a:t>Useful if the ‘mini-program’ will not often be edited</a:t>
            </a:r>
          </a:p>
          <a:p>
            <a:pPr marL="742950" lvl="1" indent="-285750" algn="l">
              <a:buFont typeface="Arial" panose="020B0604020202020204" pitchFamily="34" charset="0"/>
              <a:buChar char="•"/>
            </a:pPr>
            <a:r>
              <a:rPr lang="en-US" b="0" i="0" dirty="0">
                <a:solidFill>
                  <a:srgbClr val="333333"/>
                </a:solidFill>
                <a:effectLst/>
                <a:latin typeface="Helvetica Neue"/>
              </a:rPr>
              <a:t>Useful for incorporating other code block functionality, like functions</a:t>
            </a:r>
          </a:p>
          <a:p>
            <a:pPr algn="l">
              <a:buFont typeface="Arial" panose="020B0604020202020204" pitchFamily="34" charset="0"/>
              <a:buChar char="•"/>
            </a:pPr>
            <a:r>
              <a:rPr lang="en-US" b="0" i="0" dirty="0">
                <a:solidFill>
                  <a:srgbClr val="333333"/>
                </a:solidFill>
                <a:effectLst/>
                <a:latin typeface="Helvetica Neue"/>
              </a:rPr>
              <a:t>The following are the </a:t>
            </a:r>
            <a:r>
              <a:rPr lang="en-US" b="1" i="0" dirty="0">
                <a:solidFill>
                  <a:srgbClr val="333333"/>
                </a:solidFill>
                <a:effectLst/>
                <a:latin typeface="Helvetica Neue"/>
              </a:rPr>
              <a:t>cons</a:t>
            </a:r>
            <a:r>
              <a:rPr lang="en-US" b="0" i="0" dirty="0">
                <a:solidFill>
                  <a:srgbClr val="333333"/>
                </a:solidFill>
                <a:effectLst/>
                <a:latin typeface="Helvetica Neue"/>
              </a:rPr>
              <a:t> of using Node to Code:</a:t>
            </a:r>
          </a:p>
          <a:p>
            <a:pPr marL="742950" lvl="1" indent="-285750" algn="l">
              <a:buFont typeface="Arial" panose="020B0604020202020204" pitchFamily="34" charset="0"/>
              <a:buChar char="•"/>
            </a:pPr>
            <a:r>
              <a:rPr lang="en-US" b="0" i="0" dirty="0">
                <a:solidFill>
                  <a:srgbClr val="333333"/>
                </a:solidFill>
                <a:effectLst/>
                <a:latin typeface="Helvetica Neue"/>
              </a:rPr>
              <a:t>Generic naming makes it less legible</a:t>
            </a:r>
          </a:p>
          <a:p>
            <a:pPr marL="742950" lvl="1" indent="-285750" algn="l">
              <a:buFont typeface="Arial" panose="020B0604020202020204" pitchFamily="34" charset="0"/>
              <a:buChar char="•"/>
            </a:pPr>
            <a:r>
              <a:rPr lang="en-US" b="0" i="0" dirty="0">
                <a:solidFill>
                  <a:srgbClr val="333333"/>
                </a:solidFill>
                <a:effectLst/>
                <a:latin typeface="Helvetica Neue"/>
              </a:rPr>
              <a:t>More difficult to understand for other users</a:t>
            </a:r>
          </a:p>
          <a:p>
            <a:pPr marL="742950" lvl="1" indent="-285750" algn="l">
              <a:buFont typeface="Arial" panose="020B0604020202020204" pitchFamily="34" charset="0"/>
              <a:buChar char="•"/>
            </a:pPr>
            <a:r>
              <a:rPr lang="en-US" b="0" i="0" dirty="0">
                <a:solidFill>
                  <a:srgbClr val="333333"/>
                </a:solidFill>
                <a:effectLst/>
                <a:latin typeface="Helvetica Neue"/>
              </a:rPr>
              <a:t>No easy way to return to the visual programming version</a:t>
            </a:r>
          </a:p>
        </p:txBody>
      </p:sp>
      <p:sp>
        <p:nvSpPr>
          <p:cNvPr id="4" name="Slide Number Placeholder 3"/>
          <p:cNvSpPr>
            <a:spLocks noGrp="1"/>
          </p:cNvSpPr>
          <p:nvPr>
            <p:ph type="sldNum" sz="quarter" idx="5"/>
          </p:nvPr>
        </p:nvSpPr>
        <p:spPr/>
        <p:txBody>
          <a:bodyPr/>
          <a:lstStyle/>
          <a:p>
            <a:fld id="{AF677842-CD9B-4523-80B2-869BC15F79FB}" type="slidenum">
              <a:rPr lang="en-US" smtClean="0"/>
              <a:t>29</a:t>
            </a:fld>
            <a:endParaRPr lang="en-US"/>
          </a:p>
        </p:txBody>
      </p:sp>
      <p:sp>
        <p:nvSpPr>
          <p:cNvPr id="5" name="Footer Placeholder 4">
            <a:extLst>
              <a:ext uri="{FF2B5EF4-FFF2-40B4-BE49-F238E27FC236}">
                <a16:creationId xmlns:a16="http://schemas.microsoft.com/office/drawing/2014/main" id="{5805CFFA-1D3B-DC3E-4E34-5A1E4D39B3F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1444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Computational Thinking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 Deconstruct the Game of Monopoly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 Author Scripts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 </a:t>
            </a:r>
            <a:r>
              <a:rPr lang="en-US" sz="1200" spc="62" dirty="0">
                <a:solidFill>
                  <a:srgbClr val="606060"/>
                </a:solidFill>
                <a:latin typeface="Roboto Bold"/>
              </a:rPr>
              <a:t>Dynamo functionalities</a:t>
            </a:r>
            <a:endParaRPr lang="en-US" sz="12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 Many Tips Tricks along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3</a:t>
            </a:fld>
            <a:endParaRPr lang="en-US"/>
          </a:p>
        </p:txBody>
      </p:sp>
      <p:sp>
        <p:nvSpPr>
          <p:cNvPr id="5" name="Footer Placeholder 4">
            <a:extLst>
              <a:ext uri="{FF2B5EF4-FFF2-40B4-BE49-F238E27FC236}">
                <a16:creationId xmlns:a16="http://schemas.microsoft.com/office/drawing/2014/main" id="{3E5D4799-CFB2-A48A-30B1-3DD1F4CAFA7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17680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30</a:t>
            </a:fld>
            <a:endParaRPr lang="en-US"/>
          </a:p>
        </p:txBody>
      </p:sp>
      <p:sp>
        <p:nvSpPr>
          <p:cNvPr id="5" name="Footer Placeholder 4">
            <a:extLst>
              <a:ext uri="{FF2B5EF4-FFF2-40B4-BE49-F238E27FC236}">
                <a16:creationId xmlns:a16="http://schemas.microsoft.com/office/drawing/2014/main" id="{C97CE3DE-B48B-2295-DA42-090128A7E96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23085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Dictionaries in Dynamo</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8EAED"/>
                </a:solidFill>
                <a:effectLst/>
                <a:latin typeface="Google Sans"/>
              </a:rPr>
              <a:t>Dictionaries represent a collection of data that is related to another piece of data known as a key. Dictionaries </a:t>
            </a:r>
            <a:r>
              <a:rPr lang="en-US" b="0" i="0" dirty="0">
                <a:solidFill>
                  <a:srgbClr val="E2EEFF"/>
                </a:solidFill>
                <a:effectLst/>
                <a:latin typeface="Google Sans"/>
              </a:rPr>
              <a:t>expose the ability to search for, delete and insert data into a collection</a:t>
            </a:r>
            <a:r>
              <a:rPr lang="en-US" b="0" i="0" dirty="0">
                <a:solidFill>
                  <a:srgbClr val="E8EAED"/>
                </a:solidFill>
                <a:effectLst/>
                <a:latin typeface="Google Sans"/>
              </a:rPr>
              <a:t>. Essentially, we can think of a dictionary as a really smart way to look something up.</a:t>
            </a:r>
            <a:endParaRPr lang="en-US" sz="1200" b="1" dirty="0"/>
          </a:p>
          <a:p>
            <a:endParaRPr lang="en-US" dirty="0"/>
          </a:p>
          <a:p>
            <a:r>
              <a:rPr lang="en-US" b="1" dirty="0"/>
              <a:t>Time Saving </a:t>
            </a:r>
          </a:p>
          <a:p>
            <a:endParaRPr lang="en-US" b="1" dirty="0"/>
          </a:p>
          <a:p>
            <a:r>
              <a:rPr lang="en-US" b="1" dirty="0"/>
              <a:t>Faster Computation</a:t>
            </a:r>
          </a:p>
          <a:p>
            <a:endParaRPr lang="en-US" b="1" dirty="0"/>
          </a:p>
          <a:p>
            <a:r>
              <a:rPr lang="en-US" b="1" dirty="0"/>
              <a:t>Easier to Access Data</a:t>
            </a:r>
          </a:p>
        </p:txBody>
      </p:sp>
      <p:sp>
        <p:nvSpPr>
          <p:cNvPr id="4" name="Slide Number Placeholder 3"/>
          <p:cNvSpPr>
            <a:spLocks noGrp="1"/>
          </p:cNvSpPr>
          <p:nvPr>
            <p:ph type="sldNum" sz="quarter" idx="5"/>
          </p:nvPr>
        </p:nvSpPr>
        <p:spPr/>
        <p:txBody>
          <a:bodyPr/>
          <a:lstStyle/>
          <a:p>
            <a:fld id="{AF677842-CD9B-4523-80B2-869BC15F79FB}" type="slidenum">
              <a:rPr lang="en-US" smtClean="0"/>
              <a:t>31</a:t>
            </a:fld>
            <a:endParaRPr lang="en-US"/>
          </a:p>
        </p:txBody>
      </p:sp>
      <p:sp>
        <p:nvSpPr>
          <p:cNvPr id="5" name="Footer Placeholder 4">
            <a:extLst>
              <a:ext uri="{FF2B5EF4-FFF2-40B4-BE49-F238E27FC236}">
                <a16:creationId xmlns:a16="http://schemas.microsoft.com/office/drawing/2014/main" id="{3955435E-F4F7-F04F-815C-4E3F1BBF88A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35180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r>
              <a:rPr lang="en-US" b="1" i="0" dirty="0">
                <a:solidFill>
                  <a:srgbClr val="333333"/>
                </a:solidFill>
                <a:effectLst/>
                <a:latin typeface="Helvetica Neue"/>
              </a:rPr>
              <a:t>Functions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This creates another layer of control in a parametric file, and can be viewed as a text-based version of a custom node. In this case, the "parent" code block is readily accessible and can be located anywhere on the graph. No wires needed!</a:t>
            </a:r>
            <a:endParaRPr lang="en-US" dirty="0"/>
          </a:p>
          <a:p>
            <a:endParaRPr lang="en-US" dirty="0"/>
          </a:p>
          <a:p>
            <a:r>
              <a:rPr lang="en-US" b="0" i="0" dirty="0">
                <a:solidFill>
                  <a:srgbClr val="333333"/>
                </a:solidFill>
                <a:effectLst/>
                <a:latin typeface="Helvetica Neue"/>
              </a:rPr>
              <a:t>created in a code block</a:t>
            </a:r>
          </a:p>
          <a:p>
            <a:r>
              <a:rPr lang="en-US" b="0" i="0" dirty="0">
                <a:solidFill>
                  <a:srgbClr val="333333"/>
                </a:solidFill>
                <a:effectLst/>
                <a:latin typeface="Helvetica Neue"/>
              </a:rPr>
              <a:t>recalled elsewhere in a Dynamo graph.</a:t>
            </a:r>
          </a:p>
          <a:p>
            <a:endParaRPr lang="en-US" b="0" i="0" dirty="0">
              <a:solidFill>
                <a:srgbClr val="333333"/>
              </a:solidFill>
              <a:effectLst/>
              <a:latin typeface="Helvetica Neue"/>
            </a:endParaRPr>
          </a:p>
          <a:p>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Parent</a:t>
            </a:r>
            <a:endParaRPr lang="en-US" b="1" i="0" dirty="0">
              <a:solidFill>
                <a:srgbClr val="333333"/>
              </a:solidFill>
              <a:effectLst/>
              <a:latin typeface="Helvetica Neue"/>
            </a:endParaRPr>
          </a:p>
          <a:p>
            <a:r>
              <a:rPr lang="en-US" b="0" i="0" dirty="0">
                <a:solidFill>
                  <a:srgbClr val="333333"/>
                </a:solidFill>
                <a:effectLst/>
                <a:latin typeface="Helvetica Neue"/>
              </a:rPr>
              <a:t>The first line has the key word “def”, then the function name, then the names of inputs in parentheses. Braces define the body of the function. Return a value with “return =”. Code Blocks that define a function do not have input or output ports because they are called from other Code Blocks.</a:t>
            </a:r>
          </a:p>
          <a:p>
            <a:endParaRPr lang="en-US" b="0" i="0" dirty="0">
              <a:solidFill>
                <a:srgbClr val="333333"/>
              </a:solidFill>
              <a:effectLst/>
              <a:latin typeface="Helvetica Neue"/>
            </a:endParaRPr>
          </a:p>
          <a:p>
            <a:pPr algn="l"/>
            <a:r>
              <a:rPr lang="en-US" b="1" i="0" dirty="0">
                <a:solidFill>
                  <a:srgbClr val="333333"/>
                </a:solidFill>
                <a:effectLst/>
                <a:latin typeface="Roboto Slab" pitchFamily="2" charset="0"/>
              </a:rPr>
              <a:t>Children</a:t>
            </a:r>
          </a:p>
          <a:p>
            <a:pPr algn="l"/>
            <a:r>
              <a:rPr lang="en-US" b="0" i="0" dirty="0">
                <a:solidFill>
                  <a:srgbClr val="333333"/>
                </a:solidFill>
                <a:effectLst/>
                <a:latin typeface="Helvetica Neue"/>
              </a:rPr>
              <a:t>Call the function with another Code Block in the same file by giving the name and the same number of arguments. It works just like the out-of-the-box nodes in your library.</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32</a:t>
            </a:fld>
            <a:endParaRPr lang="en-US"/>
          </a:p>
        </p:txBody>
      </p:sp>
      <p:sp>
        <p:nvSpPr>
          <p:cNvPr id="5" name="Footer Placeholder 4">
            <a:extLst>
              <a:ext uri="{FF2B5EF4-FFF2-40B4-BE49-F238E27FC236}">
                <a16:creationId xmlns:a16="http://schemas.microsoft.com/office/drawing/2014/main" id="{B405FD26-D622-05DF-245B-49B28F76A4D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67156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r>
              <a:rPr lang="en-US" b="1" i="0" dirty="0">
                <a:solidFill>
                  <a:srgbClr val="333333"/>
                </a:solidFill>
                <a:effectLst/>
                <a:latin typeface="Helvetica Neue"/>
              </a:rPr>
              <a:t>Functions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This creates another layer of control in a parametric file, and can be viewed as a text-based version of a custom node. In this case, the "parent" code block is readily accessible and can be located anywhere on the graph. No wires needed!</a:t>
            </a:r>
            <a:endParaRPr lang="en-US" dirty="0"/>
          </a:p>
          <a:p>
            <a:endParaRPr lang="en-US" dirty="0"/>
          </a:p>
          <a:p>
            <a:r>
              <a:rPr lang="en-US" b="0" i="0" dirty="0">
                <a:solidFill>
                  <a:srgbClr val="333333"/>
                </a:solidFill>
                <a:effectLst/>
                <a:latin typeface="Helvetica Neue"/>
              </a:rPr>
              <a:t>created in a code block</a:t>
            </a:r>
          </a:p>
          <a:p>
            <a:r>
              <a:rPr lang="en-US" b="0" i="0" dirty="0">
                <a:solidFill>
                  <a:srgbClr val="333333"/>
                </a:solidFill>
                <a:effectLst/>
                <a:latin typeface="Helvetica Neue"/>
              </a:rPr>
              <a:t>recalled elsewhere in a Dynamo graph.</a:t>
            </a:r>
          </a:p>
          <a:p>
            <a:endParaRPr lang="en-US" b="0" i="0" dirty="0">
              <a:solidFill>
                <a:srgbClr val="333333"/>
              </a:solidFill>
              <a:effectLst/>
              <a:latin typeface="Helvetica Neue"/>
            </a:endParaRPr>
          </a:p>
          <a:p>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Parent</a:t>
            </a:r>
            <a:endParaRPr lang="en-US" b="1" i="0" dirty="0">
              <a:solidFill>
                <a:srgbClr val="333333"/>
              </a:solidFill>
              <a:effectLst/>
              <a:latin typeface="Helvetica Neue"/>
            </a:endParaRPr>
          </a:p>
          <a:p>
            <a:r>
              <a:rPr lang="en-US" b="0" i="0" dirty="0">
                <a:solidFill>
                  <a:srgbClr val="333333"/>
                </a:solidFill>
                <a:effectLst/>
                <a:latin typeface="Helvetica Neue"/>
              </a:rPr>
              <a:t>The first line has the key word “def”, then the function name, then the names of inputs in parentheses. Braces define the body of the function. Return a value with “return =”. Code Blocks that define a function do not have input or output ports because they are called from other Code Blocks.</a:t>
            </a:r>
          </a:p>
          <a:p>
            <a:endParaRPr lang="en-US" b="0" i="0" dirty="0">
              <a:solidFill>
                <a:srgbClr val="333333"/>
              </a:solidFill>
              <a:effectLst/>
              <a:latin typeface="Helvetica Neue"/>
            </a:endParaRPr>
          </a:p>
          <a:p>
            <a:pPr algn="l"/>
            <a:r>
              <a:rPr lang="en-US" b="1" i="0" dirty="0">
                <a:solidFill>
                  <a:srgbClr val="333333"/>
                </a:solidFill>
                <a:effectLst/>
                <a:latin typeface="Roboto Slab" pitchFamily="2" charset="0"/>
              </a:rPr>
              <a:t>Children</a:t>
            </a:r>
          </a:p>
          <a:p>
            <a:pPr algn="l"/>
            <a:r>
              <a:rPr lang="en-US" b="0" i="0" dirty="0">
                <a:solidFill>
                  <a:srgbClr val="333333"/>
                </a:solidFill>
                <a:effectLst/>
                <a:latin typeface="Helvetica Neue"/>
              </a:rPr>
              <a:t>Call the function with another Code Block in the same file by giving the name and the same number of arguments. It works just like the out-of-the-box nodes in your library.</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33</a:t>
            </a:fld>
            <a:endParaRPr lang="en-US"/>
          </a:p>
        </p:txBody>
      </p:sp>
      <p:sp>
        <p:nvSpPr>
          <p:cNvPr id="5" name="Footer Placeholder 4">
            <a:extLst>
              <a:ext uri="{FF2B5EF4-FFF2-40B4-BE49-F238E27FC236}">
                <a16:creationId xmlns:a16="http://schemas.microsoft.com/office/drawing/2014/main" id="{B405FD26-D622-05DF-245B-49B28F76A4D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862014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Story – </a:t>
            </a:r>
            <a:r>
              <a:rPr lang="en-US" sz="1200" b="0" i="0" kern="1200" dirty="0">
                <a:solidFill>
                  <a:srgbClr val="E2EEFF"/>
                </a:solidFill>
                <a:effectLst/>
                <a:latin typeface="Google Sans"/>
                <a:ea typeface="+mn-ea"/>
                <a:cs typeface="+mn-cs"/>
              </a:rPr>
              <a:t>Doing consultant work Sean Smashed a mouse once </a:t>
            </a:r>
          </a:p>
          <a:p>
            <a:endParaRPr lang="en-US" sz="1200" b="0" i="0" kern="1200" dirty="0">
              <a:solidFill>
                <a:srgbClr val="E2EEFF"/>
              </a:solidFill>
              <a:effectLst/>
              <a:latin typeface="Google Sans"/>
              <a:ea typeface="+mn-ea"/>
              <a:cs typeface="+mn-cs"/>
            </a:endParaRPr>
          </a:p>
          <a:p>
            <a:r>
              <a:rPr lang="en-US" b="0" i="0" dirty="0">
                <a:solidFill>
                  <a:srgbClr val="E8EAED"/>
                </a:solidFill>
                <a:effectLst/>
                <a:latin typeface="Google Sans"/>
              </a:rPr>
              <a:t>Error handling is </a:t>
            </a:r>
            <a:r>
              <a:rPr lang="en-US" b="0" i="0" dirty="0">
                <a:solidFill>
                  <a:srgbClr val="E2EEFF"/>
                </a:solidFill>
                <a:effectLst/>
                <a:latin typeface="Google Sans"/>
              </a:rPr>
              <a:t>the process of responding to and recovering from error conditions in your program</a:t>
            </a:r>
            <a:r>
              <a:rPr lang="en-US" b="0" i="0" dirty="0">
                <a:solidFill>
                  <a:srgbClr val="E8EAED"/>
                </a:solidFill>
                <a:effectLst/>
                <a:latin typeface="Google Sans"/>
              </a:rPr>
              <a:t>. </a:t>
            </a:r>
          </a:p>
          <a:p>
            <a:endParaRPr lang="en-US" b="0" i="0" dirty="0">
              <a:solidFill>
                <a:srgbClr val="E8EAED"/>
              </a:solidFill>
              <a:effectLst/>
              <a:latin typeface="Google Sans"/>
            </a:endParaRPr>
          </a:p>
          <a:p>
            <a:r>
              <a:rPr lang="en-US" b="0" i="0" dirty="0">
                <a:solidFill>
                  <a:srgbClr val="E8EAED"/>
                </a:solidFill>
                <a:effectLst/>
                <a:latin typeface="Google Sans"/>
              </a:rPr>
              <a:t>Inevitable with magnitude of data and geometry in AEC workflows </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34</a:t>
            </a:fld>
            <a:endParaRPr lang="en-US"/>
          </a:p>
        </p:txBody>
      </p:sp>
      <p:sp>
        <p:nvSpPr>
          <p:cNvPr id="5" name="Footer Placeholder 4">
            <a:extLst>
              <a:ext uri="{FF2B5EF4-FFF2-40B4-BE49-F238E27FC236}">
                <a16:creationId xmlns:a16="http://schemas.microsoft.com/office/drawing/2014/main" id="{F8A55A2B-3F01-612C-75C2-C7BECCFA0F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27822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r>
              <a:rPr lang="en-US" b="0" i="0" dirty="0">
                <a:solidFill>
                  <a:srgbClr val="E8EAED"/>
                </a:solidFill>
                <a:effectLst/>
                <a:latin typeface="Google Sans"/>
              </a:rPr>
              <a:t>Error handling is </a:t>
            </a:r>
            <a:r>
              <a:rPr lang="en-US" b="0" i="0" dirty="0">
                <a:solidFill>
                  <a:srgbClr val="E2EEFF"/>
                </a:solidFill>
                <a:effectLst/>
                <a:latin typeface="Google Sans"/>
              </a:rPr>
              <a:t>the process of responding to and recovering from error conditions in your program</a:t>
            </a:r>
            <a:r>
              <a:rPr lang="en-US" b="0" i="0" dirty="0">
                <a:solidFill>
                  <a:srgbClr val="E8EAED"/>
                </a:solidFill>
                <a:effectLst/>
                <a:latin typeface="Google Sans"/>
              </a:rPr>
              <a:t>. </a:t>
            </a:r>
          </a:p>
          <a:p>
            <a:endParaRPr lang="en-US" b="0" i="0" dirty="0">
              <a:solidFill>
                <a:srgbClr val="E8EAED"/>
              </a:solidFill>
              <a:effectLst/>
              <a:latin typeface="Google Sans"/>
            </a:endParaRPr>
          </a:p>
          <a:p>
            <a:r>
              <a:rPr lang="en-US" b="0" i="0" dirty="0">
                <a:solidFill>
                  <a:srgbClr val="E8EAED"/>
                </a:solidFill>
                <a:effectLst/>
                <a:latin typeface="Google Sans"/>
              </a:rPr>
              <a:t>Inevitable with magnitude of data and geometry in AEC workflows </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35</a:t>
            </a:fld>
            <a:endParaRPr lang="en-US"/>
          </a:p>
        </p:txBody>
      </p:sp>
      <p:sp>
        <p:nvSpPr>
          <p:cNvPr id="5" name="Footer Placeholder 4">
            <a:extLst>
              <a:ext uri="{FF2B5EF4-FFF2-40B4-BE49-F238E27FC236}">
                <a16:creationId xmlns:a16="http://schemas.microsoft.com/office/drawing/2014/main" id="{5CC162B7-9D8A-E00D-B676-8B2F5AB18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36236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r>
              <a:rPr lang="en-US" b="0" i="0" dirty="0">
                <a:solidFill>
                  <a:srgbClr val="E8EAED"/>
                </a:solidFill>
                <a:effectLst/>
                <a:latin typeface="Google Sans"/>
              </a:rPr>
              <a:t>Error handling is </a:t>
            </a:r>
            <a:r>
              <a:rPr lang="en-US" b="0" i="0" dirty="0">
                <a:solidFill>
                  <a:srgbClr val="E2EEFF"/>
                </a:solidFill>
                <a:effectLst/>
                <a:latin typeface="Google Sans"/>
              </a:rPr>
              <a:t>the process of responding to and recovering from error conditions in your program</a:t>
            </a:r>
            <a:r>
              <a:rPr lang="en-US" b="0" i="0" dirty="0">
                <a:solidFill>
                  <a:srgbClr val="E8EAED"/>
                </a:solidFill>
                <a:effectLst/>
                <a:latin typeface="Google Sans"/>
              </a:rPr>
              <a:t>. </a:t>
            </a:r>
          </a:p>
          <a:p>
            <a:endParaRPr lang="en-US" b="0" i="0" dirty="0">
              <a:solidFill>
                <a:srgbClr val="E8EAED"/>
              </a:solidFill>
              <a:effectLst/>
              <a:latin typeface="Google Sans"/>
            </a:endParaRPr>
          </a:p>
          <a:p>
            <a:r>
              <a:rPr lang="en-US" b="0" i="0" dirty="0">
                <a:solidFill>
                  <a:srgbClr val="E8EAED"/>
                </a:solidFill>
                <a:effectLst/>
                <a:latin typeface="Google Sans"/>
              </a:rPr>
              <a:t>Inevitable with magnitude of data and geometry in AEC workflows </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36</a:t>
            </a:fld>
            <a:endParaRPr lang="en-US"/>
          </a:p>
        </p:txBody>
      </p:sp>
      <p:sp>
        <p:nvSpPr>
          <p:cNvPr id="5" name="Footer Placeholder 4">
            <a:extLst>
              <a:ext uri="{FF2B5EF4-FFF2-40B4-BE49-F238E27FC236}">
                <a16:creationId xmlns:a16="http://schemas.microsoft.com/office/drawing/2014/main" id="{5CC162B7-9D8A-E00D-B676-8B2F5AB18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52867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r>
              <a:rPr lang="en-US" b="1" i="0" dirty="0">
                <a:solidFill>
                  <a:srgbClr val="333333"/>
                </a:solidFill>
                <a:effectLst/>
                <a:latin typeface="Helvetica Neue"/>
              </a:rPr>
              <a:t>Functions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This creates another layer of control in a parametric file, and can be viewed as a text-based version of a custom node. In this case, the "parent" code block is readily accessible and can be located anywhere on the graph. No wires needed!</a:t>
            </a:r>
            <a:endParaRPr lang="en-US" dirty="0"/>
          </a:p>
          <a:p>
            <a:endParaRPr lang="en-US" dirty="0"/>
          </a:p>
          <a:p>
            <a:r>
              <a:rPr lang="en-US" b="0" i="0" dirty="0">
                <a:solidFill>
                  <a:srgbClr val="333333"/>
                </a:solidFill>
                <a:effectLst/>
                <a:latin typeface="Helvetica Neue"/>
              </a:rPr>
              <a:t>created in a code block</a:t>
            </a:r>
          </a:p>
          <a:p>
            <a:r>
              <a:rPr lang="en-US" b="0" i="0" dirty="0">
                <a:solidFill>
                  <a:srgbClr val="333333"/>
                </a:solidFill>
                <a:effectLst/>
                <a:latin typeface="Helvetica Neue"/>
              </a:rPr>
              <a:t>recalled elsewhere in a Dynamo graph.</a:t>
            </a:r>
          </a:p>
          <a:p>
            <a:endParaRPr lang="en-US" b="0" i="0" dirty="0">
              <a:solidFill>
                <a:srgbClr val="333333"/>
              </a:solidFill>
              <a:effectLst/>
              <a:latin typeface="Helvetica Neue"/>
            </a:endParaRPr>
          </a:p>
          <a:p>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Parent</a:t>
            </a:r>
            <a:endParaRPr lang="en-US" b="1" i="0" dirty="0">
              <a:solidFill>
                <a:srgbClr val="333333"/>
              </a:solidFill>
              <a:effectLst/>
              <a:latin typeface="Helvetica Neue"/>
            </a:endParaRPr>
          </a:p>
          <a:p>
            <a:r>
              <a:rPr lang="en-US" b="0" i="0" dirty="0">
                <a:solidFill>
                  <a:srgbClr val="333333"/>
                </a:solidFill>
                <a:effectLst/>
                <a:latin typeface="Helvetica Neue"/>
              </a:rPr>
              <a:t>The first line has the key word “def”, then the function name, then the names of inputs in parentheses. Braces define the body of the function. Return a value with “return =”. Code Blocks that define a function do not have input or output ports because they are called from other Code Blocks.</a:t>
            </a:r>
          </a:p>
          <a:p>
            <a:endParaRPr lang="en-US" b="0" i="0" dirty="0">
              <a:solidFill>
                <a:srgbClr val="333333"/>
              </a:solidFill>
              <a:effectLst/>
              <a:latin typeface="Helvetica Neue"/>
            </a:endParaRPr>
          </a:p>
          <a:p>
            <a:pPr algn="l"/>
            <a:r>
              <a:rPr lang="en-US" b="1" i="0" dirty="0">
                <a:solidFill>
                  <a:srgbClr val="333333"/>
                </a:solidFill>
                <a:effectLst/>
                <a:latin typeface="Roboto Slab" pitchFamily="2" charset="0"/>
              </a:rPr>
              <a:t>Children</a:t>
            </a:r>
          </a:p>
          <a:p>
            <a:pPr algn="l"/>
            <a:r>
              <a:rPr lang="en-US" b="0" i="0" dirty="0">
                <a:solidFill>
                  <a:srgbClr val="333333"/>
                </a:solidFill>
                <a:effectLst/>
                <a:latin typeface="Helvetica Neue"/>
              </a:rPr>
              <a:t>Call the function with another Code Block in the same file by giving the name and the same number of arguments. It works just like the out-of-the-box nodes in your library.</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37</a:t>
            </a:fld>
            <a:endParaRPr lang="en-US"/>
          </a:p>
        </p:txBody>
      </p:sp>
      <p:sp>
        <p:nvSpPr>
          <p:cNvPr id="5" name="Footer Placeholder 4">
            <a:extLst>
              <a:ext uri="{FF2B5EF4-FFF2-40B4-BE49-F238E27FC236}">
                <a16:creationId xmlns:a16="http://schemas.microsoft.com/office/drawing/2014/main" id="{9C3E7385-19D6-FC3E-D7EF-457E9330135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27059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r>
              <a:rPr lang="en-US" b="1" i="0" dirty="0">
                <a:solidFill>
                  <a:srgbClr val="333333"/>
                </a:solidFill>
                <a:effectLst/>
                <a:latin typeface="Helvetica Neue"/>
              </a:rPr>
              <a:t>Functions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This creates another layer of control in a parametric file, and can be viewed as a text-based version of a custom node. In this case, the "parent" code block is readily accessible and can be located anywhere on the graph. No wires needed!</a:t>
            </a:r>
            <a:endParaRPr lang="en-US" dirty="0"/>
          </a:p>
          <a:p>
            <a:endParaRPr lang="en-US" dirty="0"/>
          </a:p>
          <a:p>
            <a:r>
              <a:rPr lang="en-US" b="0" i="0" dirty="0">
                <a:solidFill>
                  <a:srgbClr val="333333"/>
                </a:solidFill>
                <a:effectLst/>
                <a:latin typeface="Helvetica Neue"/>
              </a:rPr>
              <a:t>created in a code block</a:t>
            </a:r>
          </a:p>
          <a:p>
            <a:r>
              <a:rPr lang="en-US" b="0" i="0" dirty="0">
                <a:solidFill>
                  <a:srgbClr val="333333"/>
                </a:solidFill>
                <a:effectLst/>
                <a:latin typeface="Helvetica Neue"/>
              </a:rPr>
              <a:t>recalled elsewhere in a Dynamo graph.</a:t>
            </a:r>
          </a:p>
          <a:p>
            <a:endParaRPr lang="en-US" b="0" i="0" dirty="0">
              <a:solidFill>
                <a:srgbClr val="333333"/>
              </a:solidFill>
              <a:effectLst/>
              <a:latin typeface="Helvetica Neue"/>
            </a:endParaRPr>
          </a:p>
          <a:p>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Parent</a:t>
            </a:r>
            <a:endParaRPr lang="en-US" b="1" i="0" dirty="0">
              <a:solidFill>
                <a:srgbClr val="333333"/>
              </a:solidFill>
              <a:effectLst/>
              <a:latin typeface="Helvetica Neue"/>
            </a:endParaRPr>
          </a:p>
          <a:p>
            <a:r>
              <a:rPr lang="en-US" b="0" i="0" dirty="0">
                <a:solidFill>
                  <a:srgbClr val="333333"/>
                </a:solidFill>
                <a:effectLst/>
                <a:latin typeface="Helvetica Neue"/>
              </a:rPr>
              <a:t>The first line has the key word “def”, then the function name, then the names of inputs in parentheses. Braces define the body of the function. Return a value with “return =”. Code Blocks that define a function do not have input or output ports because they are called from other Code Blocks.</a:t>
            </a:r>
          </a:p>
          <a:p>
            <a:endParaRPr lang="en-US" b="0" i="0" dirty="0">
              <a:solidFill>
                <a:srgbClr val="333333"/>
              </a:solidFill>
              <a:effectLst/>
              <a:latin typeface="Helvetica Neue"/>
            </a:endParaRPr>
          </a:p>
          <a:p>
            <a:pPr algn="l"/>
            <a:r>
              <a:rPr lang="en-US" b="1" i="0" dirty="0">
                <a:solidFill>
                  <a:srgbClr val="333333"/>
                </a:solidFill>
                <a:effectLst/>
                <a:latin typeface="Roboto Slab" pitchFamily="2" charset="0"/>
              </a:rPr>
              <a:t>Children</a:t>
            </a:r>
          </a:p>
          <a:p>
            <a:pPr algn="l"/>
            <a:r>
              <a:rPr lang="en-US" b="0" i="0" dirty="0">
                <a:solidFill>
                  <a:srgbClr val="333333"/>
                </a:solidFill>
                <a:effectLst/>
                <a:latin typeface="Helvetica Neue"/>
              </a:rPr>
              <a:t>Call the function with another Code Block in the same file by giving the name and the same number of arguments. It works just like the out-of-the-box nodes in your library.</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38</a:t>
            </a:fld>
            <a:endParaRPr lang="en-US"/>
          </a:p>
        </p:txBody>
      </p:sp>
      <p:sp>
        <p:nvSpPr>
          <p:cNvPr id="5" name="Footer Placeholder 4">
            <a:extLst>
              <a:ext uri="{FF2B5EF4-FFF2-40B4-BE49-F238E27FC236}">
                <a16:creationId xmlns:a16="http://schemas.microsoft.com/office/drawing/2014/main" id="{9C3E7385-19D6-FC3E-D7EF-457E9330135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46411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62" dirty="0">
                <a:solidFill>
                  <a:srgbClr val="606060"/>
                </a:solidFill>
                <a:latin typeface="Roboto Bold"/>
              </a:rPr>
              <a:t>Unexpected Geometry Type</a:t>
            </a:r>
            <a:endParaRPr lang="en-US" sz="1200" dirty="0"/>
          </a:p>
          <a:p>
            <a:r>
              <a:rPr lang="en-US" dirty="0"/>
              <a:t>Walls geometry is a point when a curve is expected – Use the Object Type Node To Check And Filter Out Unexpected Geometry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62" dirty="0">
                <a:solidFill>
                  <a:srgbClr val="606060"/>
                </a:solidFill>
                <a:latin typeface="Roboto Bold"/>
              </a:rPr>
              <a:t>Geometry Issues</a:t>
            </a:r>
            <a:endParaRPr lang="en-US" sz="1200" dirty="0"/>
          </a:p>
          <a:p>
            <a:r>
              <a:rPr lang="en-US" dirty="0"/>
              <a:t>Room Boundaries are self intersecting.</a:t>
            </a:r>
          </a:p>
          <a:p>
            <a:endParaRPr lang="en-US" dirty="0"/>
          </a:p>
          <a:p>
            <a:r>
              <a:rPr lang="en-US" b="1" dirty="0"/>
              <a:t>Nulls</a:t>
            </a:r>
          </a:p>
          <a:p>
            <a:r>
              <a:rPr lang="en-US" b="0" dirty="0"/>
              <a:t>So many unknowns, test, test and test!</a:t>
            </a:r>
          </a:p>
        </p:txBody>
      </p:sp>
      <p:sp>
        <p:nvSpPr>
          <p:cNvPr id="4" name="Slide Number Placeholder 3"/>
          <p:cNvSpPr>
            <a:spLocks noGrp="1"/>
          </p:cNvSpPr>
          <p:nvPr>
            <p:ph type="sldNum" sz="quarter" idx="5"/>
          </p:nvPr>
        </p:nvSpPr>
        <p:spPr/>
        <p:txBody>
          <a:bodyPr/>
          <a:lstStyle/>
          <a:p>
            <a:fld id="{AF677842-CD9B-4523-80B2-869BC15F79FB}" type="slidenum">
              <a:rPr lang="en-US" smtClean="0"/>
              <a:t>39</a:t>
            </a:fld>
            <a:endParaRPr lang="en-US"/>
          </a:p>
        </p:txBody>
      </p:sp>
      <p:sp>
        <p:nvSpPr>
          <p:cNvPr id="5" name="Footer Placeholder 4">
            <a:extLst>
              <a:ext uri="{FF2B5EF4-FFF2-40B4-BE49-F238E27FC236}">
                <a16:creationId xmlns:a16="http://schemas.microsoft.com/office/drawing/2014/main" id="{CFC8664A-3517-F684-8127-A0E5EC671FD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89012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 High Level Explore Dynamo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Functions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Workflows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Tips Tricks along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4</a:t>
            </a:fld>
            <a:endParaRPr lang="en-US"/>
          </a:p>
        </p:txBody>
      </p:sp>
      <p:sp>
        <p:nvSpPr>
          <p:cNvPr id="5" name="Footer Placeholder 4">
            <a:extLst>
              <a:ext uri="{FF2B5EF4-FFF2-40B4-BE49-F238E27FC236}">
                <a16:creationId xmlns:a16="http://schemas.microsoft.com/office/drawing/2014/main" id="{2702F967-38C6-0F4D-A4E4-0B3DE508E50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19291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 the game scripts a function is used to gather parameter data and place the values in a dictionary.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Fast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Clean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Organized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Cleans errors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40</a:t>
            </a:fld>
            <a:endParaRPr lang="en-US"/>
          </a:p>
        </p:txBody>
      </p:sp>
      <p:sp>
        <p:nvSpPr>
          <p:cNvPr id="5" name="Footer Placeholder 4">
            <a:extLst>
              <a:ext uri="{FF2B5EF4-FFF2-40B4-BE49-F238E27FC236}">
                <a16:creationId xmlns:a16="http://schemas.microsoft.com/office/drawing/2014/main" id="{A7B58E7A-351A-0961-8A59-314D75CC84D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67650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r>
              <a:rPr lang="en-US" b="1" i="0" dirty="0">
                <a:solidFill>
                  <a:srgbClr val="333333"/>
                </a:solidFill>
                <a:effectLst/>
                <a:latin typeface="Helvetica Neue"/>
              </a:rPr>
              <a:t>Functions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This creates another layer of control in a parametric file, and can be viewed as a text-based version of a custom node. In this case, the "parent" code block is readily accessible and can be located anywhere on the graph. No wires needed!</a:t>
            </a:r>
            <a:endParaRPr lang="en-US" dirty="0"/>
          </a:p>
          <a:p>
            <a:endParaRPr lang="en-US" dirty="0"/>
          </a:p>
          <a:p>
            <a:r>
              <a:rPr lang="en-US" b="0" i="0" dirty="0">
                <a:solidFill>
                  <a:srgbClr val="333333"/>
                </a:solidFill>
                <a:effectLst/>
                <a:latin typeface="Helvetica Neue"/>
              </a:rPr>
              <a:t>created in a code block</a:t>
            </a:r>
          </a:p>
          <a:p>
            <a:r>
              <a:rPr lang="en-US" b="0" i="0" dirty="0">
                <a:solidFill>
                  <a:srgbClr val="333333"/>
                </a:solidFill>
                <a:effectLst/>
                <a:latin typeface="Helvetica Neue"/>
              </a:rPr>
              <a:t>recalled elsewhere in a Dynamo graph.</a:t>
            </a:r>
          </a:p>
          <a:p>
            <a:endParaRPr lang="en-US" b="0" i="0" dirty="0">
              <a:solidFill>
                <a:srgbClr val="333333"/>
              </a:solidFill>
              <a:effectLst/>
              <a:latin typeface="Helvetica Neue"/>
            </a:endParaRPr>
          </a:p>
          <a:p>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Parent</a:t>
            </a:r>
            <a:endParaRPr lang="en-US" b="1" i="0" dirty="0">
              <a:solidFill>
                <a:srgbClr val="333333"/>
              </a:solidFill>
              <a:effectLst/>
              <a:latin typeface="Helvetica Neue"/>
            </a:endParaRPr>
          </a:p>
          <a:p>
            <a:r>
              <a:rPr lang="en-US" b="0" i="0" dirty="0">
                <a:solidFill>
                  <a:srgbClr val="333333"/>
                </a:solidFill>
                <a:effectLst/>
                <a:latin typeface="Helvetica Neue"/>
              </a:rPr>
              <a:t>The first line has the key word “def”, then the function name, then the names of inputs in parentheses. Braces define the body of the function. Return a value with “return =”. Code Blocks that define a function do not have input or output ports because they are called from other Code Blocks.</a:t>
            </a:r>
          </a:p>
          <a:p>
            <a:endParaRPr lang="en-US" b="0" i="0" dirty="0">
              <a:solidFill>
                <a:srgbClr val="333333"/>
              </a:solidFill>
              <a:effectLst/>
              <a:latin typeface="Helvetica Neue"/>
            </a:endParaRPr>
          </a:p>
          <a:p>
            <a:pPr algn="l"/>
            <a:r>
              <a:rPr lang="en-US" b="1" i="0" dirty="0">
                <a:solidFill>
                  <a:srgbClr val="333333"/>
                </a:solidFill>
                <a:effectLst/>
                <a:latin typeface="Roboto Slab" pitchFamily="2" charset="0"/>
              </a:rPr>
              <a:t>Children</a:t>
            </a:r>
          </a:p>
          <a:p>
            <a:pPr algn="l"/>
            <a:r>
              <a:rPr lang="en-US" b="0" i="0" dirty="0">
                <a:solidFill>
                  <a:srgbClr val="333333"/>
                </a:solidFill>
                <a:effectLst/>
                <a:latin typeface="Helvetica Neue"/>
              </a:rPr>
              <a:t>Call the function with another Code Block in the same file by giving the name and the same number of arguments. It works just like the out-of-the-box nodes in your library.</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41</a:t>
            </a:fld>
            <a:endParaRPr lang="en-US"/>
          </a:p>
        </p:txBody>
      </p:sp>
      <p:sp>
        <p:nvSpPr>
          <p:cNvPr id="5" name="Footer Placeholder 4">
            <a:extLst>
              <a:ext uri="{FF2B5EF4-FFF2-40B4-BE49-F238E27FC236}">
                <a16:creationId xmlns:a16="http://schemas.microsoft.com/office/drawing/2014/main" id="{6C091B88-CA70-4679-2ADF-3D638CB44CE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5114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42</a:t>
            </a:fld>
            <a:endParaRPr lang="en-US"/>
          </a:p>
        </p:txBody>
      </p:sp>
      <p:sp>
        <p:nvSpPr>
          <p:cNvPr id="5" name="Footer Placeholder 4">
            <a:extLst>
              <a:ext uri="{FF2B5EF4-FFF2-40B4-BE49-F238E27FC236}">
                <a16:creationId xmlns:a16="http://schemas.microsoft.com/office/drawing/2014/main" id="{DE3BD52E-2593-D9D5-B16F-E86B5B930CD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61791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p:txBody>
      </p:sp>
      <p:sp>
        <p:nvSpPr>
          <p:cNvPr id="4" name="Slide Number Placeholder 3"/>
          <p:cNvSpPr>
            <a:spLocks noGrp="1"/>
          </p:cNvSpPr>
          <p:nvPr>
            <p:ph type="sldNum" sz="quarter" idx="5"/>
          </p:nvPr>
        </p:nvSpPr>
        <p:spPr/>
        <p:txBody>
          <a:bodyPr/>
          <a:lstStyle/>
          <a:p>
            <a:fld id="{AF677842-CD9B-4523-80B2-869BC15F79FB}" type="slidenum">
              <a:rPr lang="en-US" smtClean="0"/>
              <a:t>43</a:t>
            </a:fld>
            <a:endParaRPr lang="en-US"/>
          </a:p>
        </p:txBody>
      </p:sp>
      <p:sp>
        <p:nvSpPr>
          <p:cNvPr id="5" name="Footer Placeholder 4">
            <a:extLst>
              <a:ext uri="{FF2B5EF4-FFF2-40B4-BE49-F238E27FC236}">
                <a16:creationId xmlns:a16="http://schemas.microsoft.com/office/drawing/2014/main" id="{68032D58-ACF0-B9CF-85E7-8CA751B573B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144033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44</a:t>
            </a:fld>
            <a:endParaRPr lang="en-US"/>
          </a:p>
        </p:txBody>
      </p:sp>
      <p:sp>
        <p:nvSpPr>
          <p:cNvPr id="5" name="Footer Placeholder 4">
            <a:extLst>
              <a:ext uri="{FF2B5EF4-FFF2-40B4-BE49-F238E27FC236}">
                <a16:creationId xmlns:a16="http://schemas.microsoft.com/office/drawing/2014/main" id="{43357CD3-43B7-FA01-79CB-7D1F86CBBE5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63955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45</a:t>
            </a:fld>
            <a:endParaRPr lang="en-US"/>
          </a:p>
        </p:txBody>
      </p:sp>
      <p:sp>
        <p:nvSpPr>
          <p:cNvPr id="5" name="Footer Placeholder 4">
            <a:extLst>
              <a:ext uri="{FF2B5EF4-FFF2-40B4-BE49-F238E27FC236}">
                <a16:creationId xmlns:a16="http://schemas.microsoft.com/office/drawing/2014/main" id="{EFD25B83-6BDB-C627-2E64-A369B68AFF9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78782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46</a:t>
            </a:fld>
            <a:endParaRPr lang="en-US"/>
          </a:p>
        </p:txBody>
      </p:sp>
      <p:sp>
        <p:nvSpPr>
          <p:cNvPr id="5" name="Footer Placeholder 4">
            <a:extLst>
              <a:ext uri="{FF2B5EF4-FFF2-40B4-BE49-F238E27FC236}">
                <a16:creationId xmlns:a16="http://schemas.microsoft.com/office/drawing/2014/main" id="{EFD25B83-6BDB-C627-2E64-A369B68AFF9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422780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47</a:t>
            </a:fld>
            <a:endParaRPr lang="en-US"/>
          </a:p>
        </p:txBody>
      </p:sp>
      <p:sp>
        <p:nvSpPr>
          <p:cNvPr id="5" name="Footer Placeholder 4">
            <a:extLst>
              <a:ext uri="{FF2B5EF4-FFF2-40B4-BE49-F238E27FC236}">
                <a16:creationId xmlns:a16="http://schemas.microsoft.com/office/drawing/2014/main" id="{C79B5E71-E6A3-D6FA-EE00-035720D60EC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18837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48</a:t>
            </a:fld>
            <a:endParaRPr lang="en-US"/>
          </a:p>
        </p:txBody>
      </p:sp>
      <p:sp>
        <p:nvSpPr>
          <p:cNvPr id="5" name="Footer Placeholder 4">
            <a:extLst>
              <a:ext uri="{FF2B5EF4-FFF2-40B4-BE49-F238E27FC236}">
                <a16:creationId xmlns:a16="http://schemas.microsoft.com/office/drawing/2014/main" id="{C79B5E71-E6A3-D6FA-EE00-035720D60EC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95164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49</a:t>
            </a:fld>
            <a:endParaRPr lang="en-US"/>
          </a:p>
        </p:txBody>
      </p:sp>
      <p:sp>
        <p:nvSpPr>
          <p:cNvPr id="5" name="Footer Placeholder 4">
            <a:extLst>
              <a:ext uri="{FF2B5EF4-FFF2-40B4-BE49-F238E27FC236}">
                <a16:creationId xmlns:a16="http://schemas.microsoft.com/office/drawing/2014/main" id="{F9F5C637-9641-4C97-CFDA-15E7EE7A723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763990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 Chance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Generative Design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Dynamo Community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Python.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5</a:t>
            </a:fld>
            <a:endParaRPr lang="en-US"/>
          </a:p>
        </p:txBody>
      </p:sp>
      <p:sp>
        <p:nvSpPr>
          <p:cNvPr id="5" name="Footer Placeholder 4">
            <a:extLst>
              <a:ext uri="{FF2B5EF4-FFF2-40B4-BE49-F238E27FC236}">
                <a16:creationId xmlns:a16="http://schemas.microsoft.com/office/drawing/2014/main" id="{EFD64D87-D313-ACE9-5F26-A5DB474E769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631037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algn="l"/>
            <a:endParaRPr lang="en-US" b="1" i="0" dirty="0">
              <a:solidFill>
                <a:srgbClr val="180F3D"/>
              </a:solidFill>
              <a:effectLst/>
              <a:latin typeface="Arial" panose="020B0604020202020204" pitchFamily="34" charset="0"/>
              <a:cs typeface="Arial" panose="020B0604020202020204" pitchFamily="34" charset="0"/>
            </a:endParaRPr>
          </a:p>
          <a:p>
            <a:pPr algn="l"/>
            <a:r>
              <a:rPr lang="en-US" b="1" i="0" dirty="0" err="1">
                <a:solidFill>
                  <a:srgbClr val="180F3D"/>
                </a:solidFill>
                <a:effectLst/>
                <a:latin typeface="Arial" panose="020B0604020202020204" pitchFamily="34" charset="0"/>
                <a:cs typeface="Arial" panose="020B0604020202020204" pitchFamily="34" charset="0"/>
              </a:rPr>
              <a:t>MoSCoW</a:t>
            </a:r>
            <a:r>
              <a:rPr lang="en-US" b="0" i="0" dirty="0">
                <a:solidFill>
                  <a:srgbClr val="180F3D"/>
                </a:solidFill>
                <a:effectLst/>
                <a:latin typeface="Arial" panose="020B0604020202020204" pitchFamily="34" charset="0"/>
                <a:cs typeface="Arial" panose="020B0604020202020204" pitchFamily="34" charset="0"/>
              </a:rPr>
              <a:t> – a simple yet powerful solution to set priorities both with and without timeboxes. However, it shows better efficiency if you have a certain deadline (</a:t>
            </a:r>
            <a:r>
              <a:rPr lang="en-US" b="0" i="0" dirty="0" err="1">
                <a:solidFill>
                  <a:srgbClr val="180F3D"/>
                </a:solidFill>
                <a:effectLst/>
                <a:latin typeface="Arial" panose="020B0604020202020204" pitchFamily="34" charset="0"/>
                <a:cs typeface="Arial" panose="020B0604020202020204" pitchFamily="34" charset="0"/>
              </a:rPr>
              <a:t>BiLT</a:t>
            </a:r>
            <a:r>
              <a:rPr lang="en-US" b="0" i="0" dirty="0">
                <a:solidFill>
                  <a:srgbClr val="180F3D"/>
                </a:solidFill>
                <a:effectLst/>
                <a:latin typeface="Arial" panose="020B0604020202020204" pitchFamily="34" charset="0"/>
                <a:cs typeface="Arial" panose="020B0604020202020204" pitchFamily="34" charset="0"/>
              </a:rPr>
              <a:t> 2023) for a task, feature, sub feature, functionality, etc. The framework is applicable to all levels of project prioritization from top to bottom, as well as to all functions and focus areas.</a:t>
            </a:r>
          </a:p>
          <a:p>
            <a:pPr algn="l"/>
            <a:endParaRPr lang="en-US" b="0" i="0" dirty="0">
              <a:solidFill>
                <a:srgbClr val="180F3D"/>
              </a:solidFill>
              <a:effectLst/>
              <a:latin typeface="Arial" panose="020B0604020202020204" pitchFamily="34" charset="0"/>
              <a:cs typeface="Arial" panose="020B0604020202020204" pitchFamily="34" charset="0"/>
            </a:endParaRPr>
          </a:p>
          <a:p>
            <a:pPr algn="l"/>
            <a:r>
              <a:rPr lang="en-US" b="0" i="0" dirty="0">
                <a:solidFill>
                  <a:srgbClr val="180F3D"/>
                </a:solidFill>
                <a:effectLst/>
                <a:latin typeface="Arial" panose="020B0604020202020204" pitchFamily="34" charset="0"/>
                <a:cs typeface="Arial" panose="020B0604020202020204" pitchFamily="34" charset="0"/>
              </a:rPr>
              <a:t>The </a:t>
            </a:r>
            <a:r>
              <a:rPr lang="en-US" b="0" i="0" dirty="0" err="1">
                <a:solidFill>
                  <a:srgbClr val="180F3D"/>
                </a:solidFill>
                <a:effectLst/>
                <a:latin typeface="Arial" panose="020B0604020202020204" pitchFamily="34" charset="0"/>
                <a:cs typeface="Arial" panose="020B0604020202020204" pitchFamily="34" charset="0"/>
              </a:rPr>
              <a:t>MoSCoW</a:t>
            </a:r>
            <a:r>
              <a:rPr lang="en-US" b="0" i="0" dirty="0">
                <a:solidFill>
                  <a:srgbClr val="180F3D"/>
                </a:solidFill>
                <a:effectLst/>
                <a:latin typeface="Arial" panose="020B0604020202020204" pitchFamily="34" charset="0"/>
                <a:cs typeface="Arial" panose="020B0604020202020204" pitchFamily="34" charset="0"/>
              </a:rPr>
              <a:t> abbreviation (except for the o’s) is carved with first letters of the priority categories it works with. These are Must-haves, Should-haves, Could-haves and Won’t-haves. And that’s how you can define which task falls into which category.</a:t>
            </a:r>
            <a:endParaRPr lang="en-US" b="1" i="0" dirty="0">
              <a:solidFill>
                <a:srgbClr val="180F3D"/>
              </a:solidFill>
              <a:effectLst/>
              <a:latin typeface="Poppins-Medium"/>
            </a:endParaRPr>
          </a:p>
          <a:p>
            <a:pPr algn="l"/>
            <a:endParaRPr lang="en-US" b="1" i="0" dirty="0">
              <a:solidFill>
                <a:srgbClr val="180F3D"/>
              </a:solidFill>
              <a:effectLst/>
              <a:latin typeface="Poppins-Medium"/>
            </a:endParaRPr>
          </a:p>
          <a:p>
            <a:pPr algn="l"/>
            <a:r>
              <a:rPr lang="en-US" b="1" i="0" dirty="0">
                <a:solidFill>
                  <a:srgbClr val="180F3D"/>
                </a:solidFill>
                <a:effectLst/>
                <a:latin typeface="Poppins-Medium"/>
              </a:rPr>
              <a:t>Must-haves</a:t>
            </a:r>
          </a:p>
          <a:p>
            <a:pPr algn="l"/>
            <a:r>
              <a:rPr lang="en-US" b="0" i="0" dirty="0">
                <a:solidFill>
                  <a:srgbClr val="180F3D"/>
                </a:solidFill>
                <a:effectLst/>
                <a:latin typeface="Arial" panose="020B0604020202020204" pitchFamily="34" charset="0"/>
                <a:cs typeface="Arial" panose="020B0604020202020204" pitchFamily="34" charset="0"/>
              </a:rPr>
              <a:t>These are top-priority requirements, which shape the foundation of the major pipeline. Avoiding them means blocking the entire project or further activities. As a rule, product ideation depends entirely on defining must-haves using such pointers as ‘required for launch’, ‘required for safety’, ‘required for validation’, ‘required to deliver a viable solution’, etc.</a:t>
            </a:r>
          </a:p>
          <a:p>
            <a:pPr algn="l">
              <a:buFont typeface="Arial" panose="020B0604020202020204" pitchFamily="34" charset="0"/>
              <a:buNone/>
            </a:pPr>
            <a:r>
              <a:rPr lang="en-US" b="1" i="0" dirty="0">
                <a:solidFill>
                  <a:srgbClr val="180F3D"/>
                </a:solidFill>
                <a:effectLst/>
                <a:latin typeface="Arial" panose="020B0604020202020204" pitchFamily="34" charset="0"/>
                <a:cs typeface="Arial" panose="020B0604020202020204" pitchFamily="34" charset="0"/>
              </a:rPr>
              <a:t>Can we move forward with the project if this task is undone? – if </a:t>
            </a:r>
            <a:r>
              <a:rPr lang="en-US" b="1" i="0" dirty="0">
                <a:solidFill>
                  <a:srgbClr val="000000"/>
                </a:solidFill>
                <a:effectLst/>
                <a:latin typeface="Arial" panose="020B0604020202020204" pitchFamily="34" charset="0"/>
                <a:cs typeface="Arial" panose="020B0604020202020204" pitchFamily="34" charset="0"/>
              </a:rPr>
              <a:t>NO</a:t>
            </a:r>
            <a:r>
              <a:rPr lang="en-US" b="1" i="0" dirty="0">
                <a:solidFill>
                  <a:srgbClr val="180F3D"/>
                </a:solidFill>
                <a:effectLst/>
                <a:latin typeface="Arial" panose="020B0604020202020204" pitchFamily="34" charset="0"/>
                <a:cs typeface="Arial" panose="020B0604020202020204" pitchFamily="34" charset="0"/>
              </a:rPr>
              <a:t>, it’s </a:t>
            </a:r>
            <a:r>
              <a:rPr lang="en-US" b="1" i="0" dirty="0">
                <a:solidFill>
                  <a:srgbClr val="000000"/>
                </a:solidFill>
                <a:effectLst/>
                <a:latin typeface="Arial" panose="020B0604020202020204" pitchFamily="34" charset="0"/>
                <a:cs typeface="Arial" panose="020B0604020202020204" pitchFamily="34" charset="0"/>
              </a:rPr>
              <a:t>MUST</a:t>
            </a:r>
            <a:r>
              <a:rPr lang="en-US" b="1" i="0" dirty="0">
                <a:solidFill>
                  <a:srgbClr val="180F3D"/>
                </a:solidFill>
                <a:effectLst/>
                <a:latin typeface="Arial" panose="020B0604020202020204" pitchFamily="34" charset="0"/>
                <a:cs typeface="Arial" panose="020B0604020202020204" pitchFamily="34" charset="0"/>
              </a:rPr>
              <a:t>.</a:t>
            </a:r>
          </a:p>
          <a:p>
            <a:pPr algn="l">
              <a:buFont typeface="Arial" panose="020B0604020202020204" pitchFamily="34" charset="0"/>
              <a:buChar char="•"/>
            </a:pPr>
            <a:endParaRPr lang="en-US" b="0" i="0" dirty="0">
              <a:solidFill>
                <a:srgbClr val="180F3D"/>
              </a:solidFill>
              <a:effectLst/>
              <a:latin typeface="Poppins-Regular"/>
            </a:endParaRPr>
          </a:p>
          <a:p>
            <a:pPr algn="l"/>
            <a:r>
              <a:rPr lang="en-US" b="1" i="0" dirty="0">
                <a:solidFill>
                  <a:srgbClr val="180F3D"/>
                </a:solidFill>
                <a:effectLst/>
                <a:latin typeface="Poppins-Medium"/>
              </a:rPr>
              <a:t>Should-haves</a:t>
            </a:r>
          </a:p>
          <a:p>
            <a:pPr marL="0" algn="l" defTabSz="914400" rtl="0" eaLnBrk="1" latinLnBrk="0" hangingPunct="1"/>
            <a:r>
              <a:rPr lang="en-US" sz="1200" b="0" i="0" kern="1200" dirty="0">
                <a:solidFill>
                  <a:srgbClr val="180F3D"/>
                </a:solidFill>
                <a:effectLst/>
                <a:latin typeface="Arial" panose="020B0604020202020204" pitchFamily="34" charset="0"/>
                <a:ea typeface="+mn-ea"/>
                <a:cs typeface="Arial" panose="020B0604020202020204" pitchFamily="34" charset="0"/>
              </a:rPr>
              <a:t>This type of requirement is of secondary priority. Should-haves do not affect the launch and, traditionally, are considered important but not crucial. They differ from must-haves by the availability of a workaround. Therefore, the failure of a should-have task is unlikely to cause the failure of the entire project. If you’re building a product, it will still be usable even if these requirements aren’t met.</a:t>
            </a:r>
          </a:p>
          <a:p>
            <a:pPr algn="l">
              <a:buFont typeface="Arial" panose="020B0604020202020204" pitchFamily="34" charset="0"/>
              <a:buNone/>
            </a:pPr>
            <a:r>
              <a:rPr lang="en-US" sz="1200" b="1" i="0" kern="1200" dirty="0">
                <a:solidFill>
                  <a:srgbClr val="180F3D"/>
                </a:solidFill>
                <a:effectLst/>
                <a:latin typeface="Arial" panose="020B0604020202020204" pitchFamily="34" charset="0"/>
                <a:ea typeface="+mn-ea"/>
                <a:cs typeface="Arial" panose="020B0604020202020204" pitchFamily="34" charset="0"/>
              </a:rPr>
              <a:t>Will we move forward with the project if this task is done a bit later? – if YES, it SHOULD.</a:t>
            </a:r>
          </a:p>
          <a:p>
            <a:pPr algn="l">
              <a:buFont typeface="Arial" panose="020B0604020202020204" pitchFamily="34" charset="0"/>
              <a:buChar char="•"/>
            </a:pPr>
            <a:endParaRPr lang="en-US" sz="1200" b="0" i="0" kern="1200" dirty="0">
              <a:solidFill>
                <a:srgbClr val="180F3D"/>
              </a:solidFill>
              <a:effectLst/>
              <a:latin typeface="Arial" panose="020B0604020202020204" pitchFamily="34" charset="0"/>
              <a:ea typeface="+mn-ea"/>
              <a:cs typeface="Arial" panose="020B0604020202020204" pitchFamily="34" charset="0"/>
            </a:endParaRPr>
          </a:p>
          <a:p>
            <a:pPr algn="l"/>
            <a:r>
              <a:rPr lang="en-US" sz="1200" b="1" i="0" kern="1200" dirty="0">
                <a:solidFill>
                  <a:srgbClr val="180F3D"/>
                </a:solidFill>
                <a:effectLst/>
                <a:latin typeface="Arial" panose="020B0604020202020204" pitchFamily="34" charset="0"/>
                <a:ea typeface="+mn-ea"/>
                <a:cs typeface="Arial" panose="020B0604020202020204" pitchFamily="34" charset="0"/>
              </a:rPr>
              <a:t>Could-haves</a:t>
            </a:r>
          </a:p>
          <a:p>
            <a:pPr algn="l"/>
            <a:r>
              <a:rPr lang="en-US" sz="1200" b="0" i="0" kern="1200" dirty="0">
                <a:solidFill>
                  <a:srgbClr val="180F3D"/>
                </a:solidFill>
                <a:effectLst/>
                <a:latin typeface="Arial" panose="020B0604020202020204" pitchFamily="34" charset="0"/>
                <a:ea typeface="+mn-ea"/>
                <a:cs typeface="Arial" panose="020B0604020202020204" pitchFamily="34" charset="0"/>
              </a:rPr>
              <a:t>The next requirement is less important than the two previous ones but still wanted. If we compare could-haves with should-haves, the former is defined by a lower degree of adverse effect if omitted. Traditionally, the third-level priority requirements in the Agile framework </a:t>
            </a:r>
            <a:r>
              <a:rPr lang="en-US" sz="1200" b="0" i="0" kern="1200" dirty="0" err="1">
                <a:solidFill>
                  <a:srgbClr val="180F3D"/>
                </a:solidFill>
                <a:effectLst/>
                <a:latin typeface="Arial" panose="020B0604020202020204" pitchFamily="34" charset="0"/>
                <a:ea typeface="+mn-ea"/>
                <a:cs typeface="Arial" panose="020B0604020202020204" pitchFamily="34" charset="0"/>
              </a:rPr>
              <a:t>MoSCoW</a:t>
            </a:r>
            <a:r>
              <a:rPr lang="en-US" sz="1200" b="0" i="0" kern="1200" dirty="0">
                <a:solidFill>
                  <a:srgbClr val="180F3D"/>
                </a:solidFill>
                <a:effectLst/>
                <a:latin typeface="Arial" panose="020B0604020202020204" pitchFamily="34" charset="0"/>
                <a:ea typeface="+mn-ea"/>
                <a:cs typeface="Arial" panose="020B0604020202020204" pitchFamily="34" charset="0"/>
              </a:rPr>
              <a:t> are realized if a project is not highly constrained in time. Within the product development, we can call them low-cost tweaks.</a:t>
            </a:r>
          </a:p>
          <a:p>
            <a:pPr algn="l">
              <a:buFont typeface="Arial" panose="020B0604020202020204" pitchFamily="34" charset="0"/>
              <a:buNone/>
            </a:pPr>
            <a:r>
              <a:rPr lang="en-US" sz="1200" b="1" i="0" kern="1200" dirty="0">
                <a:solidFill>
                  <a:srgbClr val="180F3D"/>
                </a:solidFill>
                <a:effectLst/>
                <a:latin typeface="Arial" panose="020B0604020202020204" pitchFamily="34" charset="0"/>
                <a:ea typeface="+mn-ea"/>
                <a:cs typeface="Arial" panose="020B0604020202020204" pitchFamily="34" charset="0"/>
              </a:rPr>
              <a:t>Can we sacrifice this task till the deadline? – if YES, it’s COULD.</a:t>
            </a:r>
          </a:p>
          <a:p>
            <a:pPr algn="l">
              <a:buFont typeface="Arial" panose="020B0604020202020204" pitchFamily="34" charset="0"/>
              <a:buNone/>
            </a:pPr>
            <a:endParaRPr lang="en-US" sz="1200" b="1" i="0" kern="1200" dirty="0">
              <a:solidFill>
                <a:srgbClr val="180F3D"/>
              </a:solidFill>
              <a:effectLst/>
              <a:latin typeface="Arial" panose="020B0604020202020204" pitchFamily="34" charset="0"/>
              <a:ea typeface="+mn-ea"/>
              <a:cs typeface="Arial" panose="020B0604020202020204" pitchFamily="34" charset="0"/>
            </a:endParaRPr>
          </a:p>
          <a:p>
            <a:pPr algn="l"/>
            <a:r>
              <a:rPr lang="en-US" sz="1200" b="1" i="0" kern="1200" dirty="0">
                <a:solidFill>
                  <a:srgbClr val="180F3D"/>
                </a:solidFill>
                <a:effectLst/>
                <a:latin typeface="Arial" panose="020B0604020202020204" pitchFamily="34" charset="0"/>
                <a:ea typeface="+mn-ea"/>
                <a:cs typeface="Arial" panose="020B0604020202020204" pitchFamily="34" charset="0"/>
              </a:rPr>
              <a:t>Won’t-haves</a:t>
            </a:r>
          </a:p>
          <a:p>
            <a:pPr algn="l"/>
            <a:r>
              <a:rPr lang="en-US" sz="1200" b="0" i="0" kern="1200" dirty="0">
                <a:solidFill>
                  <a:srgbClr val="180F3D"/>
                </a:solidFill>
                <a:effectLst/>
                <a:latin typeface="Arial" panose="020B0604020202020204" pitchFamily="34" charset="0"/>
                <a:ea typeface="+mn-ea"/>
                <a:cs typeface="Arial" panose="020B0604020202020204" pitchFamily="34" charset="0"/>
              </a:rPr>
              <a:t>These requirements define the lowest priority for tasks that are unviable to implement with a particular budget and deadline. Won’t-have does not mean a complete rejection of something. It envisions reintroduction under favorable conditions in the future.</a:t>
            </a:r>
          </a:p>
          <a:p>
            <a:pPr algn="l">
              <a:buFont typeface="Arial" panose="020B0604020202020204" pitchFamily="34" charset="0"/>
              <a:buNone/>
            </a:pPr>
            <a:r>
              <a:rPr lang="en-US" sz="1200" b="1" i="0" kern="1200" dirty="0">
                <a:solidFill>
                  <a:srgbClr val="180F3D"/>
                </a:solidFill>
                <a:effectLst/>
                <a:latin typeface="Arial" panose="020B0604020202020204" pitchFamily="34" charset="0"/>
                <a:ea typeface="+mn-ea"/>
                <a:cs typeface="Arial" panose="020B0604020202020204" pitchFamily="34" charset="0"/>
              </a:rPr>
              <a:t>Can we get back to it when things are going better? – if YES, it’s WON’T.</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50</a:t>
            </a:fld>
            <a:endParaRPr lang="en-US"/>
          </a:p>
        </p:txBody>
      </p:sp>
      <p:sp>
        <p:nvSpPr>
          <p:cNvPr id="5" name="Footer Placeholder 4">
            <a:extLst>
              <a:ext uri="{FF2B5EF4-FFF2-40B4-BE49-F238E27FC236}">
                <a16:creationId xmlns:a16="http://schemas.microsoft.com/office/drawing/2014/main" id="{AFB8A7F5-704B-D7A8-6316-47DB71B6B47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482793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51</a:t>
            </a:fld>
            <a:endParaRPr lang="en-US"/>
          </a:p>
        </p:txBody>
      </p:sp>
      <p:sp>
        <p:nvSpPr>
          <p:cNvPr id="5" name="Footer Placeholder 4">
            <a:extLst>
              <a:ext uri="{FF2B5EF4-FFF2-40B4-BE49-F238E27FC236}">
                <a16:creationId xmlns:a16="http://schemas.microsoft.com/office/drawing/2014/main" id="{57780CE5-9451-E2C8-B608-F5089B6FE94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7429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i="0" dirty="0">
              <a:solidFill>
                <a:srgbClr val="333333"/>
              </a:solidFill>
              <a:effectLst/>
              <a:latin typeface="Gotham SSm A"/>
            </a:endParaRPr>
          </a:p>
          <a:p>
            <a:r>
              <a:rPr lang="en-US" b="1" i="0" dirty="0">
                <a:solidFill>
                  <a:srgbClr val="333333"/>
                </a:solidFill>
                <a:effectLst/>
                <a:latin typeface="Gotham SSm A"/>
              </a:rPr>
              <a:t>Structured data</a:t>
            </a:r>
            <a:r>
              <a:rPr lang="en-US" b="0" i="0" dirty="0">
                <a:solidFill>
                  <a:srgbClr val="333333"/>
                </a:solidFill>
                <a:effectLst/>
                <a:latin typeface="Gotham SSm A"/>
              </a:rPr>
              <a:t> </a:t>
            </a:r>
          </a:p>
          <a:p>
            <a:pPr marL="171450" indent="-171450">
              <a:buFont typeface="Arial" panose="020B0604020202020204" pitchFamily="34" charset="0"/>
              <a:buChar char="•"/>
            </a:pPr>
            <a:r>
              <a:rPr lang="en-US" b="0" i="0" dirty="0">
                <a:solidFill>
                  <a:srgbClr val="333333"/>
                </a:solidFill>
                <a:effectLst/>
                <a:latin typeface="Gotham SSm A"/>
              </a:rPr>
              <a:t>Predefined standardized format</a:t>
            </a:r>
          </a:p>
          <a:p>
            <a:pPr marL="171450" indent="-171450">
              <a:buFont typeface="Arial" panose="020B0604020202020204" pitchFamily="34" charset="0"/>
              <a:buChar char="•"/>
            </a:pPr>
            <a:r>
              <a:rPr lang="en-US" b="0" i="0" dirty="0">
                <a:solidFill>
                  <a:srgbClr val="333333"/>
                </a:solidFill>
                <a:effectLst/>
                <a:latin typeface="Gotham SSm A"/>
              </a:rPr>
              <a:t>Fixed field's structure</a:t>
            </a:r>
          </a:p>
          <a:p>
            <a:pPr marL="171450" indent="-171450">
              <a:buFont typeface="Arial" panose="020B0604020202020204" pitchFamily="34" charset="0"/>
              <a:buChar char="•"/>
            </a:pPr>
            <a:r>
              <a:rPr lang="en-US" b="0" i="0" dirty="0">
                <a:solidFill>
                  <a:srgbClr val="333333"/>
                </a:solidFill>
                <a:effectLst/>
                <a:latin typeface="Gotham SSm A"/>
              </a:rPr>
              <a:t>Complies to a data model</a:t>
            </a:r>
          </a:p>
          <a:p>
            <a:pPr marL="171450" indent="-171450">
              <a:buFont typeface="Arial" panose="020B0604020202020204" pitchFamily="34" charset="0"/>
              <a:buChar char="•"/>
            </a:pPr>
            <a:r>
              <a:rPr lang="en-US" b="0" i="0" dirty="0">
                <a:solidFill>
                  <a:srgbClr val="333333"/>
                </a:solidFill>
                <a:effectLst/>
                <a:latin typeface="Gotham SSm A"/>
              </a:rPr>
              <a:t>Follows a persistent order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Gotham SSm A"/>
              </a:rPr>
              <a:t>Data points in the same group have the same attributes </a:t>
            </a:r>
          </a:p>
          <a:p>
            <a:endParaRPr lang="en-US" b="0" i="0" dirty="0">
              <a:solidFill>
                <a:srgbClr val="333333"/>
              </a:solidFill>
              <a:effectLst/>
              <a:latin typeface="Gotham SSm A"/>
            </a:endParaRPr>
          </a:p>
          <a:p>
            <a:r>
              <a:rPr lang="en-US" b="0" i="0" dirty="0">
                <a:solidFill>
                  <a:srgbClr val="333333"/>
                </a:solidFill>
                <a:effectLst/>
                <a:latin typeface="Gotham SSm A"/>
              </a:rPr>
              <a:t>Makes it easily to accessed by humans and programs.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52</a:t>
            </a:fld>
            <a:endParaRPr lang="en-US"/>
          </a:p>
        </p:txBody>
      </p:sp>
      <p:sp>
        <p:nvSpPr>
          <p:cNvPr id="5" name="Footer Placeholder 4">
            <a:extLst>
              <a:ext uri="{FF2B5EF4-FFF2-40B4-BE49-F238E27FC236}">
                <a16:creationId xmlns:a16="http://schemas.microsoft.com/office/drawing/2014/main" id="{F5963CDC-9BCF-0E40-D364-2162D0A19CD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617504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a:p>
            <a:r>
              <a:rPr lang="en-US" dirty="0"/>
              <a:t>Gif that scrolls though the rules.</a:t>
            </a:r>
          </a:p>
        </p:txBody>
      </p:sp>
      <p:sp>
        <p:nvSpPr>
          <p:cNvPr id="4" name="Slide Number Placeholder 3"/>
          <p:cNvSpPr>
            <a:spLocks noGrp="1"/>
          </p:cNvSpPr>
          <p:nvPr>
            <p:ph type="sldNum" sz="quarter" idx="5"/>
          </p:nvPr>
        </p:nvSpPr>
        <p:spPr/>
        <p:txBody>
          <a:bodyPr/>
          <a:lstStyle/>
          <a:p>
            <a:fld id="{AF677842-CD9B-4523-80B2-869BC15F79FB}" type="slidenum">
              <a:rPr lang="en-US" smtClean="0"/>
              <a:t>53</a:t>
            </a:fld>
            <a:endParaRPr lang="en-US"/>
          </a:p>
        </p:txBody>
      </p:sp>
      <p:sp>
        <p:nvSpPr>
          <p:cNvPr id="5" name="Footer Placeholder 4">
            <a:extLst>
              <a:ext uri="{FF2B5EF4-FFF2-40B4-BE49-F238E27FC236}">
                <a16:creationId xmlns:a16="http://schemas.microsoft.com/office/drawing/2014/main" id="{51DE9389-0C9D-14B9-2C67-7179B835089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65838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More Knowledge issues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Reginal naming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Revisions </a:t>
            </a:r>
            <a:endParaRPr lang="en-US" b="0" dirty="0"/>
          </a:p>
        </p:txBody>
      </p:sp>
      <p:sp>
        <p:nvSpPr>
          <p:cNvPr id="4" name="Slide Number Placeholder 3"/>
          <p:cNvSpPr>
            <a:spLocks noGrp="1"/>
          </p:cNvSpPr>
          <p:nvPr>
            <p:ph type="sldNum" sz="quarter" idx="5"/>
          </p:nvPr>
        </p:nvSpPr>
        <p:spPr/>
        <p:txBody>
          <a:bodyPr/>
          <a:lstStyle/>
          <a:p>
            <a:fld id="{AF677842-CD9B-4523-80B2-869BC15F79FB}" type="slidenum">
              <a:rPr lang="en-US" smtClean="0"/>
              <a:t>54</a:t>
            </a:fld>
            <a:endParaRPr lang="en-US"/>
          </a:p>
        </p:txBody>
      </p:sp>
      <p:sp>
        <p:nvSpPr>
          <p:cNvPr id="5" name="Footer Placeholder 4">
            <a:extLst>
              <a:ext uri="{FF2B5EF4-FFF2-40B4-BE49-F238E27FC236}">
                <a16:creationId xmlns:a16="http://schemas.microsoft.com/office/drawing/2014/main" id="{100E9FFC-421A-88F5-8285-7ED4E26DF25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241687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Another rule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I think because of this guy!</a:t>
            </a:r>
          </a:p>
        </p:txBody>
      </p:sp>
      <p:sp>
        <p:nvSpPr>
          <p:cNvPr id="4" name="Slide Number Placeholder 3"/>
          <p:cNvSpPr>
            <a:spLocks noGrp="1"/>
          </p:cNvSpPr>
          <p:nvPr>
            <p:ph type="sldNum" sz="quarter" idx="5"/>
          </p:nvPr>
        </p:nvSpPr>
        <p:spPr/>
        <p:txBody>
          <a:bodyPr/>
          <a:lstStyle/>
          <a:p>
            <a:fld id="{AF677842-CD9B-4523-80B2-869BC15F79FB}" type="slidenum">
              <a:rPr lang="en-US" smtClean="0"/>
              <a:t>55</a:t>
            </a:fld>
            <a:endParaRPr lang="en-US"/>
          </a:p>
        </p:txBody>
      </p:sp>
      <p:sp>
        <p:nvSpPr>
          <p:cNvPr id="5" name="Footer Placeholder 4">
            <a:extLst>
              <a:ext uri="{FF2B5EF4-FFF2-40B4-BE49-F238E27FC236}">
                <a16:creationId xmlns:a16="http://schemas.microsoft.com/office/drawing/2014/main" id="{100E9FFC-421A-88F5-8285-7ED4E26DF25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4709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Another rule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I think because of this guy!</a:t>
            </a:r>
          </a:p>
        </p:txBody>
      </p:sp>
      <p:sp>
        <p:nvSpPr>
          <p:cNvPr id="4" name="Slide Number Placeholder 3"/>
          <p:cNvSpPr>
            <a:spLocks noGrp="1"/>
          </p:cNvSpPr>
          <p:nvPr>
            <p:ph type="sldNum" sz="quarter" idx="5"/>
          </p:nvPr>
        </p:nvSpPr>
        <p:spPr/>
        <p:txBody>
          <a:bodyPr/>
          <a:lstStyle/>
          <a:p>
            <a:fld id="{AF677842-CD9B-4523-80B2-869BC15F79FB}" type="slidenum">
              <a:rPr lang="en-US" smtClean="0"/>
              <a:t>56</a:t>
            </a:fld>
            <a:endParaRPr lang="en-US"/>
          </a:p>
        </p:txBody>
      </p:sp>
      <p:sp>
        <p:nvSpPr>
          <p:cNvPr id="5" name="Footer Placeholder 4">
            <a:extLst>
              <a:ext uri="{FF2B5EF4-FFF2-40B4-BE49-F238E27FC236}">
                <a16:creationId xmlns:a16="http://schemas.microsoft.com/office/drawing/2014/main" id="{100E9FFC-421A-88F5-8285-7ED4E26DF25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52424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Have some fun with the attendees with this slid. The point is illustrate that every tends to have their own process. </a:t>
            </a:r>
            <a:endParaRPr lang="en-US" b="1" dirty="0"/>
          </a:p>
          <a:p>
            <a:endParaRPr lang="en-US" b="1" dirty="0"/>
          </a:p>
          <a:p>
            <a:r>
              <a:rPr lang="en-US" b="1" dirty="0"/>
              <a:t>Question </a:t>
            </a:r>
          </a:p>
          <a:p>
            <a:r>
              <a:rPr lang="en-US" dirty="0"/>
              <a:t>Anyone have any Special House rules? </a:t>
            </a:r>
          </a:p>
          <a:p>
            <a:endParaRPr lang="en-US" dirty="0"/>
          </a:p>
          <a:p>
            <a:r>
              <a:rPr lang="en-US" dirty="0"/>
              <a:t>Knowledge Acquisition is normally no clear cut. </a:t>
            </a:r>
          </a:p>
          <a:p>
            <a:r>
              <a:rPr lang="en-US" dirty="0"/>
              <a:t>For example, these custom house rules. </a:t>
            </a:r>
          </a:p>
        </p:txBody>
      </p:sp>
      <p:sp>
        <p:nvSpPr>
          <p:cNvPr id="4" name="Slide Number Placeholder 3"/>
          <p:cNvSpPr>
            <a:spLocks noGrp="1"/>
          </p:cNvSpPr>
          <p:nvPr>
            <p:ph type="sldNum" sz="quarter" idx="5"/>
          </p:nvPr>
        </p:nvSpPr>
        <p:spPr/>
        <p:txBody>
          <a:bodyPr/>
          <a:lstStyle/>
          <a:p>
            <a:fld id="{AF677842-CD9B-4523-80B2-869BC15F79FB}" type="slidenum">
              <a:rPr lang="en-US" smtClean="0"/>
              <a:t>57</a:t>
            </a:fld>
            <a:endParaRPr lang="en-US"/>
          </a:p>
        </p:txBody>
      </p:sp>
      <p:sp>
        <p:nvSpPr>
          <p:cNvPr id="5" name="Footer Placeholder 4">
            <a:extLst>
              <a:ext uri="{FF2B5EF4-FFF2-40B4-BE49-F238E27FC236}">
                <a16:creationId xmlns:a16="http://schemas.microsoft.com/office/drawing/2014/main" id="{CF116E8C-6D66-548C-B587-A2F95C94069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42973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Have some fun with the attendees with this slid. The point is illustrate that every tends to have their own process. </a:t>
            </a:r>
            <a:endParaRPr lang="en-US" b="1" dirty="0"/>
          </a:p>
          <a:p>
            <a:endParaRPr lang="en-US" b="1" dirty="0"/>
          </a:p>
          <a:p>
            <a:r>
              <a:rPr lang="en-US" b="1" dirty="0"/>
              <a:t>Question </a:t>
            </a:r>
          </a:p>
          <a:p>
            <a:r>
              <a:rPr lang="en-US" dirty="0"/>
              <a:t>Anyone have any Special House rules? </a:t>
            </a:r>
          </a:p>
          <a:p>
            <a:endParaRPr lang="en-US" dirty="0"/>
          </a:p>
          <a:p>
            <a:r>
              <a:rPr lang="en-US" dirty="0"/>
              <a:t>Knowledge Acquisition is normally no clear cut. </a:t>
            </a:r>
          </a:p>
          <a:p>
            <a:endParaRPr lang="en-US" dirty="0"/>
          </a:p>
          <a:p>
            <a:r>
              <a:rPr lang="en-US" dirty="0"/>
              <a:t>For example, these custom house rules. </a:t>
            </a:r>
          </a:p>
        </p:txBody>
      </p:sp>
      <p:sp>
        <p:nvSpPr>
          <p:cNvPr id="4" name="Slide Number Placeholder 3"/>
          <p:cNvSpPr>
            <a:spLocks noGrp="1"/>
          </p:cNvSpPr>
          <p:nvPr>
            <p:ph type="sldNum" sz="quarter" idx="5"/>
          </p:nvPr>
        </p:nvSpPr>
        <p:spPr/>
        <p:txBody>
          <a:bodyPr/>
          <a:lstStyle/>
          <a:p>
            <a:fld id="{AF677842-CD9B-4523-80B2-869BC15F79FB}" type="slidenum">
              <a:rPr lang="en-US" smtClean="0"/>
              <a:t>58</a:t>
            </a:fld>
            <a:endParaRPr lang="en-US"/>
          </a:p>
        </p:txBody>
      </p:sp>
      <p:sp>
        <p:nvSpPr>
          <p:cNvPr id="5" name="Footer Placeholder 4">
            <a:extLst>
              <a:ext uri="{FF2B5EF4-FFF2-40B4-BE49-F238E27FC236}">
                <a16:creationId xmlns:a16="http://schemas.microsoft.com/office/drawing/2014/main" id="{100E9FFC-421A-88F5-8285-7ED4E26DF25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690175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i="0" dirty="0">
              <a:solidFill>
                <a:srgbClr val="333333"/>
              </a:solidFill>
              <a:effectLst/>
              <a:latin typeface="Gotham SSm A"/>
            </a:endParaRPr>
          </a:p>
          <a:p>
            <a:r>
              <a:rPr lang="en-US" b="1" i="0" dirty="0">
                <a:solidFill>
                  <a:srgbClr val="333333"/>
                </a:solidFill>
                <a:effectLst/>
                <a:latin typeface="Gotham SSm A"/>
              </a:rPr>
              <a:t>Structured data</a:t>
            </a:r>
            <a:r>
              <a:rPr lang="en-US" b="0" i="0" dirty="0">
                <a:solidFill>
                  <a:srgbClr val="333333"/>
                </a:solidFill>
                <a:effectLst/>
                <a:latin typeface="Gotham SSm A"/>
              </a:rPr>
              <a:t> </a:t>
            </a:r>
          </a:p>
          <a:p>
            <a:pPr marL="171450" indent="-171450">
              <a:buFont typeface="Arial" panose="020B0604020202020204" pitchFamily="34" charset="0"/>
              <a:buChar char="•"/>
            </a:pPr>
            <a:r>
              <a:rPr lang="en-US" b="0" i="0" dirty="0">
                <a:solidFill>
                  <a:srgbClr val="333333"/>
                </a:solidFill>
                <a:effectLst/>
                <a:latin typeface="Gotham SSm A"/>
              </a:rPr>
              <a:t>Predefined standardized format</a:t>
            </a:r>
          </a:p>
          <a:p>
            <a:pPr marL="171450" indent="-171450">
              <a:buFont typeface="Arial" panose="020B0604020202020204" pitchFamily="34" charset="0"/>
              <a:buChar char="•"/>
            </a:pPr>
            <a:r>
              <a:rPr lang="en-US" b="0" i="0" dirty="0">
                <a:solidFill>
                  <a:srgbClr val="333333"/>
                </a:solidFill>
                <a:effectLst/>
                <a:latin typeface="Gotham SSm A"/>
              </a:rPr>
              <a:t>Fixed field's structure</a:t>
            </a:r>
          </a:p>
          <a:p>
            <a:pPr marL="171450" indent="-171450">
              <a:buFont typeface="Arial" panose="020B0604020202020204" pitchFamily="34" charset="0"/>
              <a:buChar char="•"/>
            </a:pPr>
            <a:r>
              <a:rPr lang="en-US" b="0" i="0" dirty="0">
                <a:solidFill>
                  <a:srgbClr val="333333"/>
                </a:solidFill>
                <a:effectLst/>
                <a:latin typeface="Gotham SSm A"/>
              </a:rPr>
              <a:t>Complies to a data model</a:t>
            </a:r>
          </a:p>
          <a:p>
            <a:pPr marL="171450" indent="-171450">
              <a:buFont typeface="Arial" panose="020B0604020202020204" pitchFamily="34" charset="0"/>
              <a:buChar char="•"/>
            </a:pPr>
            <a:r>
              <a:rPr lang="en-US" b="0" i="0" dirty="0">
                <a:solidFill>
                  <a:srgbClr val="333333"/>
                </a:solidFill>
                <a:effectLst/>
                <a:latin typeface="Gotham SSm A"/>
              </a:rPr>
              <a:t>Follows a persistent order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Gotham SSm A"/>
              </a:rPr>
              <a:t>Data points in the same group have the same attributes </a:t>
            </a:r>
          </a:p>
          <a:p>
            <a:endParaRPr lang="en-US" b="0" i="0" dirty="0">
              <a:solidFill>
                <a:srgbClr val="333333"/>
              </a:solidFill>
              <a:effectLst/>
              <a:latin typeface="Gotham SSm A"/>
            </a:endParaRPr>
          </a:p>
          <a:p>
            <a:r>
              <a:rPr lang="en-US" b="0" i="0" dirty="0">
                <a:solidFill>
                  <a:srgbClr val="333333"/>
                </a:solidFill>
                <a:effectLst/>
                <a:latin typeface="Gotham SSm A"/>
              </a:rPr>
              <a:t>Makes it easily to accessed by humans and programs.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59</a:t>
            </a:fld>
            <a:endParaRPr lang="en-US"/>
          </a:p>
        </p:txBody>
      </p:sp>
      <p:sp>
        <p:nvSpPr>
          <p:cNvPr id="5" name="Footer Placeholder 4">
            <a:extLst>
              <a:ext uri="{FF2B5EF4-FFF2-40B4-BE49-F238E27FC236}">
                <a16:creationId xmlns:a16="http://schemas.microsoft.com/office/drawing/2014/main" id="{6FB40813-68F3-D3B0-947C-FB7BC984581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33252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a:p>
            <a:r>
              <a:rPr lang="en-US" dirty="0"/>
              <a:t>🤔 Questions </a:t>
            </a:r>
          </a:p>
          <a:p>
            <a:r>
              <a:rPr lang="en-US" dirty="0"/>
              <a:t>🛑 Examples on next slides </a:t>
            </a:r>
          </a:p>
        </p:txBody>
      </p:sp>
      <p:sp>
        <p:nvSpPr>
          <p:cNvPr id="4" name="Slide Number Placeholder 3"/>
          <p:cNvSpPr>
            <a:spLocks noGrp="1"/>
          </p:cNvSpPr>
          <p:nvPr>
            <p:ph type="sldNum" sz="quarter" idx="5"/>
          </p:nvPr>
        </p:nvSpPr>
        <p:spPr/>
        <p:txBody>
          <a:bodyPr/>
          <a:lstStyle/>
          <a:p>
            <a:fld id="{AF677842-CD9B-4523-80B2-869BC15F79FB}" type="slidenum">
              <a:rPr lang="en-US" smtClean="0"/>
              <a:t>6</a:t>
            </a:fld>
            <a:endParaRPr lang="en-US"/>
          </a:p>
        </p:txBody>
      </p:sp>
      <p:sp>
        <p:nvSpPr>
          <p:cNvPr id="5" name="Footer Placeholder 4">
            <a:extLst>
              <a:ext uri="{FF2B5EF4-FFF2-40B4-BE49-F238E27FC236}">
                <a16:creationId xmlns:a16="http://schemas.microsoft.com/office/drawing/2014/main" id="{C6A77BA5-BBDE-6804-A379-444DF3AA809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795924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i="0" dirty="0">
              <a:solidFill>
                <a:srgbClr val="333333"/>
              </a:solidFill>
              <a:effectLst/>
              <a:latin typeface="Gotham SSm A"/>
            </a:endParaRPr>
          </a:p>
          <a:p>
            <a:r>
              <a:rPr lang="en-US" b="1" i="0" dirty="0">
                <a:solidFill>
                  <a:srgbClr val="333333"/>
                </a:solidFill>
                <a:effectLst/>
                <a:latin typeface="Gotham SSm A"/>
              </a:rPr>
              <a:t>Structured data</a:t>
            </a:r>
            <a:r>
              <a:rPr lang="en-US" b="0" i="0" dirty="0">
                <a:solidFill>
                  <a:srgbClr val="333333"/>
                </a:solidFill>
                <a:effectLst/>
                <a:latin typeface="Gotham SSm A"/>
              </a:rPr>
              <a:t> </a:t>
            </a:r>
          </a:p>
          <a:p>
            <a:pPr marL="171450" indent="-171450">
              <a:buFont typeface="Arial" panose="020B0604020202020204" pitchFamily="34" charset="0"/>
              <a:buChar char="•"/>
            </a:pPr>
            <a:r>
              <a:rPr lang="en-US" b="0" i="0" dirty="0">
                <a:solidFill>
                  <a:srgbClr val="333333"/>
                </a:solidFill>
                <a:effectLst/>
                <a:latin typeface="Gotham SSm A"/>
              </a:rPr>
              <a:t>Predefined standardized format</a:t>
            </a:r>
          </a:p>
          <a:p>
            <a:pPr marL="171450" indent="-171450">
              <a:buFont typeface="Arial" panose="020B0604020202020204" pitchFamily="34" charset="0"/>
              <a:buChar char="•"/>
            </a:pPr>
            <a:r>
              <a:rPr lang="en-US" b="0" i="0" dirty="0">
                <a:solidFill>
                  <a:srgbClr val="333333"/>
                </a:solidFill>
                <a:effectLst/>
                <a:latin typeface="Gotham SSm A"/>
              </a:rPr>
              <a:t>Fixed field's structure</a:t>
            </a:r>
          </a:p>
          <a:p>
            <a:pPr marL="171450" indent="-171450">
              <a:buFont typeface="Arial" panose="020B0604020202020204" pitchFamily="34" charset="0"/>
              <a:buChar char="•"/>
            </a:pPr>
            <a:r>
              <a:rPr lang="en-US" b="0" i="0" dirty="0">
                <a:solidFill>
                  <a:srgbClr val="333333"/>
                </a:solidFill>
                <a:effectLst/>
                <a:latin typeface="Gotham SSm A"/>
              </a:rPr>
              <a:t>Complies to a data model</a:t>
            </a:r>
          </a:p>
          <a:p>
            <a:pPr marL="171450" indent="-171450">
              <a:buFont typeface="Arial" panose="020B0604020202020204" pitchFamily="34" charset="0"/>
              <a:buChar char="•"/>
            </a:pPr>
            <a:r>
              <a:rPr lang="en-US" b="0" i="0" dirty="0">
                <a:solidFill>
                  <a:srgbClr val="333333"/>
                </a:solidFill>
                <a:effectLst/>
                <a:latin typeface="Gotham SSm A"/>
              </a:rPr>
              <a:t>Follows a persistent order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Gotham SSm A"/>
              </a:rPr>
              <a:t>Data points in the same group have the same attributes </a:t>
            </a:r>
          </a:p>
          <a:p>
            <a:endParaRPr lang="en-US" b="0" i="0" dirty="0">
              <a:solidFill>
                <a:srgbClr val="333333"/>
              </a:solidFill>
              <a:effectLst/>
              <a:latin typeface="Gotham SSm A"/>
            </a:endParaRPr>
          </a:p>
          <a:p>
            <a:r>
              <a:rPr lang="en-US" b="0" i="0" dirty="0">
                <a:solidFill>
                  <a:srgbClr val="333333"/>
                </a:solidFill>
                <a:effectLst/>
                <a:latin typeface="Gotham SSm A"/>
              </a:rPr>
              <a:t>Makes it easily to accessed by humans and programs.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60</a:t>
            </a:fld>
            <a:endParaRPr lang="en-US"/>
          </a:p>
        </p:txBody>
      </p:sp>
      <p:sp>
        <p:nvSpPr>
          <p:cNvPr id="5" name="Footer Placeholder 4">
            <a:extLst>
              <a:ext uri="{FF2B5EF4-FFF2-40B4-BE49-F238E27FC236}">
                <a16:creationId xmlns:a16="http://schemas.microsoft.com/office/drawing/2014/main" id="{4D16DD9F-8542-FA53-6A20-2143DBB7FBA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89754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a:p>
            <a:r>
              <a:rPr lang="en-US" dirty="0"/>
              <a:t>Simi structured data </a:t>
            </a:r>
          </a:p>
          <a:p>
            <a:r>
              <a:rPr lang="en-US" dirty="0"/>
              <a:t>Organized images and gifs</a:t>
            </a:r>
          </a:p>
          <a:p>
            <a:r>
              <a:rPr lang="en-US" dirty="0"/>
              <a:t>File name is the key for form the relationships.</a:t>
            </a:r>
          </a:p>
        </p:txBody>
      </p:sp>
      <p:sp>
        <p:nvSpPr>
          <p:cNvPr id="4" name="Slide Number Placeholder 3"/>
          <p:cNvSpPr>
            <a:spLocks noGrp="1"/>
          </p:cNvSpPr>
          <p:nvPr>
            <p:ph type="sldNum" sz="quarter" idx="5"/>
          </p:nvPr>
        </p:nvSpPr>
        <p:spPr/>
        <p:txBody>
          <a:bodyPr/>
          <a:lstStyle/>
          <a:p>
            <a:fld id="{AF677842-CD9B-4523-80B2-869BC15F79FB}" type="slidenum">
              <a:rPr lang="en-US" smtClean="0"/>
              <a:t>61</a:t>
            </a:fld>
            <a:endParaRPr lang="en-US"/>
          </a:p>
        </p:txBody>
      </p:sp>
      <p:sp>
        <p:nvSpPr>
          <p:cNvPr id="5" name="Footer Placeholder 4">
            <a:extLst>
              <a:ext uri="{FF2B5EF4-FFF2-40B4-BE49-F238E27FC236}">
                <a16:creationId xmlns:a16="http://schemas.microsoft.com/office/drawing/2014/main" id="{33DD7232-5481-1500-78DF-598A2A6301C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050237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222222"/>
              </a:solidFill>
              <a:effectLst/>
              <a:latin typeface="Mark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22222"/>
                </a:solidFill>
                <a:effectLst/>
                <a:latin typeface="MarkPro"/>
              </a:rPr>
              <a:t>Conceptual database schema: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MarkPro"/>
              </a:rPr>
              <a:t>This is a high-level overview of what your database will contain, how the data will be organized and the rules the data will follow. This type of schema is created in the initial project stage.</a:t>
            </a:r>
          </a:p>
          <a:p>
            <a:endParaRPr lang="en-US" dirty="0"/>
          </a:p>
          <a:p>
            <a:r>
              <a:rPr lang="en-US" b="0" i="0" dirty="0">
                <a:solidFill>
                  <a:srgbClr val="222222"/>
                </a:solidFill>
                <a:effectLst/>
                <a:latin typeface="MarkPro"/>
              </a:rPr>
              <a:t>A conceptual schema focuses on the main concepts and their relationships. It doesn’t dig into any of the details and is thus insufficient to build a database.</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62</a:t>
            </a:fld>
            <a:endParaRPr lang="en-US"/>
          </a:p>
        </p:txBody>
      </p:sp>
      <p:sp>
        <p:nvSpPr>
          <p:cNvPr id="5" name="Footer Placeholder 4">
            <a:extLst>
              <a:ext uri="{FF2B5EF4-FFF2-40B4-BE49-F238E27FC236}">
                <a16:creationId xmlns:a16="http://schemas.microsoft.com/office/drawing/2014/main" id="{0730197F-2544-2F49-8ED7-53654D52207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367318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dirty="0"/>
          </a:p>
          <a:p>
            <a:r>
              <a:rPr lang="en-US" b="1" dirty="0"/>
              <a:t>Parameters </a:t>
            </a:r>
          </a:p>
          <a:p>
            <a:pPr marL="171450" indent="-171450">
              <a:buFont typeface="Arial" panose="020B0604020202020204" pitchFamily="34" charset="0"/>
              <a:buChar char="•"/>
            </a:pPr>
            <a:r>
              <a:rPr lang="en-US" dirty="0"/>
              <a:t>Data Type </a:t>
            </a:r>
          </a:p>
          <a:p>
            <a:pPr marL="171450" indent="-171450">
              <a:buFont typeface="Arial" panose="020B0604020202020204" pitchFamily="34" charset="0"/>
              <a:buChar char="•"/>
            </a:pPr>
            <a:r>
              <a:rPr lang="en-US" dirty="0"/>
              <a:t>Hidden Parameters</a:t>
            </a:r>
          </a:p>
          <a:p>
            <a:pPr marL="171450" indent="-171450">
              <a:buFont typeface="Arial" panose="020B0604020202020204" pitchFamily="34" charset="0"/>
              <a:buChar char="•"/>
            </a:pPr>
            <a:r>
              <a:rPr lang="en-US" dirty="0"/>
              <a:t>Tool Tip</a:t>
            </a:r>
          </a:p>
          <a:p>
            <a:pPr marL="0" indent="0">
              <a:buFont typeface="Arial" panose="020B0604020202020204" pitchFamily="34" charset="0"/>
              <a:buNone/>
            </a:pPr>
            <a:endParaRPr lang="en-US" dirty="0"/>
          </a:p>
          <a:p>
            <a:pPr algn="l">
              <a:buFont typeface="Arial" panose="020B0604020202020204" pitchFamily="34" charset="0"/>
              <a:buChar char="•"/>
            </a:pPr>
            <a:r>
              <a:rPr lang="en-US" b="1" i="0" dirty="0">
                <a:solidFill>
                  <a:srgbClr val="222222"/>
                </a:solidFill>
                <a:effectLst/>
                <a:latin typeface="MarkPro"/>
              </a:rPr>
              <a:t>Physical database schema: </a:t>
            </a:r>
            <a:r>
              <a:rPr lang="en-US" b="0" i="0" dirty="0">
                <a:solidFill>
                  <a:srgbClr val="222222"/>
                </a:solidFill>
                <a:effectLst/>
                <a:latin typeface="MarkPro"/>
              </a:rPr>
              <a:t>A physical schema combines contextual and logical information while adding technical requirements. It contains the syntax needed to create data structures within the disk storage.</a:t>
            </a:r>
          </a:p>
          <a:p>
            <a:pPr algn="l"/>
            <a:r>
              <a:rPr lang="en-US" b="0" i="0" dirty="0">
                <a:solidFill>
                  <a:srgbClr val="222222"/>
                </a:solidFill>
                <a:effectLst/>
                <a:latin typeface="MarkPro"/>
              </a:rPr>
              <a:t>Both logical and physical schemas include a primary key that serves as a unique identifier for every entry in the table.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63</a:t>
            </a:fld>
            <a:endParaRPr lang="en-US"/>
          </a:p>
        </p:txBody>
      </p:sp>
      <p:sp>
        <p:nvSpPr>
          <p:cNvPr id="5" name="Footer Placeholder 4">
            <a:extLst>
              <a:ext uri="{FF2B5EF4-FFF2-40B4-BE49-F238E27FC236}">
                <a16:creationId xmlns:a16="http://schemas.microsoft.com/office/drawing/2014/main" id="{3BE05ED1-E78B-F194-D642-DB2C65E43D3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92697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64</a:t>
            </a:fld>
            <a:endParaRPr lang="en-US"/>
          </a:p>
        </p:txBody>
      </p:sp>
      <p:sp>
        <p:nvSpPr>
          <p:cNvPr id="5" name="Footer Placeholder 4">
            <a:extLst>
              <a:ext uri="{FF2B5EF4-FFF2-40B4-BE49-F238E27FC236}">
                <a16:creationId xmlns:a16="http://schemas.microsoft.com/office/drawing/2014/main" id="{EC5C82F6-AE77-4820-6346-2AC1D97538F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100008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dirty="0"/>
          </a:p>
          <a:p>
            <a:r>
              <a:rPr lang="en-US" b="1" dirty="0"/>
              <a:t>Tool Tip </a:t>
            </a:r>
          </a:p>
          <a:p>
            <a:pPr marL="171450" indent="-171450">
              <a:buFont typeface="Arial" panose="020B0604020202020204" pitchFamily="34" charset="0"/>
              <a:buChar char="•"/>
            </a:pPr>
            <a:r>
              <a:rPr lang="en-US" dirty="0"/>
              <a:t>Description </a:t>
            </a:r>
          </a:p>
          <a:p>
            <a:pPr marL="171450" indent="-171450">
              <a:buFont typeface="Arial" panose="020B0604020202020204" pitchFamily="34" charset="0"/>
              <a:buChar char="•"/>
            </a:pPr>
            <a:r>
              <a:rPr lang="en-US" dirty="0"/>
              <a:t>How it is set w/ Dynamo</a:t>
            </a:r>
          </a:p>
        </p:txBody>
      </p:sp>
      <p:sp>
        <p:nvSpPr>
          <p:cNvPr id="4" name="Slide Number Placeholder 3"/>
          <p:cNvSpPr>
            <a:spLocks noGrp="1"/>
          </p:cNvSpPr>
          <p:nvPr>
            <p:ph type="sldNum" sz="quarter" idx="5"/>
          </p:nvPr>
        </p:nvSpPr>
        <p:spPr/>
        <p:txBody>
          <a:bodyPr/>
          <a:lstStyle/>
          <a:p>
            <a:fld id="{AF677842-CD9B-4523-80B2-869BC15F79FB}" type="slidenum">
              <a:rPr lang="en-US" smtClean="0"/>
              <a:t>65</a:t>
            </a:fld>
            <a:endParaRPr lang="en-US"/>
          </a:p>
        </p:txBody>
      </p:sp>
      <p:sp>
        <p:nvSpPr>
          <p:cNvPr id="5" name="Footer Placeholder 4">
            <a:extLst>
              <a:ext uri="{FF2B5EF4-FFF2-40B4-BE49-F238E27FC236}">
                <a16:creationId xmlns:a16="http://schemas.microsoft.com/office/drawing/2014/main" id="{2FBF6BF0-B5F9-F279-F891-BC8C1615FAB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88109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66</a:t>
            </a:fld>
            <a:endParaRPr lang="en-US"/>
          </a:p>
        </p:txBody>
      </p:sp>
      <p:sp>
        <p:nvSpPr>
          <p:cNvPr id="5" name="Footer Placeholder 4">
            <a:extLst>
              <a:ext uri="{FF2B5EF4-FFF2-40B4-BE49-F238E27FC236}">
                <a16:creationId xmlns:a16="http://schemas.microsoft.com/office/drawing/2014/main" id="{123E3F53-D305-2881-795D-71C92AD2004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03073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67</a:t>
            </a:fld>
            <a:endParaRPr lang="en-US"/>
          </a:p>
        </p:txBody>
      </p:sp>
      <p:sp>
        <p:nvSpPr>
          <p:cNvPr id="5" name="Footer Placeholder 4">
            <a:extLst>
              <a:ext uri="{FF2B5EF4-FFF2-40B4-BE49-F238E27FC236}">
                <a16:creationId xmlns:a16="http://schemas.microsoft.com/office/drawing/2014/main" id="{55834846-11FF-94AC-3C6E-89DBC20CCE7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663533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68</a:t>
            </a:fld>
            <a:endParaRPr lang="en-US"/>
          </a:p>
        </p:txBody>
      </p:sp>
    </p:spTree>
    <p:extLst>
      <p:ext uri="{BB962C8B-B14F-4D97-AF65-F5344CB8AC3E}">
        <p14:creationId xmlns:p14="http://schemas.microsoft.com/office/powerpoint/2010/main" val="40144194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b="0" i="0" dirty="0">
              <a:solidFill>
                <a:srgbClr val="333333"/>
              </a:solidFill>
              <a:effectLst/>
              <a:latin typeface="Helvetica Neue"/>
            </a:endParaRPr>
          </a:p>
          <a:p>
            <a:r>
              <a:rPr lang="en-US" b="0" i="0" dirty="0">
                <a:solidFill>
                  <a:srgbClr val="333333"/>
                </a:solidFill>
                <a:effectLst/>
                <a:latin typeface="Helvetica Neue"/>
              </a:rPr>
              <a:t>While Dynamo is a flexible environment, designed to port into a wide range of programs, it was originally created for use with Revit. A visual program creates robust options for a Building Information Model (BIM). Dynamo offers a whole suite of nodes specifically designed for Revit, as well as third-party libraries from a thriving AEC community. This chapter focuses on the basics of using Dynamo in Revit.</a:t>
            </a:r>
          </a:p>
          <a:p>
            <a:endParaRPr lang="en-US" b="0" i="0" dirty="0">
              <a:solidFill>
                <a:srgbClr val="333333"/>
              </a:solidFill>
              <a:effectLst/>
              <a:latin typeface="Helvetica Neue"/>
            </a:endParaRPr>
          </a:p>
          <a:p>
            <a:pPr algn="l"/>
            <a:r>
              <a:rPr lang="en-US" b="0" i="0" dirty="0">
                <a:solidFill>
                  <a:srgbClr val="333333"/>
                </a:solidFill>
                <a:effectLst/>
                <a:latin typeface="Helvetica Neue"/>
              </a:rPr>
              <a:t>Revit hosts a comprehensive API (Application Program Interface), allowing third-party developers to create custom tools. And programmers have been using this API for years, but text-based scripting isn't accessible to everyone. Dynamo seeks to democratize Revit data through an approachable graphical algorithm editor.</a:t>
            </a:r>
          </a:p>
          <a:p>
            <a:pPr algn="l"/>
            <a:r>
              <a:rPr lang="en-US" b="0" i="0" dirty="0">
                <a:solidFill>
                  <a:srgbClr val="333333"/>
                </a:solidFill>
                <a:effectLst/>
                <a:latin typeface="Helvetica Neue"/>
              </a:rPr>
              <a:t>Using the core Dynamo nodes in tandem with custom Revit ones, a user can substantially expand parametric workflows for interoperability, documentation, analysis, and generation. With Dynamo, tedious workflows can be automated while design explorations can thrive.</a:t>
            </a:r>
          </a:p>
          <a:p>
            <a:endParaRPr lang="en-US" dirty="0"/>
          </a:p>
          <a:p>
            <a:pPr algn="l"/>
            <a:r>
              <a:rPr lang="en-US" b="0" i="0" dirty="0">
                <a:solidFill>
                  <a:srgbClr val="333333"/>
                </a:solidFill>
                <a:effectLst/>
                <a:latin typeface="Helvetica Neue"/>
              </a:rPr>
              <a:t>Since Dynamo was originally created for AEC, its large and growing community is a great resource for learning from and connecting with experts in the industry. Dynamo’s community is made of architects, engineers, programmers, and designers who all have a passion for sharing and making.</a:t>
            </a:r>
          </a:p>
          <a:p>
            <a:pPr algn="l"/>
            <a:r>
              <a:rPr lang="en-US" b="0" i="0" dirty="0">
                <a:solidFill>
                  <a:srgbClr val="333333"/>
                </a:solidFill>
                <a:effectLst/>
                <a:latin typeface="Helvetica Neue"/>
              </a:rPr>
              <a:t>Dynamo is an open-source project that is constantly evolving, and a lot of development is Revit-related. If you're new to the game, get on the discussion forum and start </a:t>
            </a:r>
            <a:r>
              <a:rPr lang="en-US" b="0" i="0" u="none" strike="noStrike" dirty="0">
                <a:solidFill>
                  <a:srgbClr val="4183C4"/>
                </a:solidFill>
                <a:effectLst/>
                <a:latin typeface="Helvetica Neue"/>
                <a:hlinkClick r:id="rId3"/>
              </a:rPr>
              <a:t>posting questions</a:t>
            </a:r>
            <a:r>
              <a:rPr lang="en-US" b="0" i="0" dirty="0">
                <a:solidFill>
                  <a:srgbClr val="333333"/>
                </a:solidFill>
                <a:effectLst/>
                <a:latin typeface="Helvetica Neue"/>
              </a:rPr>
              <a:t>! If you're a programmer and want to get involved in Dynamo's development, check out the </a:t>
            </a:r>
            <a:r>
              <a:rPr lang="en-US" b="0" i="0" u="none" strike="noStrike" dirty="0" err="1">
                <a:solidFill>
                  <a:srgbClr val="4183C4"/>
                </a:solidFill>
                <a:effectLst/>
                <a:latin typeface="Helvetica Neue"/>
                <a:hlinkClick r:id="rId4"/>
              </a:rPr>
              <a:t>github</a:t>
            </a:r>
            <a:r>
              <a:rPr lang="en-US" b="0" i="0" u="none" strike="noStrike" dirty="0">
                <a:solidFill>
                  <a:srgbClr val="4183C4"/>
                </a:solidFill>
                <a:effectLst/>
                <a:latin typeface="Helvetica Neue"/>
                <a:hlinkClick r:id="rId4"/>
              </a:rPr>
              <a:t> page</a:t>
            </a:r>
            <a:r>
              <a:rPr lang="en-US" b="0" i="0" dirty="0">
                <a:solidFill>
                  <a:srgbClr val="333333"/>
                </a:solidFill>
                <a:effectLst/>
                <a:latin typeface="Helvetica Neue"/>
              </a:rPr>
              <a:t>. Also, a great resource for third-party libraries is the </a:t>
            </a:r>
            <a:r>
              <a:rPr lang="en-US" b="0" i="0" u="none" strike="noStrike" dirty="0">
                <a:solidFill>
                  <a:srgbClr val="4183C4"/>
                </a:solidFill>
                <a:effectLst/>
                <a:latin typeface="Helvetica Neue"/>
                <a:hlinkClick r:id="rId5"/>
              </a:rPr>
              <a:t>Dynamo package manager</a:t>
            </a:r>
            <a:r>
              <a:rPr lang="en-US" b="0" i="0" dirty="0">
                <a:solidFill>
                  <a:srgbClr val="333333"/>
                </a:solidFill>
                <a:effectLst/>
                <a:latin typeface="Helvetica Neue"/>
              </a:rPr>
              <a:t>. Many of these packages are made with AEC in mind, and we'll take a look at third-party packages for </a:t>
            </a:r>
            <a:r>
              <a:rPr lang="en-US" b="0" i="0" dirty="0" err="1">
                <a:solidFill>
                  <a:srgbClr val="333333"/>
                </a:solidFill>
                <a:effectLst/>
                <a:latin typeface="Helvetica Neue"/>
              </a:rPr>
              <a:t>panelization</a:t>
            </a:r>
            <a:r>
              <a:rPr lang="en-US" b="0" i="0" dirty="0">
                <a:solidFill>
                  <a:srgbClr val="333333"/>
                </a:solidFill>
                <a:effectLst/>
                <a:latin typeface="Helvetica Neue"/>
              </a:rPr>
              <a:t> in this chapter.</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69</a:t>
            </a:fld>
            <a:endParaRPr lang="en-US"/>
          </a:p>
        </p:txBody>
      </p:sp>
      <p:sp>
        <p:nvSpPr>
          <p:cNvPr id="5" name="Footer Placeholder 4">
            <a:extLst>
              <a:ext uri="{FF2B5EF4-FFF2-40B4-BE49-F238E27FC236}">
                <a16:creationId xmlns:a16="http://schemas.microsoft.com/office/drawing/2014/main" id="{2659A56C-1113-0F27-53B5-2B90FF0308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74901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D1D5DB"/>
                </a:solidFill>
                <a:effectLst/>
                <a:latin typeface="Söhne"/>
              </a:rPr>
              <a:t>Computational Thinking - </a:t>
            </a:r>
            <a:r>
              <a:rPr lang="en-US" b="0" i="0" dirty="0">
                <a:solidFill>
                  <a:srgbClr val="565656"/>
                </a:solidFill>
                <a:effectLst/>
                <a:latin typeface="Open Sans" panose="020B0606030504020204" pitchFamily="34" charset="0"/>
              </a:rPr>
              <a:t>Computational thinking is recognized as a key skill set for all 21st century learners – whether they intend to continue with Computing Science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algn="l"/>
            <a:r>
              <a:rPr lang="en-US" b="1" i="0" dirty="0">
                <a:solidFill>
                  <a:srgbClr val="1D1D1D"/>
                </a:solidFill>
                <a:effectLst/>
                <a:latin typeface="museo-sans"/>
              </a:rPr>
              <a:t>   Foundations</a:t>
            </a:r>
          </a:p>
          <a:p>
            <a:pPr lvl="1" algn="l">
              <a:buFont typeface="Arial" panose="020B0604020202020204" pitchFamily="34" charset="0"/>
              <a:buNone/>
            </a:pPr>
            <a:r>
              <a:rPr lang="en-US" b="1" i="0" dirty="0">
                <a:solidFill>
                  <a:srgbClr val="1D1D1D"/>
                </a:solidFill>
                <a:effectLst/>
                <a:latin typeface="museo-sans"/>
              </a:rPr>
              <a:t>Abstraction</a:t>
            </a:r>
          </a:p>
          <a:p>
            <a:pPr lvl="1" algn="l">
              <a:buFont typeface="Arial" panose="020B0604020202020204" pitchFamily="34" charset="0"/>
              <a:buNone/>
            </a:pPr>
            <a:r>
              <a:rPr lang="en-US" b="0" i="0" dirty="0">
                <a:solidFill>
                  <a:srgbClr val="1D1D1D"/>
                </a:solidFill>
                <a:effectLst/>
                <a:latin typeface="museo-sans"/>
              </a:rPr>
              <a:t>the process of identifying and representing only the most important parts of a system. When students order the steps of a process, sort things into categories, or any other technique to simplify a complex idea or system, they are creating an abstraction.</a:t>
            </a:r>
          </a:p>
          <a:p>
            <a:pPr lvl="1" algn="l">
              <a:buFont typeface="Arial" panose="020B0604020202020204" pitchFamily="34" charset="0"/>
              <a:buNone/>
            </a:pPr>
            <a:r>
              <a:rPr lang="en-US" b="1" i="0" dirty="0">
                <a:solidFill>
                  <a:srgbClr val="1D1D1D"/>
                </a:solidFill>
                <a:effectLst/>
                <a:latin typeface="museo-sans"/>
              </a:rPr>
              <a:t>Decomposition</a:t>
            </a:r>
            <a:r>
              <a:rPr lang="en-US" b="0" i="0" dirty="0">
                <a:solidFill>
                  <a:srgbClr val="1D1D1D"/>
                </a:solidFill>
                <a:effectLst/>
                <a:latin typeface="museo-sans"/>
              </a:rPr>
              <a:t> </a:t>
            </a:r>
          </a:p>
          <a:p>
            <a:pPr lvl="1" algn="l">
              <a:buFont typeface="Arial" panose="020B0604020202020204" pitchFamily="34" charset="0"/>
              <a:buNone/>
            </a:pPr>
            <a:r>
              <a:rPr lang="en-US" b="0" i="0" dirty="0">
                <a:solidFill>
                  <a:srgbClr val="1D1D1D"/>
                </a:solidFill>
                <a:effectLst/>
                <a:latin typeface="museo-sans"/>
              </a:rPr>
              <a:t>is closely related to abstraction, in that it is the process of breaking a system down into its component parts. This is a necessary step to be able to abstract these parts by selecting the most important elements, sorting them into categories, and placing them in a structured order.</a:t>
            </a:r>
          </a:p>
          <a:p>
            <a:pPr lvl="1" algn="l">
              <a:buFont typeface="Arial" panose="020B0604020202020204" pitchFamily="34" charset="0"/>
              <a:buNone/>
            </a:pPr>
            <a:r>
              <a:rPr lang="en-US" b="1" i="0" dirty="0">
                <a:solidFill>
                  <a:srgbClr val="1D1D1D"/>
                </a:solidFill>
                <a:effectLst/>
                <a:latin typeface="museo-sans"/>
              </a:rPr>
              <a:t>Pattern</a:t>
            </a:r>
            <a:endParaRPr lang="en-US" b="0" i="0" dirty="0">
              <a:solidFill>
                <a:srgbClr val="1D1D1D"/>
              </a:solidFill>
              <a:effectLst/>
              <a:latin typeface="museo-sans"/>
            </a:endParaRPr>
          </a:p>
          <a:p>
            <a:pPr lvl="1" algn="l">
              <a:buFont typeface="Arial" panose="020B0604020202020204" pitchFamily="34" charset="0"/>
              <a:buNone/>
            </a:pPr>
            <a:r>
              <a:rPr lang="en-US" b="0" i="0" dirty="0">
                <a:solidFill>
                  <a:srgbClr val="1D1D1D"/>
                </a:solidFill>
                <a:effectLst/>
                <a:latin typeface="museo-sans"/>
              </a:rPr>
              <a:t>recognition is when we identify the arrangements and relationships between parts of a system or data set. Pattern recognition is key to identifying causes and correlations and ultimately allows us to make predictions about future behaviors of a system or component of a system.</a:t>
            </a:r>
          </a:p>
          <a:p>
            <a:pPr algn="l">
              <a:buFont typeface="Arial" panose="020B0604020202020204" pitchFamily="34" charset="0"/>
              <a:buChar char="•"/>
            </a:pPr>
            <a:endParaRPr lang="en-US" b="0" i="0" dirty="0">
              <a:solidFill>
                <a:srgbClr val="1D1D1D"/>
              </a:solidFill>
              <a:effectLst/>
              <a:latin typeface="museo-sans"/>
            </a:endParaRPr>
          </a:p>
          <a:p>
            <a:pPr algn="l"/>
            <a:r>
              <a:rPr lang="en-US" b="1" i="0" dirty="0">
                <a:solidFill>
                  <a:schemeClr val="tx1"/>
                </a:solidFill>
                <a:effectLst/>
                <a:latin typeface="museo-sans"/>
              </a:rPr>
              <a:t>Practices</a:t>
            </a:r>
          </a:p>
          <a:p>
            <a:pPr algn="l">
              <a:buFont typeface="Arial" panose="020B0604020202020204" pitchFamily="34" charset="0"/>
              <a:buNone/>
            </a:pPr>
            <a:r>
              <a:rPr lang="en-US" b="1" i="0" dirty="0">
                <a:solidFill>
                  <a:srgbClr val="1D1D1D"/>
                </a:solidFill>
                <a:effectLst/>
                <a:latin typeface="museo-sans"/>
              </a:rPr>
              <a:t>Creating algorithms</a:t>
            </a:r>
            <a:r>
              <a:rPr lang="en-US" b="0" i="0" dirty="0">
                <a:solidFill>
                  <a:srgbClr val="1D1D1D"/>
                </a:solidFill>
                <a:effectLst/>
                <a:latin typeface="museo-sans"/>
              </a:rPr>
              <a:t>: </a:t>
            </a:r>
          </a:p>
          <a:p>
            <a:pPr algn="l">
              <a:buFont typeface="Arial" panose="020B0604020202020204" pitchFamily="34" charset="0"/>
              <a:buNone/>
            </a:pPr>
            <a:r>
              <a:rPr lang="en-US" b="0" i="0" dirty="0">
                <a:solidFill>
                  <a:srgbClr val="1D1D1D"/>
                </a:solidFill>
                <a:effectLst/>
                <a:latin typeface="museo-sans"/>
              </a:rPr>
              <a:t>Whether coding a computer program or building a flowchart to share a complex process, algorithms can be used to represent procedures important to any subject.</a:t>
            </a:r>
          </a:p>
          <a:p>
            <a:pPr algn="l">
              <a:buFont typeface="Arial" panose="020B0604020202020204" pitchFamily="34" charset="0"/>
              <a:buNone/>
            </a:pPr>
            <a:r>
              <a:rPr lang="en-US" b="1" i="0" dirty="0">
                <a:solidFill>
                  <a:srgbClr val="1D1D1D"/>
                </a:solidFill>
                <a:effectLst/>
                <a:latin typeface="museo-sans"/>
              </a:rPr>
              <a:t>Working with data</a:t>
            </a:r>
            <a:r>
              <a:rPr lang="en-US" b="0" i="0" dirty="0">
                <a:solidFill>
                  <a:srgbClr val="1D1D1D"/>
                </a:solidFill>
                <a:effectLst/>
                <a:latin typeface="museo-sans"/>
              </a:rPr>
              <a:t>: </a:t>
            </a:r>
          </a:p>
          <a:p>
            <a:pPr algn="l">
              <a:buFont typeface="Arial" panose="020B0604020202020204" pitchFamily="34" charset="0"/>
              <a:buNone/>
            </a:pPr>
            <a:r>
              <a:rPr lang="en-US" b="0" i="0" dirty="0">
                <a:solidFill>
                  <a:srgbClr val="1D1D1D"/>
                </a:solidFill>
                <a:effectLst/>
                <a:latin typeface="museo-sans"/>
              </a:rPr>
              <a:t>Computation can support the collection, structuring, analysis, and presentation of data, allowing students more tools to investigate questions important to their learning.</a:t>
            </a:r>
          </a:p>
          <a:p>
            <a:pPr algn="l">
              <a:buFont typeface="Arial" panose="020B0604020202020204" pitchFamily="34" charset="0"/>
              <a:buNone/>
            </a:pPr>
            <a:r>
              <a:rPr lang="en-US" b="1" i="0" dirty="0">
                <a:solidFill>
                  <a:srgbClr val="1D1D1D"/>
                </a:solidFill>
                <a:effectLst/>
                <a:latin typeface="museo-sans"/>
              </a:rPr>
              <a:t>Understanding systems</a:t>
            </a:r>
            <a:r>
              <a:rPr lang="en-US" b="0" i="0" dirty="0">
                <a:solidFill>
                  <a:srgbClr val="1D1D1D"/>
                </a:solidFill>
                <a:effectLst/>
                <a:latin typeface="museo-sans"/>
              </a:rPr>
              <a:t>: </a:t>
            </a:r>
          </a:p>
          <a:p>
            <a:pPr algn="l">
              <a:buFont typeface="Arial" panose="020B0604020202020204" pitchFamily="34" charset="0"/>
              <a:buNone/>
            </a:pPr>
            <a:r>
              <a:rPr lang="en-US" b="0" i="0" dirty="0">
                <a:solidFill>
                  <a:srgbClr val="1D1D1D"/>
                </a:solidFill>
                <a:effectLst/>
                <a:latin typeface="museo-sans"/>
              </a:rPr>
              <a:t>Applying the computational thinking foundations give us a framework to break down and understand complex and dynamic systems, which can be made even more effective when we can use computational tools such as simulations to learn from.</a:t>
            </a:r>
          </a:p>
          <a:p>
            <a:pPr algn="l">
              <a:buFont typeface="Arial" panose="020B0604020202020204" pitchFamily="34" charset="0"/>
              <a:buNone/>
            </a:pPr>
            <a:r>
              <a:rPr lang="en-US" b="1" i="0" dirty="0">
                <a:solidFill>
                  <a:schemeClr val="tx1"/>
                </a:solidFill>
                <a:effectLst/>
                <a:latin typeface="museo-sans"/>
              </a:rPr>
              <a:t>Creating computational models</a:t>
            </a:r>
            <a:r>
              <a:rPr lang="en-US" b="0" i="0" dirty="0">
                <a:solidFill>
                  <a:srgbClr val="1D1D1D"/>
                </a:solidFill>
                <a:effectLst/>
                <a:latin typeface="museo-sans"/>
              </a:rPr>
              <a:t>: </a:t>
            </a:r>
          </a:p>
          <a:p>
            <a:pPr algn="l">
              <a:buFont typeface="Arial" panose="020B0604020202020204" pitchFamily="34" charset="0"/>
              <a:buNone/>
            </a:pPr>
            <a:r>
              <a:rPr lang="en-US" b="0" i="0" dirty="0">
                <a:solidFill>
                  <a:srgbClr val="1D1D1D"/>
                </a:solidFill>
                <a:effectLst/>
                <a:latin typeface="museo-sans"/>
              </a:rPr>
              <a:t>Computational models and simulations help others understand systems and data. When students create new computational models they are applying not only all the computational thinking foundations but are also combining all the applied practices generate algorithms that allow a computer to represent our understanding of a system and the data that informs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5656"/>
                </a:solidFill>
                <a:effectLst/>
                <a:latin typeface="Open Sans" panose="020B0606030504020204" pitchFamily="34" charset="0"/>
              </a:rPr>
              <a:t>Computational thinking is recognized as a key skill set for all 21st century learners – whether they intend to continue with Computing Science or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5656"/>
                </a:solidFill>
                <a:effectLst/>
                <a:latin typeface="Open Sans" panose="020B0606030504020204" pitchFamily="34" charset="0"/>
              </a:rPr>
              <a:t>Computational Thinking can be grouped into four main areas: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hlinkClick r:id="rId3">
                  <a:extLst>
                    <a:ext uri="{A12FA001-AC4F-418D-AE19-62706E023703}">
                      <ahyp:hlinkClr xmlns:ahyp="http://schemas.microsoft.com/office/drawing/2018/hyperlinkcolor" val="tx"/>
                    </a:ext>
                  </a:extLst>
                </a:hlinkClick>
              </a:rPr>
              <a:t>Abstraction</a:t>
            </a:r>
            <a:r>
              <a:rPr lang="en-US" dirty="0"/>
              <a:t> </a:t>
            </a:r>
            <a:r>
              <a:rPr lang="en-US" b="0" i="0" u="none" strike="noStrike" dirty="0">
                <a:solidFill>
                  <a:srgbClr val="565656"/>
                </a:solidFill>
                <a:effectLst/>
                <a:latin typeface="Open Sans" panose="020B0606030504020204" pitchFamily="34" charset="0"/>
              </a:rPr>
              <a:t>- </a:t>
            </a:r>
            <a:r>
              <a:rPr lang="en-US" b="0" i="0" dirty="0">
                <a:solidFill>
                  <a:srgbClr val="565656"/>
                </a:solidFill>
                <a:effectLst/>
                <a:latin typeface="Open Sans" panose="020B0606030504020204" pitchFamily="34" charset="0"/>
              </a:rPr>
              <a:t>seeing a problem and its solution at many levels of detail </a:t>
            </a:r>
          </a:p>
          <a:p>
            <a:pPr algn="l">
              <a:buFont typeface="Arial" panose="020B0604020202020204" pitchFamily="34" charset="0"/>
              <a:buNone/>
            </a:pPr>
            <a:r>
              <a:rPr lang="en-US" b="1" i="0" dirty="0">
                <a:solidFill>
                  <a:srgbClr val="565656"/>
                </a:solidFill>
                <a:effectLst/>
                <a:latin typeface="Open Sans" panose="020B0606030504020204" pitchFamily="34" charset="0"/>
              </a:rPr>
              <a:t>Algorithms </a:t>
            </a:r>
            <a:r>
              <a:rPr lang="en-US" b="0" i="0" dirty="0">
                <a:solidFill>
                  <a:srgbClr val="565656"/>
                </a:solidFill>
                <a:effectLst/>
                <a:latin typeface="Open Sans" panose="020B0606030504020204" pitchFamily="34" charset="0"/>
              </a:rPr>
              <a:t>- thinking about tasks as a series of steps </a:t>
            </a:r>
          </a:p>
          <a:p>
            <a:pPr algn="l">
              <a:buFont typeface="Arial" panose="020B0604020202020204" pitchFamily="34" charset="0"/>
              <a:buNone/>
            </a:pPr>
            <a:r>
              <a:rPr lang="en-US" b="1" i="0" dirty="0">
                <a:solidFill>
                  <a:schemeClr val="tx1"/>
                </a:solidFill>
                <a:effectLst/>
                <a:latin typeface="Open Sans" panose="020B0606030504020204" pitchFamily="34" charset="0"/>
              </a:rPr>
              <a:t>Decomposition</a:t>
            </a:r>
            <a:r>
              <a:rPr lang="en-US" b="0" i="0" dirty="0">
                <a:solidFill>
                  <a:srgbClr val="565656"/>
                </a:solidFill>
                <a:effectLst/>
                <a:latin typeface="Open Sans" panose="020B0606030504020204" pitchFamily="34" charset="0"/>
              </a:rPr>
              <a:t> - understanding that solving a large problem will involve breaking it down into a set of smaller problems.</a:t>
            </a:r>
          </a:p>
          <a:p>
            <a:pPr algn="l">
              <a:buFont typeface="Arial" panose="020B0604020202020204" pitchFamily="34" charset="0"/>
              <a:buNone/>
            </a:pPr>
            <a:r>
              <a:rPr lang="en-US" b="1" dirty="0">
                <a:hlinkClick r:id="rId4">
                  <a:extLst>
                    <a:ext uri="{A12FA001-AC4F-418D-AE19-62706E023703}">
                      <ahyp:hlinkClr xmlns:ahyp="http://schemas.microsoft.com/office/drawing/2018/hyperlinkcolor" val="tx"/>
                    </a:ext>
                  </a:extLst>
                </a:hlinkClick>
              </a:rPr>
              <a:t>Pattern Recognition</a:t>
            </a:r>
            <a:r>
              <a:rPr lang="en-US" b="1" dirty="0"/>
              <a:t> </a:t>
            </a:r>
            <a:r>
              <a:rPr lang="en-US" b="1" i="0" u="none" strike="noStrike" dirty="0">
                <a:solidFill>
                  <a:srgbClr val="10476F"/>
                </a:solidFill>
                <a:effectLst/>
                <a:latin typeface="Open Sans" panose="020B0606030504020204" pitchFamily="34" charset="0"/>
              </a:rPr>
              <a:t>- </a:t>
            </a:r>
            <a:r>
              <a:rPr lang="en-US" b="0" i="0" dirty="0">
                <a:solidFill>
                  <a:srgbClr val="565656"/>
                </a:solidFill>
                <a:effectLst/>
                <a:latin typeface="Open Sans" panose="020B0606030504020204" pitchFamily="34" charset="0"/>
              </a:rPr>
              <a:t>appreciating that a new problem is likely to be related to other problems the learner has already solved.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D1D5DB"/>
                </a:solidFill>
                <a:effectLst/>
                <a:latin typeface="Söhne"/>
              </a:rPr>
              <a:t>Abstraction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Problem-solving approach that involves breaking down complex problems into smaller, more manageable parts.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D1D5DB"/>
                </a:solidFill>
                <a:effectLst/>
                <a:latin typeface="Söhne"/>
              </a:rPr>
              <a:t>Decomposition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D1D5DB"/>
                </a:solidFill>
                <a:effectLst/>
                <a:latin typeface="Söhne"/>
              </a:rPr>
              <a:t>In future AEC Workflows</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Pattern Recognition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Clear Rules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Most have played </a:t>
            </a:r>
          </a:p>
          <a:p>
            <a:endParaRPr lang="en-US" dirty="0"/>
          </a:p>
          <a:p>
            <a:r>
              <a:rPr lang="en-US" b="1" dirty="0" err="1"/>
              <a:t>Algori</a:t>
            </a:r>
            <a:endParaRPr lang="en-US" b="1" dirty="0"/>
          </a:p>
          <a:p>
            <a:pPr marL="628650" lvl="1" indent="-171450">
              <a:buFont typeface="Arial" panose="020B0604020202020204" pitchFamily="34" charset="0"/>
              <a:buChar char="•"/>
            </a:pPr>
            <a:r>
              <a:rPr lang="en-US" dirty="0"/>
              <a:t>Logical Conditions</a:t>
            </a:r>
          </a:p>
          <a:p>
            <a:pPr marL="628650" lvl="1" indent="-171450">
              <a:buFont typeface="Arial" panose="020B0604020202020204" pitchFamily="34" charset="0"/>
              <a:buChar char="•"/>
            </a:pPr>
            <a:r>
              <a:rPr lang="en-US" dirty="0"/>
              <a:t>Exact locations of game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D1D5DB"/>
                </a:solidFill>
                <a:effectLst/>
                <a:latin typeface="Söhne"/>
              </a:rPr>
              <a:t>🤹</a:t>
            </a:r>
            <a:r>
              <a:rPr lang="en-US" b="1" i="0" dirty="0">
                <a:solidFill>
                  <a:srgbClr val="D1D5DB"/>
                </a:solidFill>
                <a:effectLst/>
                <a:latin typeface="Söhne"/>
              </a:rPr>
              <a:t>Required Skill and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D1D5DB"/>
                </a:solidFill>
                <a:effectLst/>
                <a:latin typeface="Söhne"/>
              </a:rPr>
              <a:t>In future AEC Workflows</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🎯Very Intuitive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Clear Rules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Most have played </a:t>
            </a:r>
          </a:p>
          <a:p>
            <a:endParaRPr lang="en-US" dirty="0"/>
          </a:p>
          <a:p>
            <a:r>
              <a:rPr lang="en-US" b="1" dirty="0"/>
              <a:t>🧩Complexities</a:t>
            </a:r>
          </a:p>
          <a:p>
            <a:pPr marL="628650" lvl="1" indent="-171450">
              <a:buFont typeface="Arial" panose="020B0604020202020204" pitchFamily="34" charset="0"/>
              <a:buChar char="•"/>
            </a:pPr>
            <a:r>
              <a:rPr lang="en-US" dirty="0"/>
              <a:t>Logical Conditions</a:t>
            </a:r>
          </a:p>
          <a:p>
            <a:pPr marL="628650" lvl="1" indent="-171450">
              <a:buFont typeface="Arial" panose="020B0604020202020204" pitchFamily="34" charset="0"/>
              <a:buChar char="•"/>
            </a:pPr>
            <a:r>
              <a:rPr lang="en-US" dirty="0"/>
              <a:t>Exact locations of game items</a:t>
            </a:r>
          </a:p>
          <a:p>
            <a:pPr marL="457200" lvl="1" indent="0">
              <a:buFont typeface="Arial" panose="020B0604020202020204" pitchFamily="34" charset="0"/>
              <a:buNone/>
            </a:pPr>
            <a:endParaRPr lang="en-US" dirty="0"/>
          </a:p>
          <a:p>
            <a:pPr marL="457200" lvl="1" indent="0">
              <a:buFont typeface="Arial" panose="020B0604020202020204" pitchFamily="34" charset="0"/>
              <a:buNone/>
            </a:pPr>
            <a:r>
              <a:rPr lang="en-US" dirty="0"/>
              <a:t>https://digitalpromise.org/initiative/computational-thinking/key-concepts-of-computational-thinking/</a:t>
            </a:r>
          </a:p>
          <a:p>
            <a:pPr marL="457200" lvl="1" indent="0">
              <a:buFont typeface="Arial" panose="020B0604020202020204" pitchFamily="34" charset="0"/>
              <a:buNone/>
            </a:pPr>
            <a:r>
              <a:rPr lang="en-US" dirty="0"/>
              <a:t>https://bimcorner.com/why-do-we-need-bim-standards-procedures-and-other-documents-in-a-company/</a:t>
            </a:r>
          </a:p>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a:t>
            </a:fld>
            <a:endParaRPr lang="en-US"/>
          </a:p>
        </p:txBody>
      </p:sp>
      <p:sp>
        <p:nvSpPr>
          <p:cNvPr id="5" name="Footer Placeholder 4">
            <a:extLst>
              <a:ext uri="{FF2B5EF4-FFF2-40B4-BE49-F238E27FC236}">
                <a16:creationId xmlns:a16="http://schemas.microsoft.com/office/drawing/2014/main" id="{379461E6-F19A-FF95-2A52-26EF2690890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790840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0" i="0" dirty="0">
              <a:solidFill>
                <a:srgbClr val="333333"/>
              </a:solidFill>
              <a:effectLst/>
              <a:latin typeface="Helvetica Neue"/>
            </a:endParaRPr>
          </a:p>
          <a:p>
            <a:r>
              <a:rPr lang="en-US" b="0" i="0" dirty="0">
                <a:solidFill>
                  <a:srgbClr val="333333"/>
                </a:solidFill>
                <a:effectLst/>
                <a:latin typeface="Helvetica Neue"/>
              </a:rPr>
              <a:t>o select Revit elements properly, it's important to have a full-understanding of the Revit element hierarchy. Want to select all the walls in a project? Select by category. Want to select every Eames chair in your mid-century modern lobby? Select by family. Before jumping into an exercise, let's do a quick review of the Revit hierarchy.</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70</a:t>
            </a:fld>
            <a:endParaRPr lang="en-US"/>
          </a:p>
        </p:txBody>
      </p:sp>
      <p:sp>
        <p:nvSpPr>
          <p:cNvPr id="5" name="Footer Placeholder 4">
            <a:extLst>
              <a:ext uri="{FF2B5EF4-FFF2-40B4-BE49-F238E27FC236}">
                <a16:creationId xmlns:a16="http://schemas.microsoft.com/office/drawing/2014/main" id="{DDD7C203-DCB8-B32F-9C5B-AC42CA0E7E3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04666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0" i="0" dirty="0">
              <a:solidFill>
                <a:srgbClr val="333333"/>
              </a:solidFill>
              <a:effectLst/>
              <a:latin typeface="Helvetica Neue"/>
            </a:endParaRPr>
          </a:p>
          <a:p>
            <a:r>
              <a:rPr lang="en-US" b="0" i="0" dirty="0">
                <a:solidFill>
                  <a:srgbClr val="333333"/>
                </a:solidFill>
                <a:effectLst/>
                <a:latin typeface="Helvetica Neue"/>
              </a:rPr>
              <a:t>o select Revit elements properly, it's important to have a full-understanding of the Revit element hierarchy. Want to select all the walls in a project? Select by category. Want to select every Eames chair in your mid-century modern lobby? Select by family. Before jumping into an exercise, let's do a quick review of the Revit hierarchy.</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71</a:t>
            </a:fld>
            <a:endParaRPr lang="en-US"/>
          </a:p>
        </p:txBody>
      </p:sp>
      <p:sp>
        <p:nvSpPr>
          <p:cNvPr id="5" name="Footer Placeholder 4">
            <a:extLst>
              <a:ext uri="{FF2B5EF4-FFF2-40B4-BE49-F238E27FC236}">
                <a16:creationId xmlns:a16="http://schemas.microsoft.com/office/drawing/2014/main" id="{824246B4-E6FB-08B8-FE01-7A96D5107C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29361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0" i="0" dirty="0">
              <a:solidFill>
                <a:srgbClr val="333333"/>
              </a:solidFill>
              <a:effectLst/>
              <a:latin typeface="Helvetica Neue"/>
            </a:endParaRPr>
          </a:p>
          <a:p>
            <a:r>
              <a:rPr lang="en-US" b="0" i="0" dirty="0">
                <a:solidFill>
                  <a:srgbClr val="333333"/>
                </a:solidFill>
                <a:effectLst/>
                <a:latin typeface="Helvetica Neue"/>
              </a:rPr>
              <a:t>Revit is a data-rich environment. This gives us a range of selection abilities which expands far beyond "point-and-click". We can query the Revit database and dynamically link Revit elements to Dynamo geometry while performing parametric operations.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72</a:t>
            </a:fld>
            <a:endParaRPr lang="en-US"/>
          </a:p>
        </p:txBody>
      </p:sp>
      <p:sp>
        <p:nvSpPr>
          <p:cNvPr id="5" name="Footer Placeholder 4">
            <a:extLst>
              <a:ext uri="{FF2B5EF4-FFF2-40B4-BE49-F238E27FC236}">
                <a16:creationId xmlns:a16="http://schemas.microsoft.com/office/drawing/2014/main" id="{BB8F2D4C-AE9E-6ECA-AFFF-00A07E35321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827987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73</a:t>
            </a:fld>
            <a:endParaRPr lang="en-US"/>
          </a:p>
        </p:txBody>
      </p:sp>
      <p:sp>
        <p:nvSpPr>
          <p:cNvPr id="5" name="Footer Placeholder 4">
            <a:extLst>
              <a:ext uri="{FF2B5EF4-FFF2-40B4-BE49-F238E27FC236}">
                <a16:creationId xmlns:a16="http://schemas.microsoft.com/office/drawing/2014/main" id="{BA989726-FEBE-6ECD-61D3-124D85A37DD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144764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74</a:t>
            </a:fld>
            <a:endParaRPr lang="en-US"/>
          </a:p>
        </p:txBody>
      </p:sp>
      <p:sp>
        <p:nvSpPr>
          <p:cNvPr id="5" name="Footer Placeholder 4">
            <a:extLst>
              <a:ext uri="{FF2B5EF4-FFF2-40B4-BE49-F238E27FC236}">
                <a16:creationId xmlns:a16="http://schemas.microsoft.com/office/drawing/2014/main" id="{9858F64B-BC55-C67A-54DD-32F9E9ECE03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32254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75</a:t>
            </a:fld>
            <a:endParaRPr lang="en-US"/>
          </a:p>
        </p:txBody>
      </p:sp>
      <p:sp>
        <p:nvSpPr>
          <p:cNvPr id="5" name="Footer Placeholder 4">
            <a:extLst>
              <a:ext uri="{FF2B5EF4-FFF2-40B4-BE49-F238E27FC236}">
                <a16:creationId xmlns:a16="http://schemas.microsoft.com/office/drawing/2014/main" id="{AD0F95FD-A31A-3702-CD74-CFBA515C820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947248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0" i="0" dirty="0">
              <a:solidFill>
                <a:srgbClr val="333333"/>
              </a:solidFill>
              <a:effectLst/>
              <a:latin typeface="Helvetica Neue"/>
            </a:endParaRPr>
          </a:p>
          <a:p>
            <a:r>
              <a:rPr lang="en-US" b="0" i="0" dirty="0">
                <a:solidFill>
                  <a:srgbClr val="333333"/>
                </a:solidFill>
                <a:effectLst/>
                <a:latin typeface="Helvetica Neue"/>
              </a:rPr>
              <a:t>Revit is a data-rich environment. This gives us a range of selection abilities which expands far beyond "point-and-click". We can query the Revit database and dynamically link Revit elements to Dynamo geometry while performing parametric operations.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76</a:t>
            </a:fld>
            <a:endParaRPr lang="en-US"/>
          </a:p>
        </p:txBody>
      </p:sp>
      <p:sp>
        <p:nvSpPr>
          <p:cNvPr id="5" name="Footer Placeholder 4">
            <a:extLst>
              <a:ext uri="{FF2B5EF4-FFF2-40B4-BE49-F238E27FC236}">
                <a16:creationId xmlns:a16="http://schemas.microsoft.com/office/drawing/2014/main" id="{379A0E5F-8CE7-0C18-85A3-519F8A90169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762875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0" i="0" dirty="0">
              <a:solidFill>
                <a:srgbClr val="3C3C3C"/>
              </a:solidFill>
              <a:effectLst/>
              <a:latin typeface="Artifakt Element" panose="020B0503050000020004" pitchFamily="34" charset="0"/>
            </a:endParaRPr>
          </a:p>
          <a:p>
            <a:r>
              <a:rPr lang="en-US" b="0" i="0" dirty="0">
                <a:solidFill>
                  <a:srgbClr val="3C3C3C"/>
                </a:solidFill>
                <a:effectLst/>
                <a:latin typeface="Artifakt Element" panose="020B0503050000020004" pitchFamily="34" charset="0"/>
              </a:rPr>
              <a:t>Use the Dynamo player as an input for users to specify between more than two options by creating a list and getting the item of the list with a number slider as the input.</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77</a:t>
            </a:fld>
            <a:endParaRPr lang="en-US"/>
          </a:p>
        </p:txBody>
      </p:sp>
      <p:sp>
        <p:nvSpPr>
          <p:cNvPr id="5" name="Footer Placeholder 4">
            <a:extLst>
              <a:ext uri="{FF2B5EF4-FFF2-40B4-BE49-F238E27FC236}">
                <a16:creationId xmlns:a16="http://schemas.microsoft.com/office/drawing/2014/main" id="{E886AAF7-1765-6E56-5122-811B6B7E652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09614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78</a:t>
            </a:fld>
            <a:endParaRPr lang="en-US"/>
          </a:p>
        </p:txBody>
      </p:sp>
      <p:sp>
        <p:nvSpPr>
          <p:cNvPr id="5" name="Footer Placeholder 4">
            <a:extLst>
              <a:ext uri="{FF2B5EF4-FFF2-40B4-BE49-F238E27FC236}">
                <a16:creationId xmlns:a16="http://schemas.microsoft.com/office/drawing/2014/main" id="{E631232E-491E-1F2C-E365-28478492801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604619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79</a:t>
            </a:fld>
            <a:endParaRPr lang="en-US"/>
          </a:p>
        </p:txBody>
      </p:sp>
      <p:sp>
        <p:nvSpPr>
          <p:cNvPr id="5" name="Footer Placeholder 4">
            <a:extLst>
              <a:ext uri="{FF2B5EF4-FFF2-40B4-BE49-F238E27FC236}">
                <a16:creationId xmlns:a16="http://schemas.microsoft.com/office/drawing/2014/main" id="{F4AA483B-2C04-A89E-2F20-3B3681186CC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49145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dirty="0"/>
          </a:p>
          <a:p>
            <a:r>
              <a:rPr lang="en-US" b="1" dirty="0"/>
              <a:t>It is like BIM</a:t>
            </a:r>
          </a:p>
          <a:p>
            <a:endParaRPr lang="en-US" b="1" dirty="0"/>
          </a:p>
          <a:p>
            <a:pPr marL="171450" indent="-171450">
              <a:buFont typeface="Arial" panose="020B0604020202020204" pitchFamily="34" charset="0"/>
              <a:buChar char="•"/>
            </a:pPr>
            <a:r>
              <a:rPr lang="en-US" b="1" dirty="0"/>
              <a:t>🏢 Geometry</a:t>
            </a:r>
          </a:p>
          <a:p>
            <a:pPr marL="171450" indent="-171450">
              <a:buFont typeface="Arial" panose="020B0604020202020204" pitchFamily="34" charset="0"/>
              <a:buChar char="•"/>
            </a:pPr>
            <a:r>
              <a:rPr lang="en-US" b="1" dirty="0"/>
              <a:t>📅 Data / Data Structure</a:t>
            </a:r>
          </a:p>
          <a:p>
            <a:pPr marL="171450" indent="-171450">
              <a:buFont typeface="Arial" panose="020B0604020202020204" pitchFamily="34" charset="0"/>
              <a:buChar char="•"/>
            </a:pPr>
            <a:r>
              <a:rPr lang="en-US" b="1" dirty="0"/>
              <a:t>💻 Logic</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For Example…</a:t>
            </a:r>
          </a:p>
        </p:txBody>
      </p:sp>
      <p:sp>
        <p:nvSpPr>
          <p:cNvPr id="4" name="Slide Number Placeholder 3"/>
          <p:cNvSpPr>
            <a:spLocks noGrp="1"/>
          </p:cNvSpPr>
          <p:nvPr>
            <p:ph type="sldNum" sz="quarter" idx="5"/>
          </p:nvPr>
        </p:nvSpPr>
        <p:spPr/>
        <p:txBody>
          <a:bodyPr/>
          <a:lstStyle/>
          <a:p>
            <a:fld id="{AF677842-CD9B-4523-80B2-869BC15F79FB}" type="slidenum">
              <a:rPr lang="en-US" smtClean="0"/>
              <a:t>8</a:t>
            </a:fld>
            <a:endParaRPr lang="en-US"/>
          </a:p>
        </p:txBody>
      </p:sp>
      <p:sp>
        <p:nvSpPr>
          <p:cNvPr id="5" name="Footer Placeholder 4">
            <a:extLst>
              <a:ext uri="{FF2B5EF4-FFF2-40B4-BE49-F238E27FC236}">
                <a16:creationId xmlns:a16="http://schemas.microsoft.com/office/drawing/2014/main" id="{55E37861-6EA7-E784-1EE5-F8016A8D9D8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48891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80</a:t>
            </a:fld>
            <a:endParaRPr lang="en-US"/>
          </a:p>
        </p:txBody>
      </p:sp>
    </p:spTree>
    <p:extLst>
      <p:ext uri="{BB962C8B-B14F-4D97-AF65-F5344CB8AC3E}">
        <p14:creationId xmlns:p14="http://schemas.microsoft.com/office/powerpoint/2010/main" val="13954573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81</a:t>
            </a:fld>
            <a:endParaRPr lang="en-US"/>
          </a:p>
        </p:txBody>
      </p:sp>
    </p:spTree>
    <p:extLst>
      <p:ext uri="{BB962C8B-B14F-4D97-AF65-F5344CB8AC3E}">
        <p14:creationId xmlns:p14="http://schemas.microsoft.com/office/powerpoint/2010/main" val="7459133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82</a:t>
            </a:fld>
            <a:endParaRPr lang="en-US"/>
          </a:p>
        </p:txBody>
      </p:sp>
    </p:spTree>
    <p:extLst>
      <p:ext uri="{BB962C8B-B14F-4D97-AF65-F5344CB8AC3E}">
        <p14:creationId xmlns:p14="http://schemas.microsoft.com/office/powerpoint/2010/main" val="33200702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83</a:t>
            </a:fld>
            <a:endParaRPr lang="en-US"/>
          </a:p>
        </p:txBody>
      </p:sp>
    </p:spTree>
    <p:extLst>
      <p:ext uri="{BB962C8B-B14F-4D97-AF65-F5344CB8AC3E}">
        <p14:creationId xmlns:p14="http://schemas.microsoft.com/office/powerpoint/2010/main" val="28645629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84</a:t>
            </a:fld>
            <a:endParaRPr lang="en-US"/>
          </a:p>
        </p:txBody>
      </p:sp>
    </p:spTree>
    <p:extLst>
      <p:ext uri="{BB962C8B-B14F-4D97-AF65-F5344CB8AC3E}">
        <p14:creationId xmlns:p14="http://schemas.microsoft.com/office/powerpoint/2010/main" val="12134074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85</a:t>
            </a:fld>
            <a:endParaRPr lang="en-US"/>
          </a:p>
        </p:txBody>
      </p:sp>
    </p:spTree>
    <p:extLst>
      <p:ext uri="{BB962C8B-B14F-4D97-AF65-F5344CB8AC3E}">
        <p14:creationId xmlns:p14="http://schemas.microsoft.com/office/powerpoint/2010/main" val="4098255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677842-CD9B-4523-80B2-869BC15F79FB}" type="slidenum">
              <a:rPr lang="en-US" smtClean="0"/>
              <a:t>86</a:t>
            </a:fld>
            <a:endParaRPr lang="en-US"/>
          </a:p>
        </p:txBody>
      </p:sp>
    </p:spTree>
    <p:extLst>
      <p:ext uri="{BB962C8B-B14F-4D97-AF65-F5344CB8AC3E}">
        <p14:creationId xmlns:p14="http://schemas.microsoft.com/office/powerpoint/2010/main" val="23254655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i="0" dirty="0">
              <a:solidFill>
                <a:srgbClr val="333333"/>
              </a:solidFill>
              <a:effectLst/>
              <a:latin typeface="Helvetica Neue"/>
            </a:endParaRPr>
          </a:p>
          <a:p>
            <a:r>
              <a:rPr lang="en-US" b="1" i="0" dirty="0">
                <a:solidFill>
                  <a:srgbClr val="333333"/>
                </a:solidFill>
                <a:effectLst/>
                <a:latin typeface="Helvetica Neue"/>
              </a:rPr>
              <a:t>Geometry</a:t>
            </a:r>
            <a:r>
              <a:rPr lang="en-US" b="0" i="0" dirty="0">
                <a:solidFill>
                  <a:srgbClr val="333333"/>
                </a:solidFill>
                <a:effectLst/>
                <a:latin typeface="Helvetica Neue"/>
              </a:rPr>
              <a:t> is the language for design</a:t>
            </a:r>
          </a:p>
          <a:p>
            <a:endParaRPr lang="en-US" dirty="0"/>
          </a:p>
          <a:p>
            <a:r>
              <a:rPr lang="en-US" dirty="0"/>
              <a:t>Dynamos </a:t>
            </a:r>
            <a:r>
              <a:rPr lang="en-US" b="0" i="0" dirty="0">
                <a:solidFill>
                  <a:srgbClr val="333333"/>
                </a:solidFill>
                <a:effectLst/>
                <a:latin typeface="Helvetica Neue"/>
              </a:rPr>
              <a:t>geometry kernel</a:t>
            </a:r>
          </a:p>
          <a:p>
            <a:endParaRPr lang="en-US" b="0" i="0" dirty="0">
              <a:solidFill>
                <a:srgbClr val="333333"/>
              </a:solidFill>
              <a:effectLst/>
              <a:latin typeface="Helvetica Neue"/>
            </a:endParaRPr>
          </a:p>
          <a:p>
            <a:r>
              <a:rPr lang="en-US" b="0" i="0" dirty="0">
                <a:solidFill>
                  <a:srgbClr val="333333"/>
                </a:solidFill>
                <a:effectLst/>
                <a:latin typeface="Helvetica Neue"/>
              </a:rPr>
              <a:t>easy to calculate the result of complex geometric interactions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87</a:t>
            </a:fld>
            <a:endParaRPr lang="en-US"/>
          </a:p>
        </p:txBody>
      </p:sp>
      <p:sp>
        <p:nvSpPr>
          <p:cNvPr id="5" name="Footer Placeholder 4">
            <a:extLst>
              <a:ext uri="{FF2B5EF4-FFF2-40B4-BE49-F238E27FC236}">
                <a16:creationId xmlns:a16="http://schemas.microsoft.com/office/drawing/2014/main" id="{1372D1D7-9700-0B72-9150-7A8F796B4EB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456650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88</a:t>
            </a:fld>
            <a:endParaRPr lang="en-US"/>
          </a:p>
        </p:txBody>
      </p:sp>
      <p:sp>
        <p:nvSpPr>
          <p:cNvPr id="5" name="Footer Placeholder 4">
            <a:extLst>
              <a:ext uri="{FF2B5EF4-FFF2-40B4-BE49-F238E27FC236}">
                <a16:creationId xmlns:a16="http://schemas.microsoft.com/office/drawing/2014/main" id="{2944D914-7315-DE1F-3B6D-CB2ADB18C01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048893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89</a:t>
            </a:fld>
            <a:endParaRPr lang="en-US"/>
          </a:p>
        </p:txBody>
      </p:sp>
      <p:sp>
        <p:nvSpPr>
          <p:cNvPr id="5" name="Footer Placeholder 4">
            <a:extLst>
              <a:ext uri="{FF2B5EF4-FFF2-40B4-BE49-F238E27FC236}">
                <a16:creationId xmlns:a16="http://schemas.microsoft.com/office/drawing/2014/main" id="{B35F3052-C7B5-02EB-B0A0-123284A74A4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79130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dirty="0"/>
          </a:p>
          <a:p>
            <a:r>
              <a:rPr lang="en-US" b="1" dirty="0"/>
              <a:t>Unstructured ➡️ Structured Data</a:t>
            </a:r>
          </a:p>
          <a:p>
            <a:pPr marL="171450" indent="-171450">
              <a:buFont typeface="Arial" panose="020B0604020202020204" pitchFamily="34" charset="0"/>
              <a:buChar char="•"/>
            </a:pPr>
            <a:r>
              <a:rPr lang="en-US" b="1" dirty="0"/>
              <a:t>📅Tables </a:t>
            </a:r>
          </a:p>
          <a:p>
            <a:pPr marL="628650" lvl="1" indent="-171450">
              <a:buFont typeface="Arial" panose="020B0604020202020204" pitchFamily="34" charset="0"/>
              <a:buChar char="•"/>
            </a:pPr>
            <a:r>
              <a:rPr lang="en-US" b="1" dirty="0"/>
              <a:t>Properties ➡️ ROWS</a:t>
            </a:r>
          </a:p>
          <a:p>
            <a:pPr marL="628650" lvl="1" indent="-171450">
              <a:buFont typeface="Arial" panose="020B0604020202020204" pitchFamily="34" charset="0"/>
              <a:buChar char="•"/>
            </a:pPr>
            <a:r>
              <a:rPr lang="en-US" b="1" dirty="0"/>
              <a:t>Parameters ➡️ Columns</a:t>
            </a:r>
          </a:p>
          <a:p>
            <a:endParaRPr lang="en-US" dirty="0"/>
          </a:p>
          <a:p>
            <a:r>
              <a:rPr lang="en-US" b="1" i="0" dirty="0">
                <a:solidFill>
                  <a:srgbClr val="666666"/>
                </a:solidFill>
                <a:effectLst/>
                <a:latin typeface="Montserrat" panose="02000505000000020004" pitchFamily="2" charset="0"/>
              </a:rPr>
              <a:t>Pattern recognition</a:t>
            </a:r>
            <a:endParaRPr lang="en-US" b="0" i="0" dirty="0">
              <a:solidFill>
                <a:srgbClr val="666666"/>
              </a:solidFill>
              <a:effectLst/>
              <a:latin typeface="Montserrat" panose="02000505000000020004" pitchFamily="2" charset="0"/>
            </a:endParaRPr>
          </a:p>
          <a:p>
            <a:r>
              <a:rPr lang="en-US" b="0" i="0" dirty="0">
                <a:solidFill>
                  <a:srgbClr val="666666"/>
                </a:solidFill>
                <a:effectLst/>
                <a:latin typeface="Montserrat" panose="02000505000000020004" pitchFamily="2" charset="0"/>
              </a:rPr>
              <a:t> looking for similarities among and within problems. Allows us to skip having to consider every individual concept and rather use previous experience and methods to efficiently and simultaneously deal with multiple objects and produce a re-usable solution.</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a:t>
            </a:fld>
            <a:endParaRPr lang="en-US"/>
          </a:p>
        </p:txBody>
      </p:sp>
      <p:sp>
        <p:nvSpPr>
          <p:cNvPr id="5" name="Footer Placeholder 4">
            <a:extLst>
              <a:ext uri="{FF2B5EF4-FFF2-40B4-BE49-F238E27FC236}">
                <a16:creationId xmlns:a16="http://schemas.microsoft.com/office/drawing/2014/main" id="{86163A56-2F5C-28A5-116A-DE9945BF148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1718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90</a:t>
            </a:fld>
            <a:endParaRPr lang="en-US"/>
          </a:p>
        </p:txBody>
      </p:sp>
      <p:sp>
        <p:nvSpPr>
          <p:cNvPr id="5" name="Footer Placeholder 4">
            <a:extLst>
              <a:ext uri="{FF2B5EF4-FFF2-40B4-BE49-F238E27FC236}">
                <a16:creationId xmlns:a16="http://schemas.microsoft.com/office/drawing/2014/main" id="{BBDF3EB9-E241-83FE-768E-7CB6B9E33C2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587539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91</a:t>
            </a:fld>
            <a:endParaRPr lang="en-US"/>
          </a:p>
        </p:txBody>
      </p:sp>
      <p:sp>
        <p:nvSpPr>
          <p:cNvPr id="5" name="Footer Placeholder 4">
            <a:extLst>
              <a:ext uri="{FF2B5EF4-FFF2-40B4-BE49-F238E27FC236}">
                <a16:creationId xmlns:a16="http://schemas.microsoft.com/office/drawing/2014/main" id="{01F80075-096C-4B5A-FEA3-9389280942B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52000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92</a:t>
            </a:fld>
            <a:endParaRPr lang="en-US"/>
          </a:p>
        </p:txBody>
      </p:sp>
      <p:sp>
        <p:nvSpPr>
          <p:cNvPr id="5" name="Footer Placeholder 4">
            <a:extLst>
              <a:ext uri="{FF2B5EF4-FFF2-40B4-BE49-F238E27FC236}">
                <a16:creationId xmlns:a16="http://schemas.microsoft.com/office/drawing/2014/main" id="{2F88DA94-602E-F977-D43B-955F6D825A1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7868532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93</a:t>
            </a:fld>
            <a:endParaRPr lang="en-US"/>
          </a:p>
        </p:txBody>
      </p:sp>
      <p:sp>
        <p:nvSpPr>
          <p:cNvPr id="5" name="Footer Placeholder 4">
            <a:extLst>
              <a:ext uri="{FF2B5EF4-FFF2-40B4-BE49-F238E27FC236}">
                <a16:creationId xmlns:a16="http://schemas.microsoft.com/office/drawing/2014/main" id="{B2EEDE91-9099-6527-4D9B-72C356C1580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535692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94</a:t>
            </a:fld>
            <a:endParaRPr lang="en-US"/>
          </a:p>
        </p:txBody>
      </p:sp>
      <p:sp>
        <p:nvSpPr>
          <p:cNvPr id="5" name="Footer Placeholder 4">
            <a:extLst>
              <a:ext uri="{FF2B5EF4-FFF2-40B4-BE49-F238E27FC236}">
                <a16:creationId xmlns:a16="http://schemas.microsoft.com/office/drawing/2014/main" id="{C31C0746-E25D-6C55-0DBB-91619214495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015940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95</a:t>
            </a:fld>
            <a:endParaRPr lang="en-US"/>
          </a:p>
        </p:txBody>
      </p:sp>
      <p:sp>
        <p:nvSpPr>
          <p:cNvPr id="5" name="Footer Placeholder 4">
            <a:extLst>
              <a:ext uri="{FF2B5EF4-FFF2-40B4-BE49-F238E27FC236}">
                <a16:creationId xmlns:a16="http://schemas.microsoft.com/office/drawing/2014/main" id="{69023A87-1C38-9AE6-52AA-FFD4BBC0665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355569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96</a:t>
            </a:fld>
            <a:endParaRPr lang="en-US"/>
          </a:p>
        </p:txBody>
      </p:sp>
      <p:sp>
        <p:nvSpPr>
          <p:cNvPr id="5" name="Footer Placeholder 4">
            <a:extLst>
              <a:ext uri="{FF2B5EF4-FFF2-40B4-BE49-F238E27FC236}">
                <a16:creationId xmlns:a16="http://schemas.microsoft.com/office/drawing/2014/main" id="{C6192D0D-1692-672F-EAA1-441E41DF4D9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252063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97</a:t>
            </a:fld>
            <a:endParaRPr lang="en-US"/>
          </a:p>
        </p:txBody>
      </p:sp>
      <p:sp>
        <p:nvSpPr>
          <p:cNvPr id="5" name="Footer Placeholder 4">
            <a:extLst>
              <a:ext uri="{FF2B5EF4-FFF2-40B4-BE49-F238E27FC236}">
                <a16:creationId xmlns:a16="http://schemas.microsoft.com/office/drawing/2014/main" id="{BB19C678-DFD3-3B72-23FD-4CA6E8CB978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640881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r>
              <a:rPr lang="en-US" dirty="0"/>
              <a:t> </a:t>
            </a:r>
          </a:p>
          <a:p>
            <a:endParaRPr lang="en-US" dirty="0"/>
          </a:p>
          <a:p>
            <a:r>
              <a:rPr lang="en-US" dirty="0"/>
              <a:t>there are 40 spaces around the board, which I've indexed as 0 through 39 (where 0 is Go and 39 is Boardwalk)</a:t>
            </a:r>
          </a:p>
          <a:p>
            <a:r>
              <a:rPr lang="en-US" dirty="0"/>
              <a:t>' I've added a 41st space (but since we're in base 0 it's really the 40th space) to account for jail</a:t>
            </a:r>
          </a:p>
          <a:p>
            <a:r>
              <a:rPr lang="en-US" dirty="0"/>
              <a:t>' so space 10 is "Just Visiting" the jail and space 40 is "In Jail"</a:t>
            </a:r>
          </a:p>
        </p:txBody>
      </p:sp>
      <p:sp>
        <p:nvSpPr>
          <p:cNvPr id="4" name="Slide Number Placeholder 3"/>
          <p:cNvSpPr>
            <a:spLocks noGrp="1"/>
          </p:cNvSpPr>
          <p:nvPr>
            <p:ph type="sldNum" sz="quarter" idx="5"/>
          </p:nvPr>
        </p:nvSpPr>
        <p:spPr/>
        <p:txBody>
          <a:bodyPr/>
          <a:lstStyle/>
          <a:p>
            <a:fld id="{AF677842-CD9B-4523-80B2-869BC15F79FB}" type="slidenum">
              <a:rPr lang="en-US" smtClean="0"/>
              <a:t>98</a:t>
            </a:fld>
            <a:endParaRPr lang="en-US"/>
          </a:p>
        </p:txBody>
      </p:sp>
      <p:sp>
        <p:nvSpPr>
          <p:cNvPr id="5" name="Footer Placeholder 4">
            <a:extLst>
              <a:ext uri="{FF2B5EF4-FFF2-40B4-BE49-F238E27FC236}">
                <a16:creationId xmlns:a16="http://schemas.microsoft.com/office/drawing/2014/main" id="{A0C1E97A-92FB-7425-9801-BB5E18BD08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77136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0" dirty="0"/>
          </a:p>
          <a:p>
            <a:r>
              <a:rPr lang="en-US" b="0" dirty="0"/>
              <a:t>A Key concept that pops up all the line in workflows is </a:t>
            </a:r>
            <a:r>
              <a:rPr lang="en-US" b="1" dirty="0"/>
              <a:t>Range</a:t>
            </a:r>
            <a:r>
              <a:rPr lang="en-US" b="0" dirty="0"/>
              <a:t> and </a:t>
            </a:r>
            <a:r>
              <a:rPr lang="en-US" b="1" dirty="0"/>
              <a:t>Sequence</a:t>
            </a:r>
          </a:p>
          <a:p>
            <a:endParaRPr lang="en-US" b="1" dirty="0"/>
          </a:p>
          <a:p>
            <a:r>
              <a:rPr lang="en-US" b="1" dirty="0"/>
              <a:t>Range </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Range will produce a list of numbers between the specified </a:t>
            </a:r>
            <a:r>
              <a:rPr lang="en-US" b="1" i="0" dirty="0">
                <a:solidFill>
                  <a:srgbClr val="FFFFFF"/>
                </a:solidFill>
                <a:effectLst/>
                <a:latin typeface="Artifakt Element" panose="020B0503050000020004" pitchFamily="34" charset="0"/>
              </a:rPr>
              <a:t>Start</a:t>
            </a:r>
            <a:r>
              <a:rPr lang="en-US" b="0" i="0" dirty="0">
                <a:solidFill>
                  <a:srgbClr val="FFFFFF"/>
                </a:solidFill>
                <a:effectLst/>
                <a:latin typeface="Artifakt Element" panose="020B0503050000020004" pitchFamily="34" charset="0"/>
              </a:rPr>
              <a:t> and</a:t>
            </a:r>
            <a:r>
              <a:rPr lang="en-US" b="1" i="0" dirty="0">
                <a:solidFill>
                  <a:srgbClr val="FFFFFF"/>
                </a:solidFill>
                <a:effectLst/>
                <a:latin typeface="Artifakt Element" panose="020B0503050000020004" pitchFamily="34" charset="0"/>
              </a:rPr>
              <a:t> End </a:t>
            </a:r>
            <a:r>
              <a:rPr lang="en-US" b="0" i="0" dirty="0">
                <a:solidFill>
                  <a:srgbClr val="FFFFFF"/>
                </a:solidFill>
                <a:effectLst/>
                <a:latin typeface="Artifakt Element" panose="020B0503050000020004" pitchFamily="34" charset="0"/>
              </a:rPr>
              <a:t>inputs. </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The numbers will increase from the Start input according to the Step. </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In the example, we start with 1 and end with 25.</a:t>
            </a:r>
          </a:p>
          <a:p>
            <a:pPr marL="171450" indent="-171450">
              <a:buFont typeface="Arial" panose="020B0604020202020204" pitchFamily="34" charset="0"/>
              <a:buChar char="•"/>
            </a:pPr>
            <a:endParaRPr lang="en-US" b="0" i="0" dirty="0">
              <a:solidFill>
                <a:srgbClr val="FFFFFF"/>
              </a:solidFill>
              <a:effectLst/>
              <a:latin typeface="Artifakt Element" panose="020B0503050000020004" pitchFamily="34" charset="0"/>
            </a:endParaRPr>
          </a:p>
          <a:p>
            <a:pPr marL="0" indent="0">
              <a:buFont typeface="Arial" panose="020B0604020202020204" pitchFamily="34" charset="0"/>
              <a:buNone/>
            </a:pPr>
            <a:r>
              <a:rPr lang="en-US" b="1" i="0" dirty="0">
                <a:solidFill>
                  <a:srgbClr val="FFFFFF"/>
                </a:solidFill>
                <a:effectLst/>
                <a:latin typeface="Artifakt Element" panose="020B0503050000020004" pitchFamily="34" charset="0"/>
              </a:rPr>
              <a:t>Sequence</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Sequence will produce a list of numbers. </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The list begins at the Start input, and then increments by the Step input. </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The Amount input determines the number of items in the list.</a:t>
            </a:r>
          </a:p>
        </p:txBody>
      </p:sp>
      <p:sp>
        <p:nvSpPr>
          <p:cNvPr id="4" name="Slide Number Placeholder 3"/>
          <p:cNvSpPr>
            <a:spLocks noGrp="1"/>
          </p:cNvSpPr>
          <p:nvPr>
            <p:ph type="sldNum" sz="quarter" idx="5"/>
          </p:nvPr>
        </p:nvSpPr>
        <p:spPr/>
        <p:txBody>
          <a:bodyPr/>
          <a:lstStyle/>
          <a:p>
            <a:fld id="{AF677842-CD9B-4523-80B2-869BC15F79FB}" type="slidenum">
              <a:rPr lang="en-US" smtClean="0"/>
              <a:t>99</a:t>
            </a:fld>
            <a:endParaRPr lang="en-US"/>
          </a:p>
        </p:txBody>
      </p:sp>
      <p:sp>
        <p:nvSpPr>
          <p:cNvPr id="5" name="Footer Placeholder 4">
            <a:extLst>
              <a:ext uri="{FF2B5EF4-FFF2-40B4-BE49-F238E27FC236}">
                <a16:creationId xmlns:a16="http://schemas.microsoft.com/office/drawing/2014/main" id="{6732D495-C5D6-E4F4-77AD-4FE6C0249D9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27346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55E9B-A051-FAAD-7F86-0F598E1CD4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A1E79-0929-1FE2-9AE0-14BF8B5421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1B9B01-B8ED-273C-6969-66E90C4E93F1}"/>
              </a:ext>
            </a:extLst>
          </p:cNvPr>
          <p:cNvSpPr>
            <a:spLocks noGrp="1"/>
          </p:cNvSpPr>
          <p:nvPr>
            <p:ph type="dt" sz="half" idx="10"/>
          </p:nvPr>
        </p:nvSpPr>
        <p:spPr/>
        <p:txBody>
          <a:bodyPr/>
          <a:lstStyle/>
          <a:p>
            <a:fld id="{DE8A6805-6B2A-4D12-A3F9-EA792039E126}" type="datetimeFigureOut">
              <a:rPr lang="en-US" smtClean="0"/>
              <a:t>5/30/2023</a:t>
            </a:fld>
            <a:endParaRPr lang="en-US"/>
          </a:p>
        </p:txBody>
      </p:sp>
      <p:sp>
        <p:nvSpPr>
          <p:cNvPr id="5" name="Footer Placeholder 4">
            <a:extLst>
              <a:ext uri="{FF2B5EF4-FFF2-40B4-BE49-F238E27FC236}">
                <a16:creationId xmlns:a16="http://schemas.microsoft.com/office/drawing/2014/main" id="{8468FC67-228E-1813-E952-A9CDBCD64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09FCD-569F-79AD-FCBC-6617BF191979}"/>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3689727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666A-32B1-C819-C48E-BFB623E876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028718-1D36-57A4-88A7-4DE809CA14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C2837-AB4C-0771-F84F-6896FE759CE1}"/>
              </a:ext>
            </a:extLst>
          </p:cNvPr>
          <p:cNvSpPr>
            <a:spLocks noGrp="1"/>
          </p:cNvSpPr>
          <p:nvPr>
            <p:ph type="dt" sz="half" idx="10"/>
          </p:nvPr>
        </p:nvSpPr>
        <p:spPr/>
        <p:txBody>
          <a:bodyPr/>
          <a:lstStyle/>
          <a:p>
            <a:fld id="{DE8A6805-6B2A-4D12-A3F9-EA792039E126}" type="datetimeFigureOut">
              <a:rPr lang="en-US" smtClean="0"/>
              <a:t>5/30/2023</a:t>
            </a:fld>
            <a:endParaRPr lang="en-US"/>
          </a:p>
        </p:txBody>
      </p:sp>
      <p:sp>
        <p:nvSpPr>
          <p:cNvPr id="5" name="Footer Placeholder 4">
            <a:extLst>
              <a:ext uri="{FF2B5EF4-FFF2-40B4-BE49-F238E27FC236}">
                <a16:creationId xmlns:a16="http://schemas.microsoft.com/office/drawing/2014/main" id="{267BE45A-CAA8-F740-F50D-E7610893F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4E8B6-4392-EC6D-74DA-B1D259255450}"/>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384526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422E4-C3DA-D1C2-27FA-0C38363A2C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FA8C38-12FF-B518-B6D0-CB3655877D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7BFB1-5166-18CE-9457-48B219EA4AE3}"/>
              </a:ext>
            </a:extLst>
          </p:cNvPr>
          <p:cNvSpPr>
            <a:spLocks noGrp="1"/>
          </p:cNvSpPr>
          <p:nvPr>
            <p:ph type="dt" sz="half" idx="10"/>
          </p:nvPr>
        </p:nvSpPr>
        <p:spPr/>
        <p:txBody>
          <a:bodyPr/>
          <a:lstStyle/>
          <a:p>
            <a:fld id="{DE8A6805-6B2A-4D12-A3F9-EA792039E126}" type="datetimeFigureOut">
              <a:rPr lang="en-US" smtClean="0"/>
              <a:t>5/30/2023</a:t>
            </a:fld>
            <a:endParaRPr lang="en-US"/>
          </a:p>
        </p:txBody>
      </p:sp>
      <p:sp>
        <p:nvSpPr>
          <p:cNvPr id="5" name="Footer Placeholder 4">
            <a:extLst>
              <a:ext uri="{FF2B5EF4-FFF2-40B4-BE49-F238E27FC236}">
                <a16:creationId xmlns:a16="http://schemas.microsoft.com/office/drawing/2014/main" id="{345B772E-648C-A3DD-3D62-C39A9A27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F89EE-29A6-63BF-715D-ACE798459E1A}"/>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8129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C0BF-839F-311C-13AB-3689E7123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CE7E9B-C2D5-DF60-81B8-E75CF06B9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FD073-EE3F-182C-BA34-6FA77D99AA0E}"/>
              </a:ext>
            </a:extLst>
          </p:cNvPr>
          <p:cNvSpPr>
            <a:spLocks noGrp="1"/>
          </p:cNvSpPr>
          <p:nvPr>
            <p:ph type="dt" sz="half" idx="10"/>
          </p:nvPr>
        </p:nvSpPr>
        <p:spPr/>
        <p:txBody>
          <a:bodyPr/>
          <a:lstStyle/>
          <a:p>
            <a:fld id="{DE8A6805-6B2A-4D12-A3F9-EA792039E126}" type="datetimeFigureOut">
              <a:rPr lang="en-US" smtClean="0"/>
              <a:t>5/30/2023</a:t>
            </a:fld>
            <a:endParaRPr lang="en-US"/>
          </a:p>
        </p:txBody>
      </p:sp>
      <p:sp>
        <p:nvSpPr>
          <p:cNvPr id="5" name="Footer Placeholder 4">
            <a:extLst>
              <a:ext uri="{FF2B5EF4-FFF2-40B4-BE49-F238E27FC236}">
                <a16:creationId xmlns:a16="http://schemas.microsoft.com/office/drawing/2014/main" id="{01CF2534-665F-D84E-E4DE-F936D35FC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76F45-61A7-C179-40A9-59E1CE6D1884}"/>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422265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B9DC2-3FCA-8934-69F7-5569F818B3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D6AC30-6923-7C98-67CE-5E702AC809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138690-587E-C621-56B4-42A718A5CCFB}"/>
              </a:ext>
            </a:extLst>
          </p:cNvPr>
          <p:cNvSpPr>
            <a:spLocks noGrp="1"/>
          </p:cNvSpPr>
          <p:nvPr>
            <p:ph type="dt" sz="half" idx="10"/>
          </p:nvPr>
        </p:nvSpPr>
        <p:spPr/>
        <p:txBody>
          <a:bodyPr/>
          <a:lstStyle/>
          <a:p>
            <a:fld id="{DE8A6805-6B2A-4D12-A3F9-EA792039E126}" type="datetimeFigureOut">
              <a:rPr lang="en-US" smtClean="0"/>
              <a:t>5/30/2023</a:t>
            </a:fld>
            <a:endParaRPr lang="en-US"/>
          </a:p>
        </p:txBody>
      </p:sp>
      <p:sp>
        <p:nvSpPr>
          <p:cNvPr id="5" name="Footer Placeholder 4">
            <a:extLst>
              <a:ext uri="{FF2B5EF4-FFF2-40B4-BE49-F238E27FC236}">
                <a16:creationId xmlns:a16="http://schemas.microsoft.com/office/drawing/2014/main" id="{B58FF8D4-1CC3-D13F-E02B-7BF31BA15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74F9E-67F0-1BDD-042C-87E32F4C5BB6}"/>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0992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259D-279F-6EB1-2969-C477E1C54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7F556F-57A9-526D-25AD-CC3A5FC55D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02213B-B291-4C67-2C40-4C17D85482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89998-652E-D558-C2CB-4E3239FDC907}"/>
              </a:ext>
            </a:extLst>
          </p:cNvPr>
          <p:cNvSpPr>
            <a:spLocks noGrp="1"/>
          </p:cNvSpPr>
          <p:nvPr>
            <p:ph type="dt" sz="half" idx="10"/>
          </p:nvPr>
        </p:nvSpPr>
        <p:spPr/>
        <p:txBody>
          <a:bodyPr/>
          <a:lstStyle/>
          <a:p>
            <a:fld id="{DE8A6805-6B2A-4D12-A3F9-EA792039E126}" type="datetimeFigureOut">
              <a:rPr lang="en-US" smtClean="0"/>
              <a:t>5/30/2023</a:t>
            </a:fld>
            <a:endParaRPr lang="en-US"/>
          </a:p>
        </p:txBody>
      </p:sp>
      <p:sp>
        <p:nvSpPr>
          <p:cNvPr id="6" name="Footer Placeholder 5">
            <a:extLst>
              <a:ext uri="{FF2B5EF4-FFF2-40B4-BE49-F238E27FC236}">
                <a16:creationId xmlns:a16="http://schemas.microsoft.com/office/drawing/2014/main" id="{4A8F49B8-B6FF-0C23-198A-8E0BCB7834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8855F6-0DE1-3A11-48A2-3D424467CC17}"/>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374991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5EF20-56B7-0269-5754-F477AB090E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219CA1-A969-B464-5A91-C9E1EBEAE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6DE26E-C23E-41AE-AD8C-199E2D06FB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580F22-89A7-7AF3-5147-98E63886BA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CEBF29-2911-DAA3-670B-9FE9E8B087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E2F0D-4315-864E-98F8-02D50EDE900C}"/>
              </a:ext>
            </a:extLst>
          </p:cNvPr>
          <p:cNvSpPr>
            <a:spLocks noGrp="1"/>
          </p:cNvSpPr>
          <p:nvPr>
            <p:ph type="dt" sz="half" idx="10"/>
          </p:nvPr>
        </p:nvSpPr>
        <p:spPr/>
        <p:txBody>
          <a:bodyPr/>
          <a:lstStyle/>
          <a:p>
            <a:fld id="{DE8A6805-6B2A-4D12-A3F9-EA792039E126}" type="datetimeFigureOut">
              <a:rPr lang="en-US" smtClean="0"/>
              <a:t>5/30/2023</a:t>
            </a:fld>
            <a:endParaRPr lang="en-US"/>
          </a:p>
        </p:txBody>
      </p:sp>
      <p:sp>
        <p:nvSpPr>
          <p:cNvPr id="8" name="Footer Placeholder 7">
            <a:extLst>
              <a:ext uri="{FF2B5EF4-FFF2-40B4-BE49-F238E27FC236}">
                <a16:creationId xmlns:a16="http://schemas.microsoft.com/office/drawing/2014/main" id="{6FEBF1A5-A30F-0F04-5F70-ABC8461792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EC2F2C-1838-7FF9-0076-DD0C67FB9ABB}"/>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18623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2331F-4AD9-979C-5F90-D92CB3EC1F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BFE33D-BA0D-914D-A914-B8D0909B1A52}"/>
              </a:ext>
            </a:extLst>
          </p:cNvPr>
          <p:cNvSpPr>
            <a:spLocks noGrp="1"/>
          </p:cNvSpPr>
          <p:nvPr>
            <p:ph type="dt" sz="half" idx="10"/>
          </p:nvPr>
        </p:nvSpPr>
        <p:spPr/>
        <p:txBody>
          <a:bodyPr/>
          <a:lstStyle/>
          <a:p>
            <a:fld id="{DE8A6805-6B2A-4D12-A3F9-EA792039E126}" type="datetimeFigureOut">
              <a:rPr lang="en-US" smtClean="0"/>
              <a:t>5/30/2023</a:t>
            </a:fld>
            <a:endParaRPr lang="en-US"/>
          </a:p>
        </p:txBody>
      </p:sp>
      <p:sp>
        <p:nvSpPr>
          <p:cNvPr id="4" name="Footer Placeholder 3">
            <a:extLst>
              <a:ext uri="{FF2B5EF4-FFF2-40B4-BE49-F238E27FC236}">
                <a16:creationId xmlns:a16="http://schemas.microsoft.com/office/drawing/2014/main" id="{6DCE1ED4-4EAF-5F1F-F988-139C273AE1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546E7B-46DC-F186-DBD6-0BC1022AE323}"/>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330783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2F9A1C-4B98-EE57-18D1-35A2357F3FCF}"/>
              </a:ext>
            </a:extLst>
          </p:cNvPr>
          <p:cNvSpPr>
            <a:spLocks noGrp="1"/>
          </p:cNvSpPr>
          <p:nvPr>
            <p:ph type="dt" sz="half" idx="10"/>
          </p:nvPr>
        </p:nvSpPr>
        <p:spPr/>
        <p:txBody>
          <a:bodyPr/>
          <a:lstStyle/>
          <a:p>
            <a:fld id="{DE8A6805-6B2A-4D12-A3F9-EA792039E126}" type="datetimeFigureOut">
              <a:rPr lang="en-US" smtClean="0"/>
              <a:t>5/30/2023</a:t>
            </a:fld>
            <a:endParaRPr lang="en-US"/>
          </a:p>
        </p:txBody>
      </p:sp>
      <p:sp>
        <p:nvSpPr>
          <p:cNvPr id="3" name="Footer Placeholder 2">
            <a:extLst>
              <a:ext uri="{FF2B5EF4-FFF2-40B4-BE49-F238E27FC236}">
                <a16:creationId xmlns:a16="http://schemas.microsoft.com/office/drawing/2014/main" id="{B4E46B0F-05E7-74F5-778C-05C0A66A23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FD197F-1DDC-7032-2717-42530C73FC90}"/>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89426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09672-7A46-7417-34C3-16E340C163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AB2774-E984-2DD1-C74E-23B680F13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7617F9-934C-D1D1-5547-F7ED9DC10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1C44F7-B2E1-5FA9-8390-E5059A359F6A}"/>
              </a:ext>
            </a:extLst>
          </p:cNvPr>
          <p:cNvSpPr>
            <a:spLocks noGrp="1"/>
          </p:cNvSpPr>
          <p:nvPr>
            <p:ph type="dt" sz="half" idx="10"/>
          </p:nvPr>
        </p:nvSpPr>
        <p:spPr/>
        <p:txBody>
          <a:bodyPr/>
          <a:lstStyle/>
          <a:p>
            <a:fld id="{DE8A6805-6B2A-4D12-A3F9-EA792039E126}" type="datetimeFigureOut">
              <a:rPr lang="en-US" smtClean="0"/>
              <a:t>5/30/2023</a:t>
            </a:fld>
            <a:endParaRPr lang="en-US"/>
          </a:p>
        </p:txBody>
      </p:sp>
      <p:sp>
        <p:nvSpPr>
          <p:cNvPr id="6" name="Footer Placeholder 5">
            <a:extLst>
              <a:ext uri="{FF2B5EF4-FFF2-40B4-BE49-F238E27FC236}">
                <a16:creationId xmlns:a16="http://schemas.microsoft.com/office/drawing/2014/main" id="{318A3190-AC62-0F42-4E6A-015EAE37F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A59C58-3FD5-F2F9-0481-70E1D3F2F099}"/>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425945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7214-7845-CD8B-4442-F70E2ABAF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EB3772-9C9F-650E-832C-137539EE18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28039-DF42-95FA-BF3C-E2BDD5A9A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DD6D2F-CAC3-0067-DE35-6AD44B41CC47}"/>
              </a:ext>
            </a:extLst>
          </p:cNvPr>
          <p:cNvSpPr>
            <a:spLocks noGrp="1"/>
          </p:cNvSpPr>
          <p:nvPr>
            <p:ph type="dt" sz="half" idx="10"/>
          </p:nvPr>
        </p:nvSpPr>
        <p:spPr/>
        <p:txBody>
          <a:bodyPr/>
          <a:lstStyle/>
          <a:p>
            <a:fld id="{DE8A6805-6B2A-4D12-A3F9-EA792039E126}" type="datetimeFigureOut">
              <a:rPr lang="en-US" smtClean="0"/>
              <a:t>5/30/2023</a:t>
            </a:fld>
            <a:endParaRPr lang="en-US"/>
          </a:p>
        </p:txBody>
      </p:sp>
      <p:sp>
        <p:nvSpPr>
          <p:cNvPr id="6" name="Footer Placeholder 5">
            <a:extLst>
              <a:ext uri="{FF2B5EF4-FFF2-40B4-BE49-F238E27FC236}">
                <a16:creationId xmlns:a16="http://schemas.microsoft.com/office/drawing/2014/main" id="{27C6F6FF-993E-A481-27E2-9820393D85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D23007-FE5F-B163-91AC-E74763256348}"/>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1010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ACCCD-1516-5428-A95E-2515379301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AFBCC0-AB4B-A2AE-CD91-2428906D78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87C17-8BFA-642F-DB08-7977B5FF44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8A6805-6B2A-4D12-A3F9-EA792039E126}" type="datetimeFigureOut">
              <a:rPr lang="en-US" smtClean="0"/>
              <a:t>5/30/2023</a:t>
            </a:fld>
            <a:endParaRPr lang="en-US"/>
          </a:p>
        </p:txBody>
      </p:sp>
      <p:sp>
        <p:nvSpPr>
          <p:cNvPr id="5" name="Footer Placeholder 4">
            <a:extLst>
              <a:ext uri="{FF2B5EF4-FFF2-40B4-BE49-F238E27FC236}">
                <a16:creationId xmlns:a16="http://schemas.microsoft.com/office/drawing/2014/main" id="{3330D3A5-E19F-3B48-B188-6306CD481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B7D5DA-06FD-320E-97EB-061ABC72DD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02D5D-2808-4601-9A73-B544350E30E2}" type="slidenum">
              <a:rPr lang="en-US" smtClean="0"/>
              <a:t>‹#›</a:t>
            </a:fld>
            <a:endParaRPr lang="en-US"/>
          </a:p>
        </p:txBody>
      </p:sp>
    </p:spTree>
    <p:extLst>
      <p:ext uri="{BB962C8B-B14F-4D97-AF65-F5344CB8AC3E}">
        <p14:creationId xmlns:p14="http://schemas.microsoft.com/office/powerpoint/2010/main" val="3768697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100.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302.png"/><Relationship Id="rId7" Type="http://schemas.openxmlformats.org/officeDocument/2006/relationships/image" Target="../media/image306.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305.png"/><Relationship Id="rId5" Type="http://schemas.openxmlformats.org/officeDocument/2006/relationships/image" Target="../media/image304.png"/><Relationship Id="rId10" Type="http://schemas.openxmlformats.org/officeDocument/2006/relationships/image" Target="../media/image297.png"/><Relationship Id="rId4" Type="http://schemas.openxmlformats.org/officeDocument/2006/relationships/image" Target="../media/image303.png"/><Relationship Id="rId9" Type="http://schemas.openxmlformats.org/officeDocument/2006/relationships/image" Target="../media/image308.png"/></Relationships>
</file>

<file path=ppt/slides/_rels/slide10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9.jpeg"/><Relationship Id="rId7" Type="http://schemas.openxmlformats.org/officeDocument/2006/relationships/image" Target="../media/image312.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311.jpeg"/><Relationship Id="rId5" Type="http://schemas.openxmlformats.org/officeDocument/2006/relationships/image" Target="../media/image300.png"/><Relationship Id="rId4" Type="http://schemas.openxmlformats.org/officeDocument/2006/relationships/image" Target="../media/image310.png"/><Relationship Id="rId9" Type="http://schemas.openxmlformats.org/officeDocument/2006/relationships/image" Target="../media/image2020.png"/></Relationships>
</file>

<file path=ppt/slides/_rels/slide10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316.png"/><Relationship Id="rId4" Type="http://schemas.openxmlformats.org/officeDocument/2006/relationships/image" Target="../media/image315.png"/></Relationships>
</file>

<file path=ppt/slides/_rels/slide103.xml.rels><?xml version="1.0" encoding="UTF-8" standalone="yes"?>
<Relationships xmlns="http://schemas.openxmlformats.org/package/2006/relationships"><Relationship Id="rId3" Type="http://schemas.openxmlformats.org/officeDocument/2006/relationships/image" Target="../media/image314.png"/><Relationship Id="rId7" Type="http://schemas.openxmlformats.org/officeDocument/2006/relationships/image" Target="../media/image318.jpe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315.png"/><Relationship Id="rId4" Type="http://schemas.openxmlformats.org/officeDocument/2006/relationships/image" Target="../media/image317.jpeg"/></Relationships>
</file>

<file path=ppt/slides/_rels/slide104.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image" Target="../media/image319.png"/><Relationship Id="rId7" Type="http://schemas.openxmlformats.org/officeDocument/2006/relationships/image" Target="../media/image323.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322.png"/><Relationship Id="rId11" Type="http://schemas.openxmlformats.org/officeDocument/2006/relationships/image" Target="../media/image300.png"/><Relationship Id="rId5" Type="http://schemas.openxmlformats.org/officeDocument/2006/relationships/image" Target="../media/image321.svg"/><Relationship Id="rId10" Type="http://schemas.openxmlformats.org/officeDocument/2006/relationships/image" Target="../media/image326.jpeg"/><Relationship Id="rId4" Type="http://schemas.openxmlformats.org/officeDocument/2006/relationships/image" Target="../media/image320.png"/><Relationship Id="rId9" Type="http://schemas.openxmlformats.org/officeDocument/2006/relationships/image" Target="../media/image325.jpeg"/></Relationships>
</file>

<file path=ppt/slides/_rels/slide105.xml.rels><?xml version="1.0" encoding="UTF-8" standalone="yes"?>
<Relationships xmlns="http://schemas.openxmlformats.org/package/2006/relationships"><Relationship Id="rId8" Type="http://schemas.openxmlformats.org/officeDocument/2006/relationships/image" Target="../media/image331.svg"/><Relationship Id="rId3" Type="http://schemas.openxmlformats.org/officeDocument/2006/relationships/image" Target="../media/image327.png"/><Relationship Id="rId7" Type="http://schemas.openxmlformats.org/officeDocument/2006/relationships/image" Target="../media/image330.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329.png"/><Relationship Id="rId5" Type="http://schemas.openxmlformats.org/officeDocument/2006/relationships/image" Target="../media/image300.png"/><Relationship Id="rId4" Type="http://schemas.openxmlformats.org/officeDocument/2006/relationships/image" Target="../media/image328.png"/></Relationships>
</file>

<file path=ppt/slides/_rels/slide106.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334.svg"/><Relationship Id="rId5" Type="http://schemas.openxmlformats.org/officeDocument/2006/relationships/image" Target="../media/image333.png"/><Relationship Id="rId4" Type="http://schemas.openxmlformats.org/officeDocument/2006/relationships/image" Target="../media/image332.png"/></Relationships>
</file>

<file path=ppt/slides/_rels/slide10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336.png"/><Relationship Id="rId5" Type="http://schemas.openxmlformats.org/officeDocument/2006/relationships/image" Target="../media/image300.png"/><Relationship Id="rId4" Type="http://schemas.openxmlformats.org/officeDocument/2006/relationships/image" Target="../media/image335.png"/></Relationships>
</file>

<file path=ppt/slides/_rels/slide108.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340.png"/><Relationship Id="rId11" Type="http://schemas.openxmlformats.org/officeDocument/2006/relationships/image" Target="../media/image345.png"/><Relationship Id="rId5" Type="http://schemas.openxmlformats.org/officeDocument/2006/relationships/image" Target="../media/image339.jpeg"/><Relationship Id="rId10" Type="http://schemas.openxmlformats.org/officeDocument/2006/relationships/image" Target="../media/image344.png"/><Relationship Id="rId4" Type="http://schemas.openxmlformats.org/officeDocument/2006/relationships/image" Target="../media/image338.png"/><Relationship Id="rId9" Type="http://schemas.openxmlformats.org/officeDocument/2006/relationships/image" Target="../media/image343.png"/></Relationships>
</file>

<file path=ppt/slides/_rels/slide109.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337.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347.jpeg"/><Relationship Id="rId7" Type="http://schemas.openxmlformats.org/officeDocument/2006/relationships/image" Target="../media/image348.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340.png"/><Relationship Id="rId5" Type="http://schemas.openxmlformats.org/officeDocument/2006/relationships/image" Target="../media/image339.jpeg"/><Relationship Id="rId4" Type="http://schemas.openxmlformats.org/officeDocument/2006/relationships/image" Target="../media/image338.png"/></Relationships>
</file>

<file path=ppt/slides/_rels/slide11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350.png"/></Relationships>
</file>

<file path=ppt/slides/_rels/slide112.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353.png"/><Relationship Id="rId5" Type="http://schemas.openxmlformats.org/officeDocument/2006/relationships/image" Target="../media/image352.png"/><Relationship Id="rId4" Type="http://schemas.microsoft.com/office/2007/relationships/hdphoto" Target="../media/hdphoto4.wdp"/></Relationships>
</file>

<file path=ppt/slides/_rels/slide11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356.png"/><Relationship Id="rId4" Type="http://schemas.openxmlformats.org/officeDocument/2006/relationships/image" Target="../media/image355.png"/></Relationships>
</file>

<file path=ppt/slides/_rels/slide11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image" Target="../media/image358.png"/><Relationship Id="rId4" Type="http://schemas.openxmlformats.org/officeDocument/2006/relationships/image" Target="../media/image357.png"/></Relationships>
</file>

<file path=ppt/slides/_rels/slide11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359.png"/></Relationships>
</file>

<file path=ppt/slides/_rels/slide11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360.png"/></Relationships>
</file>

<file path=ppt/slides/_rels/slide11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17.xml"/><Relationship Id="rId1" Type="http://schemas.openxmlformats.org/officeDocument/2006/relationships/slideLayout" Target="../slideLayouts/slideLayout1.xml"/><Relationship Id="rId4" Type="http://schemas.openxmlformats.org/officeDocument/2006/relationships/image" Target="../media/image361.png"/></Relationships>
</file>

<file path=ppt/slides/_rels/slide11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363.png"/><Relationship Id="rId4" Type="http://schemas.openxmlformats.org/officeDocument/2006/relationships/image" Target="../media/image362.png"/></Relationships>
</file>

<file path=ppt/slides/_rels/slide119.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364.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2.png"/><Relationship Id="rId4" Type="http://schemas.openxmlformats.org/officeDocument/2006/relationships/image" Target="../media/image41.png"/></Relationships>
</file>

<file path=ppt/slides/_rels/slide120.xml.rels><?xml version="1.0" encoding="UTF-8" standalone="yes"?>
<Relationships xmlns="http://schemas.openxmlformats.org/package/2006/relationships"><Relationship Id="rId3" Type="http://schemas.openxmlformats.org/officeDocument/2006/relationships/image" Target="../media/image354.png"/><Relationship Id="rId7" Type="http://schemas.openxmlformats.org/officeDocument/2006/relationships/image" Target="../media/image368.png"/><Relationship Id="rId2" Type="http://schemas.openxmlformats.org/officeDocument/2006/relationships/notesSlide" Target="../notesSlides/notesSlide120.xml"/><Relationship Id="rId1" Type="http://schemas.openxmlformats.org/officeDocument/2006/relationships/slideLayout" Target="../slideLayouts/slideLayout1.xml"/><Relationship Id="rId6" Type="http://schemas.openxmlformats.org/officeDocument/2006/relationships/image" Target="../media/image367.png"/><Relationship Id="rId5" Type="http://schemas.openxmlformats.org/officeDocument/2006/relationships/image" Target="../media/image366.png"/><Relationship Id="rId4" Type="http://schemas.openxmlformats.org/officeDocument/2006/relationships/image" Target="../media/image365.png"/></Relationships>
</file>

<file path=ppt/slides/_rels/slide12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21.xml"/><Relationship Id="rId1" Type="http://schemas.openxmlformats.org/officeDocument/2006/relationships/slideLayout" Target="../slideLayouts/slideLayout1.xml"/><Relationship Id="rId5" Type="http://schemas.openxmlformats.org/officeDocument/2006/relationships/image" Target="../media/image370.png"/><Relationship Id="rId4" Type="http://schemas.openxmlformats.org/officeDocument/2006/relationships/image" Target="../media/image369.png"/></Relationships>
</file>

<file path=ppt/slides/_rels/slide12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22.xml"/><Relationship Id="rId1" Type="http://schemas.openxmlformats.org/officeDocument/2006/relationships/slideLayout" Target="../slideLayouts/slideLayout1.xml"/><Relationship Id="rId5" Type="http://schemas.openxmlformats.org/officeDocument/2006/relationships/image" Target="../media/image357.png"/><Relationship Id="rId4" Type="http://schemas.openxmlformats.org/officeDocument/2006/relationships/image" Target="../media/image371.png"/></Relationships>
</file>

<file path=ppt/slides/_rels/slide12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openxmlformats.org/officeDocument/2006/relationships/image" Target="../media/image375.png"/><Relationship Id="rId5" Type="http://schemas.openxmlformats.org/officeDocument/2006/relationships/image" Target="../media/image374.png"/><Relationship Id="rId4" Type="http://schemas.openxmlformats.org/officeDocument/2006/relationships/image" Target="../media/image373.png"/></Relationships>
</file>

<file path=ppt/slides/_rels/slide124.xml.rels><?xml version="1.0" encoding="UTF-8" standalone="yes"?>
<Relationships xmlns="http://schemas.openxmlformats.org/package/2006/relationships"><Relationship Id="rId3" Type="http://schemas.microsoft.com/office/2018/10/relationships/comments" Target="../comments/modernComment_1B5_BDD33546.xml"/><Relationship Id="rId2" Type="http://schemas.openxmlformats.org/officeDocument/2006/relationships/notesSlide" Target="../notesSlides/notesSlide124.xml"/><Relationship Id="rId1" Type="http://schemas.openxmlformats.org/officeDocument/2006/relationships/slideLayout" Target="../slideLayouts/slideLayout1.xml"/><Relationship Id="rId5" Type="http://schemas.openxmlformats.org/officeDocument/2006/relationships/image" Target="../media/image376.png"/><Relationship Id="rId4" Type="http://schemas.openxmlformats.org/officeDocument/2006/relationships/image" Target="../media/image374.png"/></Relationships>
</file>

<file path=ppt/slides/_rels/slide125.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379.png"/><Relationship Id="rId5" Type="http://schemas.openxmlformats.org/officeDocument/2006/relationships/image" Target="../media/image378.jpeg"/><Relationship Id="rId4" Type="http://schemas.openxmlformats.org/officeDocument/2006/relationships/image" Target="../media/image377.jpeg"/></Relationships>
</file>

<file path=ppt/slides/_rels/slide12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126.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380.png"/></Relationships>
</file>

<file path=ppt/slides/_rels/slide12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381.png"/><Relationship Id="rId4" Type="http://schemas.openxmlformats.org/officeDocument/2006/relationships/image" Target="../media/image248.png"/></Relationships>
</file>

<file path=ppt/slides/_rels/slide12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128.xml"/><Relationship Id="rId1" Type="http://schemas.openxmlformats.org/officeDocument/2006/relationships/slideLayout" Target="../slideLayouts/slideLayout1.xml"/><Relationship Id="rId5" Type="http://schemas.openxmlformats.org/officeDocument/2006/relationships/image" Target="../media/image383.png"/><Relationship Id="rId4" Type="http://schemas.openxmlformats.org/officeDocument/2006/relationships/image" Target="../media/image374.png"/></Relationships>
</file>

<file path=ppt/slides/_rels/slide129.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386.png"/><Relationship Id="rId5" Type="http://schemas.openxmlformats.org/officeDocument/2006/relationships/image" Target="../media/image385.png"/><Relationship Id="rId4" Type="http://schemas.openxmlformats.org/officeDocument/2006/relationships/image" Target="../media/image37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igmaAEC/Dynopol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30.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387.png"/></Relationships>
</file>

<file path=ppt/slides/_rels/slide132.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388.png"/></Relationships>
</file>

<file path=ppt/slides/_rels/slide133.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390.png"/></Relationships>
</file>

<file path=ppt/slides/_rels/slide134.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customXml" Target="../ink/ink10.xml"/><Relationship Id="rId26" Type="http://schemas.openxmlformats.org/officeDocument/2006/relationships/customXml" Target="../ink/ink16.xml"/><Relationship Id="rId39" Type="http://schemas.openxmlformats.org/officeDocument/2006/relationships/customXml" Target="../ink/ink28.xml"/><Relationship Id="rId21" Type="http://schemas.openxmlformats.org/officeDocument/2006/relationships/image" Target="../media/image1970.png"/><Relationship Id="rId34" Type="http://schemas.openxmlformats.org/officeDocument/2006/relationships/customXml" Target="../ink/ink23.xml"/><Relationship Id="rId7" Type="http://schemas.openxmlformats.org/officeDocument/2006/relationships/customXml" Target="../ink/ink2.xml"/><Relationship Id="rId2" Type="http://schemas.openxmlformats.org/officeDocument/2006/relationships/notesSlide" Target="../notesSlides/notesSlide134.xml"/><Relationship Id="rId16" Type="http://schemas.openxmlformats.org/officeDocument/2006/relationships/customXml" Target="../ink/ink8.xml"/><Relationship Id="rId20" Type="http://schemas.openxmlformats.org/officeDocument/2006/relationships/customXml" Target="../ink/ink12.xml"/><Relationship Id="rId29" Type="http://schemas.openxmlformats.org/officeDocument/2006/relationships/customXml" Target="../ink/ink19.xml"/><Relationship Id="rId41" Type="http://schemas.openxmlformats.org/officeDocument/2006/relationships/image" Target="../media/image392.png"/><Relationship Id="rId1" Type="http://schemas.openxmlformats.org/officeDocument/2006/relationships/slideLayout" Target="../slideLayouts/slideLayout1.xml"/><Relationship Id="rId6" Type="http://schemas.openxmlformats.org/officeDocument/2006/relationships/image" Target="../media/image1930.png"/><Relationship Id="rId11" Type="http://schemas.openxmlformats.org/officeDocument/2006/relationships/customXml" Target="../ink/ink4.xml"/><Relationship Id="rId24" Type="http://schemas.openxmlformats.org/officeDocument/2006/relationships/customXml" Target="../ink/ink14.xml"/><Relationship Id="rId32" Type="http://schemas.openxmlformats.org/officeDocument/2006/relationships/customXml" Target="../ink/ink22.xml"/><Relationship Id="rId37" Type="http://schemas.openxmlformats.org/officeDocument/2006/relationships/customXml" Target="../ink/ink26.xml"/><Relationship Id="rId40" Type="http://schemas.openxmlformats.org/officeDocument/2006/relationships/customXml" Target="../ink/ink29.xml"/><Relationship Id="rId5" Type="http://schemas.openxmlformats.org/officeDocument/2006/relationships/customXml" Target="../ink/ink1.xml"/><Relationship Id="rId15" Type="http://schemas.openxmlformats.org/officeDocument/2006/relationships/customXml" Target="../ink/ink7.xml"/><Relationship Id="rId23" Type="http://schemas.openxmlformats.org/officeDocument/2006/relationships/image" Target="../media/image1980.png"/><Relationship Id="rId28" Type="http://schemas.openxmlformats.org/officeDocument/2006/relationships/customXml" Target="../ink/ink18.xml"/><Relationship Id="rId36" Type="http://schemas.openxmlformats.org/officeDocument/2006/relationships/customXml" Target="../ink/ink25.xml"/><Relationship Id="rId10" Type="http://schemas.openxmlformats.org/officeDocument/2006/relationships/image" Target="../media/image1950.png"/><Relationship Id="rId19" Type="http://schemas.openxmlformats.org/officeDocument/2006/relationships/customXml" Target="../ink/ink11.xml"/><Relationship Id="rId31" Type="http://schemas.openxmlformats.org/officeDocument/2006/relationships/customXml" Target="../ink/ink21.xml"/><Relationship Id="rId4" Type="http://schemas.openxmlformats.org/officeDocument/2006/relationships/image" Target="../media/image374.png"/><Relationship Id="rId9" Type="http://schemas.openxmlformats.org/officeDocument/2006/relationships/customXml" Target="../ink/ink3.xml"/><Relationship Id="rId14" Type="http://schemas.openxmlformats.org/officeDocument/2006/relationships/customXml" Target="../ink/ink6.xml"/><Relationship Id="rId22" Type="http://schemas.openxmlformats.org/officeDocument/2006/relationships/customXml" Target="../ink/ink13.xml"/><Relationship Id="rId27" Type="http://schemas.openxmlformats.org/officeDocument/2006/relationships/customXml" Target="../ink/ink17.xml"/><Relationship Id="rId30" Type="http://schemas.openxmlformats.org/officeDocument/2006/relationships/customXml" Target="../ink/ink20.xml"/><Relationship Id="rId35" Type="http://schemas.openxmlformats.org/officeDocument/2006/relationships/customXml" Target="../ink/ink24.xml"/><Relationship Id="rId8" Type="http://schemas.openxmlformats.org/officeDocument/2006/relationships/image" Target="../media/image1940.png"/><Relationship Id="rId3" Type="http://schemas.openxmlformats.org/officeDocument/2006/relationships/image" Target="../media/image391.png"/><Relationship Id="rId12" Type="http://schemas.openxmlformats.org/officeDocument/2006/relationships/image" Target="../media/image1960.png"/><Relationship Id="rId17" Type="http://schemas.openxmlformats.org/officeDocument/2006/relationships/customXml" Target="../ink/ink9.xml"/><Relationship Id="rId25" Type="http://schemas.openxmlformats.org/officeDocument/2006/relationships/customXml" Target="../ink/ink15.xml"/><Relationship Id="rId33" Type="http://schemas.openxmlformats.org/officeDocument/2006/relationships/image" Target="../media/image1990.png"/><Relationship Id="rId38" Type="http://schemas.openxmlformats.org/officeDocument/2006/relationships/customXml" Target="../ink/ink27.xml"/></Relationships>
</file>

<file path=ppt/slides/_rels/slide135.xml.rels><?xml version="1.0" encoding="UTF-8" standalone="yes"?>
<Relationships xmlns="http://schemas.openxmlformats.org/package/2006/relationships"><Relationship Id="rId3" Type="http://schemas.openxmlformats.org/officeDocument/2006/relationships/image" Target="../media/image393.gif"/><Relationship Id="rId2" Type="http://schemas.openxmlformats.org/officeDocument/2006/relationships/notesSlide" Target="../notesSlides/notesSlide135.xml"/><Relationship Id="rId1" Type="http://schemas.openxmlformats.org/officeDocument/2006/relationships/slideLayout" Target="../slideLayouts/slideLayout1.xml"/><Relationship Id="rId5" Type="http://schemas.openxmlformats.org/officeDocument/2006/relationships/image" Target="../media/image374.png"/><Relationship Id="rId4" Type="http://schemas.openxmlformats.org/officeDocument/2006/relationships/image" Target="../media/image394.png"/></Relationships>
</file>

<file path=ppt/slides/_rels/slide136.xml.rels><?xml version="1.0" encoding="UTF-8" standalone="yes"?>
<Relationships xmlns="http://schemas.openxmlformats.org/package/2006/relationships"><Relationship Id="rId8" Type="http://schemas.openxmlformats.org/officeDocument/2006/relationships/image" Target="../media/image399.jpeg"/><Relationship Id="rId3" Type="http://schemas.openxmlformats.org/officeDocument/2006/relationships/image" Target="../media/image395.png"/><Relationship Id="rId7" Type="http://schemas.openxmlformats.org/officeDocument/2006/relationships/image" Target="../media/image398.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97.png"/><Relationship Id="rId5" Type="http://schemas.openxmlformats.org/officeDocument/2006/relationships/image" Target="../media/image396.jpeg"/><Relationship Id="rId4" Type="http://schemas.microsoft.com/office/2007/relationships/hdphoto" Target="../media/hdphoto6.wdp"/></Relationships>
</file>

<file path=ppt/slides/_rels/slide13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402.png"/><Relationship Id="rId4" Type="http://schemas.openxmlformats.org/officeDocument/2006/relationships/image" Target="../media/image401.png"/></Relationships>
</file>

<file path=ppt/slides/_rels/slide138.xml.rels><?xml version="1.0" encoding="UTF-8" standalone="yes"?>
<Relationships xmlns="http://schemas.openxmlformats.org/package/2006/relationships"><Relationship Id="rId8" Type="http://schemas.openxmlformats.org/officeDocument/2006/relationships/image" Target="../media/image408.jpeg"/><Relationship Id="rId3" Type="http://schemas.openxmlformats.org/officeDocument/2006/relationships/image" Target="../media/image403.png"/><Relationship Id="rId7" Type="http://schemas.openxmlformats.org/officeDocument/2006/relationships/image" Target="../media/image407.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406.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jpeg"/></Relationships>
</file>

<file path=ppt/slides/_rels/slide139.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403.png"/><Relationship Id="rId7" Type="http://schemas.openxmlformats.org/officeDocument/2006/relationships/image" Target="../media/image413.jpe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407.png"/><Relationship Id="rId11" Type="http://schemas.openxmlformats.org/officeDocument/2006/relationships/image" Target="../media/image415.png"/><Relationship Id="rId5" Type="http://schemas.openxmlformats.org/officeDocument/2006/relationships/image" Target="../media/image412.png"/><Relationship Id="rId10" Type="http://schemas.openxmlformats.org/officeDocument/2006/relationships/image" Target="../media/image414.png"/><Relationship Id="rId4" Type="http://schemas.openxmlformats.org/officeDocument/2006/relationships/image" Target="../media/image411.jpeg"/><Relationship Id="rId9" Type="http://schemas.openxmlformats.org/officeDocument/2006/relationships/image" Target="../media/image334.sv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4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417.png"/><Relationship Id="rId4" Type="http://schemas.openxmlformats.org/officeDocument/2006/relationships/image" Target="../media/image416.png"/></Relationships>
</file>

<file path=ppt/slides/_rels/slide142.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419.png"/><Relationship Id="rId4" Type="http://schemas.openxmlformats.org/officeDocument/2006/relationships/image" Target="../media/image418.png"/></Relationships>
</file>

<file path=ppt/slides/_rels/slide14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422.png"/><Relationship Id="rId4" Type="http://schemas.openxmlformats.org/officeDocument/2006/relationships/image" Target="../media/image421.png"/></Relationships>
</file>

<file path=ppt/slides/_rels/slide1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4.xml"/><Relationship Id="rId1" Type="http://schemas.openxmlformats.org/officeDocument/2006/relationships/slideLayout" Target="../slideLayouts/slideLayout1.xml"/><Relationship Id="rId5" Type="http://schemas.openxmlformats.org/officeDocument/2006/relationships/image" Target="../media/image424.jpeg"/><Relationship Id="rId4" Type="http://schemas.openxmlformats.org/officeDocument/2006/relationships/image" Target="../media/image423.png"/></Relationships>
</file>

<file path=ppt/slides/_rels/slide145.xml.rels><?xml version="1.0" encoding="UTF-8" standalone="yes"?>
<Relationships xmlns="http://schemas.openxmlformats.org/package/2006/relationships"><Relationship Id="rId3" Type="http://schemas.openxmlformats.org/officeDocument/2006/relationships/image" Target="../media/image424.jpe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425.jpe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427.png"/><Relationship Id="rId4" Type="http://schemas.openxmlformats.org/officeDocument/2006/relationships/image" Target="../media/image426.png"/></Relationships>
</file>

<file path=ppt/slides/_rels/slide147.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148.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433.png"/></Relationships>
</file>

<file path=ppt/slides/_rels/slide149.xml.rels><?xml version="1.0" encoding="UTF-8" standalone="yes"?>
<Relationships xmlns="http://schemas.openxmlformats.org/package/2006/relationships"><Relationship Id="rId3" Type="http://schemas.openxmlformats.org/officeDocument/2006/relationships/image" Target="../media/image434.png"/><Relationship Id="rId7" Type="http://schemas.openxmlformats.org/officeDocument/2006/relationships/image" Target="../media/image438.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0.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151.xml.rels><?xml version="1.0" encoding="UTF-8" standalone="yes"?>
<Relationships xmlns="http://schemas.openxmlformats.org/package/2006/relationships"><Relationship Id="rId3" Type="http://schemas.openxmlformats.org/officeDocument/2006/relationships/image" Target="../media/image441.jpe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444.png"/><Relationship Id="rId5" Type="http://schemas.openxmlformats.org/officeDocument/2006/relationships/image" Target="../media/image443.svg"/><Relationship Id="rId4" Type="http://schemas.openxmlformats.org/officeDocument/2006/relationships/image" Target="../media/image442.png"/></Relationships>
</file>

<file path=ppt/slides/_rels/slide152.xml.rels><?xml version="1.0" encoding="UTF-8" standalone="yes"?>
<Relationships xmlns="http://schemas.openxmlformats.org/package/2006/relationships"><Relationship Id="rId8" Type="http://schemas.openxmlformats.org/officeDocument/2006/relationships/hyperlink" Target="https://github.com/SigmaAEC/Dynopoly" TargetMode="External"/><Relationship Id="rId3" Type="http://schemas.openxmlformats.org/officeDocument/2006/relationships/image" Target="../media/image445.png"/><Relationship Id="rId7" Type="http://schemas.openxmlformats.org/officeDocument/2006/relationships/image" Target="../media/image449.jpe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B9_DB845BF4.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hyperlink" Target="https://thebimsider.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5.png"/><Relationship Id="rId4" Type="http://schemas.openxmlformats.org/officeDocument/2006/relationships/image" Target="../media/image11.jpeg"/><Relationship Id="rId9" Type="http://schemas.openxmlformats.org/officeDocument/2006/relationships/hyperlink" Target="https://www.sigma-aec.com/" TargetMode="External"/></Relationships>
</file>

<file path=ppt/slides/_rels/slide20.xml.rels><?xml version="1.0" encoding="UTF-8" standalone="yes"?>
<Relationships xmlns="http://schemas.openxmlformats.org/package/2006/relationships"><Relationship Id="rId3" Type="http://schemas.microsoft.com/office/2018/10/relationships/comments" Target="../comments/modernComment_174_AC7B1CD2.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svg"/><Relationship Id="rId3" Type="http://schemas.microsoft.com/office/2018/10/relationships/comments" Target="../comments/modernComment_170_F4ECB9B5.xml"/><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svg"/><Relationship Id="rId17" Type="http://schemas.openxmlformats.org/officeDocument/2006/relationships/image" Target="../media/image82.png"/><Relationship Id="rId2" Type="http://schemas.openxmlformats.org/officeDocument/2006/relationships/notesSlide" Target="../notesSlides/notesSlide23.xml"/><Relationship Id="rId16" Type="http://schemas.openxmlformats.org/officeDocument/2006/relationships/image" Target="../media/image81.svg"/><Relationship Id="rId20" Type="http://schemas.openxmlformats.org/officeDocument/2006/relationships/image" Target="../media/image85.svg"/><Relationship Id="rId1" Type="http://schemas.openxmlformats.org/officeDocument/2006/relationships/slideLayout" Target="../slideLayouts/slideLayout2.xml"/><Relationship Id="rId6" Type="http://schemas.openxmlformats.org/officeDocument/2006/relationships/image" Target="../media/image71.svg"/><Relationship Id="rId11" Type="http://schemas.openxmlformats.org/officeDocument/2006/relationships/image" Target="../media/image76.png"/><Relationship Id="rId24" Type="http://schemas.openxmlformats.org/officeDocument/2006/relationships/image" Target="../media/image89.sv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75.svg"/><Relationship Id="rId19" Type="http://schemas.openxmlformats.org/officeDocument/2006/relationships/image" Target="../media/image84.png"/><Relationship Id="rId4" Type="http://schemas.openxmlformats.org/officeDocument/2006/relationships/hyperlink" Target="https://forums.autodesk.com/t5/community-conversations/dynamo-graph-annotations-with-jacob-small-and-sol-amour/ev-p/10293550" TargetMode="External"/><Relationship Id="rId9" Type="http://schemas.openxmlformats.org/officeDocument/2006/relationships/image" Target="../media/image74.png"/><Relationship Id="rId14" Type="http://schemas.openxmlformats.org/officeDocument/2006/relationships/image" Target="../media/image79.svg"/><Relationship Id="rId22" Type="http://schemas.openxmlformats.org/officeDocument/2006/relationships/image" Target="../media/image87.sv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jpeg"/></Relationships>
</file>

<file path=ppt/slides/_rels/slide2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microsoft.com/office/2018/10/relationships/comments" Target="../comments/modernComment_1C7_A86817.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4.png"/><Relationship Id="rId9" Type="http://schemas.openxmlformats.org/officeDocument/2006/relationships/image" Target="../media/image103.png"/><Relationship Id="rId14"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5.gif"/></Relationships>
</file>

<file path=ppt/slides/_rels/slide2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jpeg"/><Relationship Id="rId7"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8" Type="http://schemas.openxmlformats.org/officeDocument/2006/relationships/image" Target="../media/image129.png"/><Relationship Id="rId3" Type="http://schemas.microsoft.com/office/2018/10/relationships/comments" Target="../comments/modernComment_1BE_99737588.xml"/><Relationship Id="rId7" Type="http://schemas.openxmlformats.org/officeDocument/2006/relationships/image" Target="../media/image12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4.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3" Type="http://schemas.microsoft.com/office/2018/10/relationships/comments" Target="../comments/modernComment_1CA_467609A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39.xml.rels><?xml version="1.0" encoding="UTF-8" standalone="yes"?>
<Relationships xmlns="http://schemas.openxmlformats.org/package/2006/relationships"><Relationship Id="rId3" Type="http://schemas.microsoft.com/office/2018/10/relationships/comments" Target="../comments/modernComment_1CB_28997713.xm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41.xml.rels><?xml version="1.0" encoding="UTF-8" standalone="yes"?>
<Relationships xmlns="http://schemas.openxmlformats.org/package/2006/relationships"><Relationship Id="rId8" Type="http://schemas.openxmlformats.org/officeDocument/2006/relationships/image" Target="../media/image148.jpeg"/><Relationship Id="rId3" Type="http://schemas.microsoft.com/office/2018/10/relationships/comments" Target="../comments/modernComment_1D4_FF851A32.xml"/><Relationship Id="rId7" Type="http://schemas.openxmlformats.org/officeDocument/2006/relationships/image" Target="../media/image147.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jpeg"/><Relationship Id="rId10" Type="http://schemas.openxmlformats.org/officeDocument/2006/relationships/image" Target="../media/image150.png"/><Relationship Id="rId4" Type="http://schemas.openxmlformats.org/officeDocument/2006/relationships/image" Target="../media/image144.jpeg"/><Relationship Id="rId9" Type="http://schemas.openxmlformats.org/officeDocument/2006/relationships/image" Target="../media/image149.png"/></Relationships>
</file>

<file path=ppt/slides/_rels/slide4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53.png"/></Relationships>
</file>

<file path=ppt/slides/_rels/slide43.xml.rels><?xml version="1.0" encoding="UTF-8" standalone="yes"?>
<Relationships xmlns="http://schemas.openxmlformats.org/package/2006/relationships"><Relationship Id="rId3" Type="http://schemas.openxmlformats.org/officeDocument/2006/relationships/image" Target="../media/image158.jpeg"/><Relationship Id="rId7"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jpeg"/></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70.png"/><Relationship Id="rId4" Type="http://schemas.openxmlformats.org/officeDocument/2006/relationships/image" Target="../media/image169.png"/></Relationships>
</file>

<file path=ppt/slides/_rels/slide4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73.jpeg"/><Relationship Id="rId4" Type="http://schemas.openxmlformats.org/officeDocument/2006/relationships/image" Target="../media/image172.png"/></Relationships>
</file>

<file path=ppt/slides/_rels/slide48.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49.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67.png"/><Relationship Id="rId5" Type="http://schemas.openxmlformats.org/officeDocument/2006/relationships/image" Target="../media/image172.png"/><Relationship Id="rId4" Type="http://schemas.openxmlformats.org/officeDocument/2006/relationships/image" Target="../media/image17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microsoft.com/office/2018/10/relationships/comments" Target="../comments/modernComment_10D_D6190096.xm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79.png"/></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81.png"/></Relationships>
</file>

<file path=ppt/slides/_rels/slide52.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jpeg"/><Relationship Id="rId9" Type="http://schemas.openxmlformats.org/officeDocument/2006/relationships/image" Target="../media/image188.png"/></Relationships>
</file>

<file path=ppt/slides/_rels/slide5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93.png"/></Relationships>
</file>

<file path=ppt/slides/_rels/slide5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94.gif"/></Relationships>
</file>

<file path=ppt/slides/_rels/slide5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96.png"/><Relationship Id="rId4" Type="http://schemas.openxmlformats.org/officeDocument/2006/relationships/image" Target="../media/image195.gif"/></Relationships>
</file>

<file path=ppt/slides/_rels/slide5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96.png"/></Relationships>
</file>

<file path=ppt/slides/_rels/slide5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97.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201.png"/></Relationships>
</file>

<file path=ppt/slides/_rels/slide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6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210.jpeg"/><Relationship Id="rId4" Type="http://schemas.openxmlformats.org/officeDocument/2006/relationships/image" Target="../media/image209.png"/></Relationships>
</file>

<file path=ppt/slides/_rels/slide6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04.png"/></Relationships>
</file>

<file path=ppt/slides/_rels/slide6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214.png"/><Relationship Id="rId4" Type="http://schemas.openxmlformats.org/officeDocument/2006/relationships/image" Target="../media/image213.png"/></Relationships>
</file>

<file path=ppt/slides/_rels/slide6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15.png"/></Relationships>
</file>

<file path=ppt/slides/_rels/slide6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218.png"/><Relationship Id="rId4" Type="http://schemas.openxmlformats.org/officeDocument/2006/relationships/image" Target="../media/image217.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A9_35BBE07B.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8" Type="http://schemas.openxmlformats.org/officeDocument/2006/relationships/image" Target="../media/image223.jpeg"/><Relationship Id="rId13" Type="http://schemas.openxmlformats.org/officeDocument/2006/relationships/image" Target="../media/image228.png"/><Relationship Id="rId3" Type="http://schemas.microsoft.com/office/2018/10/relationships/comments" Target="../comments/modernComment_107_F460E7D4.xml"/><Relationship Id="rId7" Type="http://schemas.openxmlformats.org/officeDocument/2006/relationships/image" Target="../media/image222.png"/><Relationship Id="rId12" Type="http://schemas.openxmlformats.org/officeDocument/2006/relationships/image" Target="../media/image227.png"/><Relationship Id="rId2" Type="http://schemas.openxmlformats.org/officeDocument/2006/relationships/notesSlide" Target="../notesSlides/notesSlide70.xml"/><Relationship Id="rId16"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221.png"/><Relationship Id="rId11" Type="http://schemas.openxmlformats.org/officeDocument/2006/relationships/image" Target="../media/image226.png"/><Relationship Id="rId5" Type="http://schemas.openxmlformats.org/officeDocument/2006/relationships/image" Target="../media/image220.png"/><Relationship Id="rId15" Type="http://schemas.openxmlformats.org/officeDocument/2006/relationships/image" Target="../media/image23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 Id="rId14" Type="http://schemas.openxmlformats.org/officeDocument/2006/relationships/image" Target="../media/image229.png"/></Relationships>
</file>

<file path=ppt/slides/_rels/slide71.xml.rels><?xml version="1.0" encoding="UTF-8" standalone="yes"?>
<Relationships xmlns="http://schemas.openxmlformats.org/package/2006/relationships"><Relationship Id="rId3" Type="http://schemas.microsoft.com/office/2018/10/relationships/comments" Target="../comments/modernComment_1E0_EEB3D8D0.xml"/><Relationship Id="rId7" Type="http://schemas.openxmlformats.org/officeDocument/2006/relationships/image" Target="../media/image234.sv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7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217.png"/><Relationship Id="rId5" Type="http://schemas.openxmlformats.org/officeDocument/2006/relationships/image" Target="../media/image237.png"/><Relationship Id="rId4" Type="http://schemas.openxmlformats.org/officeDocument/2006/relationships/image" Target="../media/image236.png"/></Relationships>
</file>

<file path=ppt/slides/_rels/slide7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239.png"/><Relationship Id="rId5" Type="http://schemas.openxmlformats.org/officeDocument/2006/relationships/image" Target="../media/image234.svg"/><Relationship Id="rId4" Type="http://schemas.openxmlformats.org/officeDocument/2006/relationships/image" Target="../media/image233.png"/></Relationships>
</file>

<file path=ppt/slides/_rels/slide7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234.svg"/><Relationship Id="rId4" Type="http://schemas.openxmlformats.org/officeDocument/2006/relationships/image" Target="../media/image233.png"/></Relationships>
</file>

<file path=ppt/slides/_rels/slide7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7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246.png"/></Relationships>
</file>

<file path=ppt/slides/_rels/slide7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47.png"/></Relationships>
</file>

<file path=ppt/slides/_rels/slide78.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svg"/><Relationship Id="rId9" Type="http://schemas.openxmlformats.org/officeDocument/2006/relationships/image" Target="../media/image255.svg"/></Relationships>
</file>

<file path=ppt/slides/_rels/slide7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 Id="rId9" Type="http://schemas.openxmlformats.org/officeDocument/2006/relationships/image" Target="../media/image262.pn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image" Target="../media/image31.jpeg"/></Relationships>
</file>

<file path=ppt/slides/_rels/slide8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265.png"/></Relationships>
</file>

<file path=ppt/slides/_rels/slide82.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267.png"/><Relationship Id="rId4" Type="http://schemas.openxmlformats.org/officeDocument/2006/relationships/image" Target="../media/image266.png"/></Relationships>
</file>

<file path=ppt/slides/_rels/slide83.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268.png"/></Relationships>
</file>

<file path=ppt/slides/_rels/slide8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271.png"/><Relationship Id="rId4" Type="http://schemas.openxmlformats.org/officeDocument/2006/relationships/image" Target="../media/image270.png"/></Relationships>
</file>

<file path=ppt/slides/_rels/slide8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274.png"/><Relationship Id="rId4" Type="http://schemas.openxmlformats.org/officeDocument/2006/relationships/image" Target="../media/image273.png"/></Relationships>
</file>

<file path=ppt/slides/_rels/slide8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276.png"/><Relationship Id="rId4" Type="http://schemas.openxmlformats.org/officeDocument/2006/relationships/image" Target="../media/image275.png"/></Relationships>
</file>

<file path=ppt/slides/_rels/slide8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8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280.png"/></Relationships>
</file>

<file path=ppt/slides/_rels/slide8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28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5.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283.png"/></Relationships>
</file>

<file path=ppt/slides/_rels/slide9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284.png"/><Relationship Id="rId4" Type="http://schemas.openxmlformats.org/officeDocument/2006/relationships/image" Target="../media/image283.png"/></Relationships>
</file>

<file path=ppt/slides/_rels/slide92.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28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82.png"/></Relationships>
</file>

<file path=ppt/slides/_rels/slide93.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87.png"/><Relationship Id="rId7" Type="http://schemas.openxmlformats.org/officeDocument/2006/relationships/image" Target="../media/image283.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89.png"/><Relationship Id="rId5" Type="http://schemas.openxmlformats.org/officeDocument/2006/relationships/image" Target="../media/image282.png"/><Relationship Id="rId4" Type="http://schemas.openxmlformats.org/officeDocument/2006/relationships/image" Target="../media/image288.png"/><Relationship Id="rId9" Type="http://schemas.openxmlformats.org/officeDocument/2006/relationships/image" Target="../media/image286.png"/></Relationships>
</file>

<file path=ppt/slides/_rels/slide94.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90.png"/><Relationship Id="rId7" Type="http://schemas.openxmlformats.org/officeDocument/2006/relationships/image" Target="../media/image283.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89.png"/><Relationship Id="rId5" Type="http://schemas.openxmlformats.org/officeDocument/2006/relationships/image" Target="../media/image291.png"/><Relationship Id="rId4" Type="http://schemas.openxmlformats.org/officeDocument/2006/relationships/image" Target="../media/image282.png"/><Relationship Id="rId9" Type="http://schemas.openxmlformats.org/officeDocument/2006/relationships/image" Target="../media/image286.png"/></Relationships>
</file>

<file path=ppt/slides/_rels/slide95.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292.png"/><Relationship Id="rId7" Type="http://schemas.openxmlformats.org/officeDocument/2006/relationships/image" Target="../media/image284.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89.png"/><Relationship Id="rId5" Type="http://schemas.openxmlformats.org/officeDocument/2006/relationships/image" Target="../media/image283.png"/><Relationship Id="rId4" Type="http://schemas.openxmlformats.org/officeDocument/2006/relationships/image" Target="../media/image291.png"/><Relationship Id="rId9" Type="http://schemas.openxmlformats.org/officeDocument/2006/relationships/image" Target="../media/image282.png"/></Relationships>
</file>

<file path=ppt/slides/_rels/slide96.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93.png"/><Relationship Id="rId7" Type="http://schemas.openxmlformats.org/officeDocument/2006/relationships/image" Target="../media/image289.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283.png"/><Relationship Id="rId5" Type="http://schemas.openxmlformats.org/officeDocument/2006/relationships/image" Target="../media/image294.png"/><Relationship Id="rId10" Type="http://schemas.openxmlformats.org/officeDocument/2006/relationships/image" Target="../media/image282.png"/><Relationship Id="rId4" Type="http://schemas.openxmlformats.org/officeDocument/2006/relationships/image" Target="../media/image291.png"/><Relationship Id="rId9" Type="http://schemas.openxmlformats.org/officeDocument/2006/relationships/image" Target="../media/image286.png"/></Relationships>
</file>

<file path=ppt/slides/_rels/slide97.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91.png"/><Relationship Id="rId7" Type="http://schemas.openxmlformats.org/officeDocument/2006/relationships/image" Target="../media/image289.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83.png"/><Relationship Id="rId11" Type="http://schemas.openxmlformats.org/officeDocument/2006/relationships/image" Target="../media/image282.png"/><Relationship Id="rId5" Type="http://schemas.openxmlformats.org/officeDocument/2006/relationships/image" Target="../media/image295.png"/><Relationship Id="rId10" Type="http://schemas.openxmlformats.org/officeDocument/2006/relationships/image" Target="../media/image296.png"/><Relationship Id="rId4" Type="http://schemas.openxmlformats.org/officeDocument/2006/relationships/image" Target="../media/image294.png"/><Relationship Id="rId9" Type="http://schemas.openxmlformats.org/officeDocument/2006/relationships/image" Target="../media/image286.png"/></Relationships>
</file>

<file path=ppt/slides/_rels/slide9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9.jpeg"/><Relationship Id="rId4" Type="http://schemas.openxmlformats.org/officeDocument/2006/relationships/image" Target="../media/image298.png"/></Relationships>
</file>

<file path=ppt/slides/_rels/slide9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3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50A81331-B8FE-D566-BE8E-0E0B436CAA1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6966558" y="6172200"/>
            <a:ext cx="5222203" cy="930569"/>
          </a:xfrm>
          <a:prstGeom prst="rect">
            <a:avLst/>
          </a:prstGeom>
        </p:spPr>
      </p:pic>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0571114" y="183000"/>
            <a:ext cx="1262065" cy="119317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0" y="6172200"/>
            <a:ext cx="5068747" cy="929712"/>
          </a:xfrm>
          <a:prstGeom prst="rect">
            <a:avLst/>
          </a:prstGeom>
        </p:spPr>
      </p:pic>
      <p:pic>
        <p:nvPicPr>
          <p:cNvPr id="4"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068747" y="6172200"/>
            <a:ext cx="5222203" cy="930569"/>
          </a:xfrm>
          <a:prstGeom prst="rect">
            <a:avLst/>
          </a:prstGeom>
        </p:spPr>
      </p:pic>
      <p:pic>
        <p:nvPicPr>
          <p:cNvPr id="5" name="Picture 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0638870" y="3761152"/>
            <a:ext cx="1126553" cy="1015715"/>
          </a:xfrm>
          <a:prstGeom prst="rect">
            <a:avLst/>
          </a:prstGeom>
        </p:spPr>
      </p:pic>
      <p:pic>
        <p:nvPicPr>
          <p:cNvPr id="6" name="Picture 6"/>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10546876" y="2785524"/>
            <a:ext cx="1192200" cy="734067"/>
          </a:xfrm>
          <a:prstGeom prst="rect">
            <a:avLst/>
          </a:prstGeom>
        </p:spPr>
      </p:pic>
      <p:pic>
        <p:nvPicPr>
          <p:cNvPr id="7" name="Picture 7"/>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10546876" y="1617732"/>
            <a:ext cx="1310540" cy="926229"/>
          </a:xfrm>
          <a:prstGeom prst="rect">
            <a:avLst/>
          </a:prstGeom>
        </p:spPr>
      </p:pic>
      <p:pic>
        <p:nvPicPr>
          <p:cNvPr id="8" name="Picture 8"/>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10546876" y="5018429"/>
            <a:ext cx="1397577" cy="920211"/>
          </a:xfrm>
          <a:prstGeom prst="rect">
            <a:avLst/>
          </a:prstGeom>
        </p:spPr>
      </p:pic>
      <p:sp>
        <p:nvSpPr>
          <p:cNvPr id="13" name="TextBox 13"/>
          <p:cNvSpPr txBox="1"/>
          <p:nvPr/>
        </p:nvSpPr>
        <p:spPr>
          <a:xfrm>
            <a:off x="316634" y="6465972"/>
            <a:ext cx="5986523" cy="393249"/>
          </a:xfrm>
          <a:prstGeom prst="rect">
            <a:avLst/>
          </a:prstGeom>
        </p:spPr>
        <p:txBody>
          <a:bodyPr lIns="0" tIns="0" rIns="0" bIns="0" rtlCol="0" anchor="t">
            <a:spAutoFit/>
          </a:bodyPr>
          <a:lstStyle/>
          <a:p>
            <a:pPr>
              <a:lnSpc>
                <a:spcPts val="3199"/>
              </a:lnSpc>
            </a:pPr>
            <a:r>
              <a:rPr lang="en-US" sz="2666" spc="-106" dirty="0">
                <a:solidFill>
                  <a:srgbClr val="FFFFFF"/>
                </a:solidFill>
                <a:latin typeface="Roboto Bold"/>
              </a:rPr>
              <a:t>DIGITAL BUILT WEEK AMERICAS</a:t>
            </a:r>
          </a:p>
        </p:txBody>
      </p:sp>
      <p:sp>
        <p:nvSpPr>
          <p:cNvPr id="14" name="TextBox 14"/>
          <p:cNvSpPr txBox="1"/>
          <p:nvPr/>
        </p:nvSpPr>
        <p:spPr>
          <a:xfrm>
            <a:off x="7679848" y="6504072"/>
            <a:ext cx="4319793" cy="306687"/>
          </a:xfrm>
          <a:prstGeom prst="rect">
            <a:avLst/>
          </a:prstGeom>
        </p:spPr>
        <p:txBody>
          <a:bodyPr lIns="0" tIns="0" rIns="0" bIns="0" rtlCol="0" anchor="t">
            <a:spAutoFit/>
          </a:bodyPr>
          <a:lstStyle/>
          <a:p>
            <a:pPr>
              <a:lnSpc>
                <a:spcPts val="2479"/>
              </a:lnSpc>
            </a:pPr>
            <a:r>
              <a:rPr lang="en-US" sz="2066" spc="-82" dirty="0">
                <a:solidFill>
                  <a:srgbClr val="FFFFFF"/>
                </a:solidFill>
                <a:latin typeface="Roboto Bold"/>
              </a:rPr>
              <a:t>JUNE 15-17, 2023 | DALLAS, TEXAS</a:t>
            </a:r>
          </a:p>
        </p:txBody>
      </p:sp>
      <p:sp>
        <p:nvSpPr>
          <p:cNvPr id="18" name="TextBox 18"/>
          <p:cNvSpPr txBox="1"/>
          <p:nvPr/>
        </p:nvSpPr>
        <p:spPr>
          <a:xfrm>
            <a:off x="858253" y="3231714"/>
            <a:ext cx="1676120" cy="743793"/>
          </a:xfrm>
          <a:prstGeom prst="rect">
            <a:avLst/>
          </a:prstGeom>
        </p:spPr>
        <p:txBody>
          <a:bodyPr lIns="0" tIns="0" rIns="0" bIns="0" rtlCol="0" anchor="t">
            <a:spAutoFit/>
          </a:bodyPr>
          <a:lstStyle/>
          <a:p>
            <a:pPr algn="ctr">
              <a:lnSpc>
                <a:spcPts val="2880"/>
              </a:lnSpc>
            </a:pPr>
            <a:r>
              <a:rPr lang="en-US" sz="2667" spc="39" dirty="0">
                <a:solidFill>
                  <a:srgbClr val="FFFFFF"/>
                </a:solidFill>
                <a:latin typeface="Roboto Bold"/>
              </a:rPr>
              <a:t>Company Logo</a:t>
            </a:r>
          </a:p>
        </p:txBody>
      </p:sp>
      <p:sp>
        <p:nvSpPr>
          <p:cNvPr id="19" name="Footer Placeholder 18">
            <a:extLst>
              <a:ext uri="{FF2B5EF4-FFF2-40B4-BE49-F238E27FC236}">
                <a16:creationId xmlns:a16="http://schemas.microsoft.com/office/drawing/2014/main" id="{872B9EA7-6ED8-5559-E08A-4E6040442F4A}"/>
              </a:ext>
            </a:extLst>
          </p:cNvPr>
          <p:cNvSpPr>
            <a:spLocks noGrp="1"/>
          </p:cNvSpPr>
          <p:nvPr>
            <p:ph type="ftr" sz="quarter" idx="11"/>
          </p:nvPr>
        </p:nvSpPr>
        <p:spPr/>
        <p:txBody>
          <a:bodyPr/>
          <a:lstStyle/>
          <a:p>
            <a:r>
              <a:rPr lang="en-US" dirty="0"/>
              <a:t>1</a:t>
            </a:r>
          </a:p>
        </p:txBody>
      </p:sp>
      <p:pic>
        <p:nvPicPr>
          <p:cNvPr id="9" name="Picture 8" descr="Graphical user interface&#10;&#10;Description automatically generated">
            <a:extLst>
              <a:ext uri="{FF2B5EF4-FFF2-40B4-BE49-F238E27FC236}">
                <a16:creationId xmlns:a16="http://schemas.microsoft.com/office/drawing/2014/main" id="{4F583268-91AD-A6E2-D686-C0B1D52EB6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1435" y="245637"/>
            <a:ext cx="10348914" cy="4132945"/>
          </a:xfrm>
          <a:prstGeom prst="rect">
            <a:avLst/>
          </a:prstGeom>
        </p:spPr>
      </p:pic>
      <p:grpSp>
        <p:nvGrpSpPr>
          <p:cNvPr id="12" name="Group 11">
            <a:extLst>
              <a:ext uri="{FF2B5EF4-FFF2-40B4-BE49-F238E27FC236}">
                <a16:creationId xmlns:a16="http://schemas.microsoft.com/office/drawing/2014/main" id="{B8DEA60B-B592-1C13-6761-5F4299D10F11}"/>
              </a:ext>
            </a:extLst>
          </p:cNvPr>
          <p:cNvGrpSpPr/>
          <p:nvPr/>
        </p:nvGrpSpPr>
        <p:grpSpPr>
          <a:xfrm>
            <a:off x="7128192" y="3410046"/>
            <a:ext cx="2050415" cy="2380860"/>
            <a:chOff x="7090092" y="3738887"/>
            <a:chExt cx="2050415" cy="2380860"/>
          </a:xfrm>
        </p:grpSpPr>
        <p:pic>
          <p:nvPicPr>
            <p:cNvPr id="10" name="Picture 9">
              <a:extLst>
                <a:ext uri="{FF2B5EF4-FFF2-40B4-BE49-F238E27FC236}">
                  <a16:creationId xmlns:a16="http://schemas.microsoft.com/office/drawing/2014/main" id="{57673046-817B-51CA-6359-8136813A9AB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090092" y="3738887"/>
              <a:ext cx="2050415" cy="2050415"/>
            </a:xfrm>
            <a:prstGeom prst="rect">
              <a:avLst/>
            </a:prstGeom>
            <a:noFill/>
            <a:ln>
              <a:noFill/>
            </a:ln>
          </p:spPr>
        </p:pic>
        <p:sp>
          <p:nvSpPr>
            <p:cNvPr id="11" name="TextBox 10">
              <a:extLst>
                <a:ext uri="{FF2B5EF4-FFF2-40B4-BE49-F238E27FC236}">
                  <a16:creationId xmlns:a16="http://schemas.microsoft.com/office/drawing/2014/main" id="{1AD7A38F-7A03-ACFD-B60A-D23841D6E07A}"/>
                </a:ext>
              </a:extLst>
            </p:cNvPr>
            <p:cNvSpPr txBox="1"/>
            <p:nvPr/>
          </p:nvSpPr>
          <p:spPr>
            <a:xfrm>
              <a:off x="7162314" y="5750415"/>
              <a:ext cx="1905971" cy="369332"/>
            </a:xfrm>
            <a:prstGeom prst="rect">
              <a:avLst/>
            </a:prstGeom>
            <a:noFill/>
          </p:spPr>
          <p:txBody>
            <a:bodyPr wrap="none" rtlCol="0">
              <a:spAutoFit/>
            </a:bodyPr>
            <a:lstStyle/>
            <a:p>
              <a:r>
                <a:rPr lang="en-US" dirty="0"/>
                <a:t>GitHub Repository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E781DD94-41DF-8845-229D-156E3085D72E}"/>
              </a:ext>
            </a:extLst>
          </p:cNvPr>
          <p:cNvSpPr/>
          <p:nvPr/>
        </p:nvSpPr>
        <p:spPr>
          <a:xfrm>
            <a:off x="7073900" y="2781300"/>
            <a:ext cx="1676400" cy="1755087"/>
          </a:xfrm>
          <a:prstGeom prst="roundRect">
            <a:avLst>
              <a:gd name="adj" fmla="val 3031"/>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CA09035-0E45-5972-3C14-B4C4F8793170}"/>
              </a:ext>
            </a:extLst>
          </p:cNvPr>
          <p:cNvCxnSpPr>
            <a:cxnSpLocks/>
          </p:cNvCxnSpPr>
          <p:nvPr/>
        </p:nvCxnSpPr>
        <p:spPr>
          <a:xfrm flipV="1">
            <a:off x="8737600" y="2794000"/>
            <a:ext cx="1371600" cy="546100"/>
          </a:xfrm>
          <a:prstGeom prst="line">
            <a:avLst/>
          </a:prstGeom>
          <a:ln w="1174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D861704-C46B-ABCD-177B-6DEE62994865}"/>
              </a:ext>
            </a:extLst>
          </p:cNvPr>
          <p:cNvCxnSpPr>
            <a:cxnSpLocks/>
          </p:cNvCxnSpPr>
          <p:nvPr/>
        </p:nvCxnSpPr>
        <p:spPr>
          <a:xfrm>
            <a:off x="8658035" y="4117661"/>
            <a:ext cx="1324165" cy="949639"/>
          </a:xfrm>
          <a:prstGeom prst="line">
            <a:avLst/>
          </a:prstGeom>
          <a:ln w="1174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34FC569-13C0-9D24-8F0A-574545DACB2D}"/>
              </a:ext>
            </a:extLst>
          </p:cNvPr>
          <p:cNvCxnSpPr>
            <a:cxnSpLocks/>
          </p:cNvCxnSpPr>
          <p:nvPr/>
        </p:nvCxnSpPr>
        <p:spPr>
          <a:xfrm>
            <a:off x="6095997" y="21113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EBA50CF9-AD00-75B4-02B7-82F08CAF3AD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67065" y="2494368"/>
            <a:ext cx="2666762" cy="2054719"/>
          </a:xfrm>
          <a:prstGeom prst="rect">
            <a:avLst/>
          </a:prstGeom>
        </p:spPr>
      </p:pic>
      <p:pic>
        <p:nvPicPr>
          <p:cNvPr id="10" name="Picture 2" descr="Monopoly Pieces Game Bundle Design Cut File - Stencil - Silhouette - Cricut  - svg - png - dxf - pdf - Sticker Template - cutting file">
            <a:extLst>
              <a:ext uri="{FF2B5EF4-FFF2-40B4-BE49-F238E27FC236}">
                <a16:creationId xmlns:a16="http://schemas.microsoft.com/office/drawing/2014/main" id="{912E576F-EC49-8749-1F13-359C5B2BF114}"/>
              </a:ext>
            </a:extLst>
          </p:cNvPr>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754871" y="1939129"/>
            <a:ext cx="1610545" cy="11104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806E4D6F-3CC1-D0F3-3B65-7182D1CC362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19507" y="2726002"/>
            <a:ext cx="2011854" cy="2005758"/>
          </a:xfrm>
          <a:prstGeom prst="rect">
            <a:avLst/>
          </a:prstGeom>
        </p:spPr>
      </p:pic>
      <p:pic>
        <p:nvPicPr>
          <p:cNvPr id="2" name="Picture 2" descr="Monopoly Houses and Hotels - 3D Model by dcbittorf">
            <a:extLst>
              <a:ext uri="{FF2B5EF4-FFF2-40B4-BE49-F238E27FC236}">
                <a16:creationId xmlns:a16="http://schemas.microsoft.com/office/drawing/2014/main" id="{848DA380-B628-E2A9-4BA8-6F24E3185E4F}"/>
              </a:ext>
            </a:extLst>
          </p:cNvPr>
          <p:cNvPicPr>
            <a:picLocks noChangeAspect="1" noChangeArrowheads="1"/>
          </p:cNvPicPr>
          <p:nvPr/>
        </p:nvPicPr>
        <p:blipFill>
          <a:blip r:embed="rId6" cstate="email">
            <a:clrChange>
              <a:clrFrom>
                <a:srgbClr val="F7F7F7"/>
              </a:clrFrom>
              <a:clrTo>
                <a:srgbClr val="F7F7F7">
                  <a:alpha val="0"/>
                </a:srgbClr>
              </a:clrTo>
            </a:clrChange>
            <a:biLevel thresh="75000"/>
            <a:extLst>
              <a:ext uri="{28A0092B-C50C-407E-A947-70E740481C1C}">
                <a14:useLocalDpi xmlns:a14="http://schemas.microsoft.com/office/drawing/2010/main"/>
              </a:ext>
            </a:extLst>
          </a:blip>
          <a:srcRect/>
          <a:stretch>
            <a:fillRect/>
          </a:stretch>
        </p:blipFill>
        <p:spPr bwMode="auto">
          <a:xfrm>
            <a:off x="9784345" y="4549087"/>
            <a:ext cx="1324166" cy="13241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D542ED-8EA8-B0F9-E726-0D7D490ABC96}"/>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Data Structures</a:t>
            </a:r>
          </a:p>
        </p:txBody>
      </p:sp>
      <p:pic>
        <p:nvPicPr>
          <p:cNvPr id="4" name="Picture 2" descr="Image result for why icon">
            <a:extLst>
              <a:ext uri="{FF2B5EF4-FFF2-40B4-BE49-F238E27FC236}">
                <a16:creationId xmlns:a16="http://schemas.microsoft.com/office/drawing/2014/main" id="{E4825BC5-4A5D-0623-BA24-434E49B0BB40}"/>
              </a:ext>
            </a:extLst>
          </p:cNvPr>
          <p:cNvPicPr/>
          <p:nvPr/>
        </p:nvPicPr>
        <p:blipFill>
          <a:blip r:embed="rId7"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CB5EFF-9290-B8CC-CA55-993228175CC7}"/>
              </a:ext>
            </a:extLst>
          </p:cNvPr>
          <p:cNvSpPr txBox="1"/>
          <p:nvPr/>
        </p:nvSpPr>
        <p:spPr>
          <a:xfrm>
            <a:off x="8890148" y="2548313"/>
            <a:ext cx="905936"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000" b="1" i="0" kern="1200" dirty="0">
                <a:effectLst/>
                <a:latin typeface="Söhne"/>
                <a:ea typeface="+mn-ea"/>
                <a:cs typeface="+mn-cs"/>
              </a:rPr>
              <a:t>♾️ </a:t>
            </a:r>
            <a:r>
              <a:rPr lang="en-US" sz="2000" b="1" i="0" kern="1200" dirty="0">
                <a:solidFill>
                  <a:srgbClr val="00A6ED"/>
                </a:solidFill>
                <a:effectLst/>
                <a:latin typeface="Söhne"/>
                <a:ea typeface="+mn-ea"/>
                <a:cs typeface="+mn-cs"/>
              </a:rPr>
              <a:t>: 1</a:t>
            </a:r>
            <a:endParaRPr lang="en-US" sz="2000" b="0" i="0" kern="1200" dirty="0">
              <a:effectLst/>
              <a:latin typeface="Söhne"/>
              <a:ea typeface="+mn-ea"/>
              <a:cs typeface="+mn-cs"/>
            </a:endParaRPr>
          </a:p>
        </p:txBody>
      </p:sp>
      <p:sp>
        <p:nvSpPr>
          <p:cNvPr id="8" name="TextBox 7">
            <a:extLst>
              <a:ext uri="{FF2B5EF4-FFF2-40B4-BE49-F238E27FC236}">
                <a16:creationId xmlns:a16="http://schemas.microsoft.com/office/drawing/2014/main" id="{26157BDF-F607-79C3-C942-634EE49088FF}"/>
              </a:ext>
            </a:extLst>
          </p:cNvPr>
          <p:cNvSpPr txBox="1"/>
          <p:nvPr/>
        </p:nvSpPr>
        <p:spPr>
          <a:xfrm>
            <a:off x="8848935" y="4744460"/>
            <a:ext cx="905936"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000" b="1" i="0" kern="1200" dirty="0">
                <a:solidFill>
                  <a:srgbClr val="00A6ED"/>
                </a:solidFill>
                <a:effectLst/>
                <a:latin typeface="Söhne"/>
                <a:ea typeface="+mn-ea"/>
                <a:cs typeface="+mn-cs"/>
              </a:rPr>
              <a:t>1</a:t>
            </a:r>
            <a:r>
              <a:rPr lang="en-US" sz="2000" b="1" i="0" kern="1200" dirty="0">
                <a:effectLst/>
                <a:latin typeface="Söhne"/>
                <a:ea typeface="+mn-ea"/>
                <a:cs typeface="+mn-cs"/>
              </a:rPr>
              <a:t> </a:t>
            </a:r>
            <a:r>
              <a:rPr lang="en-US" sz="2000" b="1" i="0" kern="1200" dirty="0">
                <a:solidFill>
                  <a:srgbClr val="00A6ED"/>
                </a:solidFill>
                <a:effectLst/>
                <a:latin typeface="Söhne"/>
                <a:ea typeface="+mn-ea"/>
                <a:cs typeface="+mn-cs"/>
              </a:rPr>
              <a:t>:</a:t>
            </a:r>
            <a:r>
              <a:rPr lang="en-US" sz="2000" b="1" i="0" kern="1200" dirty="0">
                <a:effectLst/>
                <a:latin typeface="Söhne"/>
                <a:ea typeface="+mn-ea"/>
                <a:cs typeface="+mn-cs"/>
              </a:rPr>
              <a:t>♾️</a:t>
            </a:r>
            <a:endParaRPr lang="en-US" sz="2000" b="0" i="0" kern="1200" dirty="0">
              <a:effectLst/>
              <a:latin typeface="Söhne"/>
              <a:ea typeface="+mn-ea"/>
              <a:cs typeface="+mn-cs"/>
            </a:endParaRPr>
          </a:p>
        </p:txBody>
      </p:sp>
      <p:sp>
        <p:nvSpPr>
          <p:cNvPr id="12" name="TextBox 11">
            <a:extLst>
              <a:ext uri="{FF2B5EF4-FFF2-40B4-BE49-F238E27FC236}">
                <a16:creationId xmlns:a16="http://schemas.microsoft.com/office/drawing/2014/main" id="{4398C5EE-45F9-65DE-41D5-477A96767C61}"/>
              </a:ext>
            </a:extLst>
          </p:cNvPr>
          <p:cNvSpPr txBox="1"/>
          <p:nvPr/>
        </p:nvSpPr>
        <p:spPr>
          <a:xfrm>
            <a:off x="2890092" y="3622645"/>
            <a:ext cx="905936"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000" b="1" i="0" kern="1200" dirty="0">
                <a:effectLst/>
                <a:latin typeface="Söhne"/>
                <a:ea typeface="+mn-ea"/>
                <a:cs typeface="+mn-cs"/>
              </a:rPr>
              <a:t>♾️ </a:t>
            </a:r>
            <a:r>
              <a:rPr lang="en-US" sz="2000" b="1" i="0" kern="1200" dirty="0">
                <a:solidFill>
                  <a:srgbClr val="00A6ED"/>
                </a:solidFill>
                <a:effectLst/>
                <a:latin typeface="Söhne"/>
                <a:ea typeface="+mn-ea"/>
                <a:cs typeface="+mn-cs"/>
              </a:rPr>
              <a:t>: 1</a:t>
            </a:r>
            <a:endParaRPr lang="en-US" sz="2000" b="0" i="0" kern="1200" dirty="0">
              <a:effectLst/>
              <a:latin typeface="Söhne"/>
              <a:ea typeface="+mn-ea"/>
              <a:cs typeface="+mn-cs"/>
            </a:endParaRPr>
          </a:p>
        </p:txBody>
      </p:sp>
    </p:spTree>
    <p:extLst>
      <p:ext uri="{BB962C8B-B14F-4D97-AF65-F5344CB8AC3E}">
        <p14:creationId xmlns:p14="http://schemas.microsoft.com/office/powerpoint/2010/main" val="2102935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with medium confidence">
            <a:extLst>
              <a:ext uri="{FF2B5EF4-FFF2-40B4-BE49-F238E27FC236}">
                <a16:creationId xmlns:a16="http://schemas.microsoft.com/office/drawing/2014/main" id="{5E37049F-0A38-B7CC-6754-37BA808DEB43}"/>
              </a:ext>
            </a:extLst>
          </p:cNvPr>
          <p:cNvPicPr>
            <a:picLocks noChangeAspect="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23929623" y="976138"/>
            <a:ext cx="5250964" cy="5401453"/>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6999D05F-006A-5A4F-0D0C-44B6174AA4B7}"/>
              </a:ext>
            </a:extLst>
          </p:cNvPr>
          <p:cNvPicPr>
            <a:picLocks noChangeAspect="1"/>
          </p:cNvPicPr>
          <p:nvPr/>
        </p:nvPicPr>
        <p:blipFill rotWithShape="1">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15413618" y="6480380"/>
            <a:ext cx="5250964" cy="525925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B3FBD79B-5CEB-5944-13E8-CF0CF1AC1239}"/>
              </a:ext>
            </a:extLst>
          </p:cNvPr>
          <p:cNvPicPr>
            <a:picLocks noChangeAspect="1"/>
          </p:cNvPicPr>
          <p:nvPr/>
        </p:nvPicPr>
        <p:blipFill rotWithShape="1">
          <a:blip r:embed="rId5"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19291228" y="3926124"/>
            <a:ext cx="5250964" cy="5308260"/>
          </a:xfrm>
          <a:prstGeom prst="rect">
            <a:avLst/>
          </a:prstGeom>
        </p:spPr>
      </p:pic>
      <p:pic>
        <p:nvPicPr>
          <p:cNvPr id="10" name="Picture 9" descr="Shape, engineering drawing&#10;&#10;Description automatically generated">
            <a:extLst>
              <a:ext uri="{FF2B5EF4-FFF2-40B4-BE49-F238E27FC236}">
                <a16:creationId xmlns:a16="http://schemas.microsoft.com/office/drawing/2014/main" id="{A85D9D3F-A060-4671-DDE8-A1E057BC965B}"/>
              </a:ext>
            </a:extLst>
          </p:cNvPr>
          <p:cNvPicPr>
            <a:picLocks noChangeAspect="1"/>
          </p:cNvPicPr>
          <p:nvPr/>
        </p:nvPicPr>
        <p:blipFill rotWithShape="1">
          <a:blip r:embed="rId6"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19453806" y="-3343624"/>
            <a:ext cx="5250964" cy="5295391"/>
          </a:xfrm>
          <a:prstGeom prst="rect">
            <a:avLst/>
          </a:prstGeom>
        </p:spPr>
      </p:pic>
      <p:pic>
        <p:nvPicPr>
          <p:cNvPr id="12" name="Picture 11" descr="Engineering drawing&#10;&#10;Description automatically generated">
            <a:extLst>
              <a:ext uri="{FF2B5EF4-FFF2-40B4-BE49-F238E27FC236}">
                <a16:creationId xmlns:a16="http://schemas.microsoft.com/office/drawing/2014/main" id="{263D0877-AC62-992B-E59B-C40AF180A75E}"/>
              </a:ext>
            </a:extLst>
          </p:cNvPr>
          <p:cNvPicPr>
            <a:picLocks noChangeAspect="1"/>
          </p:cNvPicPr>
          <p:nvPr/>
        </p:nvPicPr>
        <p:blipFill rotWithShape="1">
          <a:blip r:embed="rId7"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14062394" y="1951767"/>
            <a:ext cx="5250964" cy="5272125"/>
          </a:xfrm>
          <a:prstGeom prst="rect">
            <a:avLst/>
          </a:prstGeom>
        </p:spPr>
      </p:pic>
      <p:pic>
        <p:nvPicPr>
          <p:cNvPr id="14" name="Picture 13" descr="Engineering drawing&#10;&#10;Description automatically generated">
            <a:extLst>
              <a:ext uri="{FF2B5EF4-FFF2-40B4-BE49-F238E27FC236}">
                <a16:creationId xmlns:a16="http://schemas.microsoft.com/office/drawing/2014/main" id="{3C1579EE-5D25-A134-E10C-D347B031998E}"/>
              </a:ext>
            </a:extLst>
          </p:cNvPr>
          <p:cNvPicPr>
            <a:picLocks noChangeAspect="1"/>
          </p:cNvPicPr>
          <p:nvPr/>
        </p:nvPicPr>
        <p:blipFill rotWithShape="1">
          <a:blip r:embed="rId8"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20015598" y="1473284"/>
            <a:ext cx="5250963" cy="5255848"/>
          </a:xfrm>
          <a:prstGeom prst="rect">
            <a:avLst/>
          </a:prstGeom>
        </p:spPr>
      </p:pic>
      <p:pic>
        <p:nvPicPr>
          <p:cNvPr id="16" name="Picture 15" descr="Engineering drawing&#10;&#10;Description automatically generated">
            <a:extLst>
              <a:ext uri="{FF2B5EF4-FFF2-40B4-BE49-F238E27FC236}">
                <a16:creationId xmlns:a16="http://schemas.microsoft.com/office/drawing/2014/main" id="{F49C4EFF-92E8-54F6-EECA-46800C78F165}"/>
              </a:ext>
            </a:extLst>
          </p:cNvPr>
          <p:cNvPicPr>
            <a:picLocks noChangeAspect="1"/>
          </p:cNvPicPr>
          <p:nvPr/>
        </p:nvPicPr>
        <p:blipFill rotWithShape="1">
          <a:blip r:embed="rId9"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13921946" y="-3545843"/>
            <a:ext cx="5250964" cy="5209315"/>
          </a:xfrm>
          <a:prstGeom prst="rect">
            <a:avLst/>
          </a:prstGeom>
        </p:spPr>
      </p:pic>
      <p:pic>
        <p:nvPicPr>
          <p:cNvPr id="2" name="Picture 2" descr="Board-Game Icons - Free SVG &amp; PNG Board-Game Images - Noun Project">
            <a:extLst>
              <a:ext uri="{FF2B5EF4-FFF2-40B4-BE49-F238E27FC236}">
                <a16:creationId xmlns:a16="http://schemas.microsoft.com/office/drawing/2014/main" id="{E07C7424-BD7C-9550-1081-F982DF80BA97}"/>
              </a:ext>
            </a:extLst>
          </p:cNvPr>
          <p:cNvPicPr>
            <a:picLocks noGrp="1" noRot="1" noChangeAspect="1" noMove="1" noResize="1" noEditPoints="1" noAdjustHandles="1" noChangeArrowheads="1" noChangeShapeType="1" noCrop="1"/>
          </p:cNvPicPr>
          <p:nvPr/>
        </p:nvPicPr>
        <p:blipFill rotWithShape="1">
          <a:blip r:embed="rId10" cstate="email">
            <a:duotone>
              <a:schemeClr val="accent3">
                <a:shade val="45000"/>
                <a:satMod val="135000"/>
              </a:schemeClr>
              <a:prstClr val="white"/>
            </a:duotone>
            <a:extLst>
              <a:ext uri="{28A0092B-C50C-407E-A947-70E740481C1C}">
                <a14:useLocalDpi xmlns:a14="http://schemas.microsoft.com/office/drawing/2010/main"/>
              </a:ext>
            </a:extLst>
          </a:blip>
          <a:srcRect t="4667" b="4500"/>
          <a:stretch/>
        </p:blipFill>
        <p:spPr bwMode="auto">
          <a:xfrm>
            <a:off x="508001" y="612619"/>
            <a:ext cx="755009" cy="685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F16C11-0542-F803-9769-64AFCE1CF3C7}"/>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Board Geometry – Range &amp; Sequences</a:t>
            </a:r>
          </a:p>
        </p:txBody>
      </p:sp>
      <p:pic>
        <p:nvPicPr>
          <p:cNvPr id="6" name="Picture 5" descr="Chart, line chart&#10;&#10;Description automatically generated with medium confidence">
            <a:extLst>
              <a:ext uri="{FF2B5EF4-FFF2-40B4-BE49-F238E27FC236}">
                <a16:creationId xmlns:a16="http://schemas.microsoft.com/office/drawing/2014/main" id="{E974F1B8-004D-74B5-1162-567F833E64E9}"/>
              </a:ext>
            </a:extLst>
          </p:cNvPr>
          <p:cNvPicPr>
            <a:picLocks noChangeAspect="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flipH="1" flipV="1">
            <a:off x="499812" y="1298419"/>
            <a:ext cx="2706309" cy="2783870"/>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04B56772-1BC3-40A2-EFD5-AF4E0BB17A0D}"/>
              </a:ext>
            </a:extLst>
          </p:cNvPr>
          <p:cNvPicPr>
            <a:picLocks noChangeAspect="1"/>
          </p:cNvPicPr>
          <p:nvPr/>
        </p:nvPicPr>
        <p:blipFill rotWithShape="1">
          <a:blip r:embed="rId5"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flipH="1" flipV="1">
            <a:off x="4603158" y="1346450"/>
            <a:ext cx="2706309" cy="2735839"/>
          </a:xfrm>
          <a:prstGeom prst="rect">
            <a:avLst/>
          </a:prstGeom>
        </p:spPr>
      </p:pic>
      <p:pic>
        <p:nvPicPr>
          <p:cNvPr id="11" name="Picture 10" descr="Shape, engineering drawing&#10;&#10;Description automatically generated">
            <a:extLst>
              <a:ext uri="{FF2B5EF4-FFF2-40B4-BE49-F238E27FC236}">
                <a16:creationId xmlns:a16="http://schemas.microsoft.com/office/drawing/2014/main" id="{FAA65401-31C8-8C44-9355-441D12EF73D4}"/>
              </a:ext>
            </a:extLst>
          </p:cNvPr>
          <p:cNvPicPr>
            <a:picLocks noChangeAspect="1"/>
          </p:cNvPicPr>
          <p:nvPr/>
        </p:nvPicPr>
        <p:blipFill rotWithShape="1">
          <a:blip r:embed="rId6"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flipH="1" flipV="1">
            <a:off x="8006875" y="1372002"/>
            <a:ext cx="2706309" cy="2729206"/>
          </a:xfrm>
          <a:prstGeom prst="rect">
            <a:avLst/>
          </a:prstGeom>
        </p:spPr>
      </p:pic>
      <p:pic>
        <p:nvPicPr>
          <p:cNvPr id="13" name="Picture 12" descr="Engineering drawing&#10;&#10;Description automatically generated">
            <a:extLst>
              <a:ext uri="{FF2B5EF4-FFF2-40B4-BE49-F238E27FC236}">
                <a16:creationId xmlns:a16="http://schemas.microsoft.com/office/drawing/2014/main" id="{4DFE9606-3073-8783-086E-DDD06639A844}"/>
              </a:ext>
            </a:extLst>
          </p:cNvPr>
          <p:cNvPicPr>
            <a:picLocks noChangeAspect="1"/>
          </p:cNvPicPr>
          <p:nvPr/>
        </p:nvPicPr>
        <p:blipFill rotWithShape="1">
          <a:blip r:embed="rId7"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flipH="1" flipV="1">
            <a:off x="494114" y="4082289"/>
            <a:ext cx="2706309" cy="2717215"/>
          </a:xfrm>
          <a:prstGeom prst="rect">
            <a:avLst/>
          </a:prstGeom>
        </p:spPr>
      </p:pic>
      <p:pic>
        <p:nvPicPr>
          <p:cNvPr id="15" name="Picture 14" descr="Engineering drawing&#10;&#10;Description automatically generated">
            <a:extLst>
              <a:ext uri="{FF2B5EF4-FFF2-40B4-BE49-F238E27FC236}">
                <a16:creationId xmlns:a16="http://schemas.microsoft.com/office/drawing/2014/main" id="{0500EFD1-BAE9-B9C4-B01C-85E7D2EE836F}"/>
              </a:ext>
            </a:extLst>
          </p:cNvPr>
          <p:cNvPicPr>
            <a:picLocks noChangeAspect="1"/>
          </p:cNvPicPr>
          <p:nvPr/>
        </p:nvPicPr>
        <p:blipFill rotWithShape="1">
          <a:blip r:embed="rId8"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flipH="1" flipV="1">
            <a:off x="4802574" y="3926124"/>
            <a:ext cx="2706308" cy="2708826"/>
          </a:xfrm>
          <a:prstGeom prst="rect">
            <a:avLst/>
          </a:prstGeom>
        </p:spPr>
      </p:pic>
      <p:pic>
        <p:nvPicPr>
          <p:cNvPr id="17" name="Picture 16" descr="Engineering drawing&#10;&#10;Description automatically generated">
            <a:extLst>
              <a:ext uri="{FF2B5EF4-FFF2-40B4-BE49-F238E27FC236}">
                <a16:creationId xmlns:a16="http://schemas.microsoft.com/office/drawing/2014/main" id="{7CDDC984-81D1-A74A-A424-4D72DA0C594F}"/>
              </a:ext>
            </a:extLst>
          </p:cNvPr>
          <p:cNvPicPr>
            <a:picLocks noChangeAspect="1"/>
          </p:cNvPicPr>
          <p:nvPr/>
        </p:nvPicPr>
        <p:blipFill rotWithShape="1">
          <a:blip r:embed="rId9"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flipH="1" flipV="1">
            <a:off x="8034154" y="3880892"/>
            <a:ext cx="2706309" cy="2684843"/>
          </a:xfrm>
          <a:prstGeom prst="rect">
            <a:avLst/>
          </a:prstGeom>
        </p:spPr>
      </p:pic>
    </p:spTree>
    <p:extLst>
      <p:ext uri="{BB962C8B-B14F-4D97-AF65-F5344CB8AC3E}">
        <p14:creationId xmlns:p14="http://schemas.microsoft.com/office/powerpoint/2010/main" val="1984086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huffling Playing Cards Hand Deals Cards Stock Vector (Royalty Free)  1836781768 | Shutterstock">
            <a:extLst>
              <a:ext uri="{FF2B5EF4-FFF2-40B4-BE49-F238E27FC236}">
                <a16:creationId xmlns:a16="http://schemas.microsoft.com/office/drawing/2014/main" id="{7AB20878-C259-7897-5EAA-60909C584C7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02645" y="594319"/>
            <a:ext cx="702704"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3C27C3-8614-4022-77EB-BDC0D502A25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63678" y="1680444"/>
            <a:ext cx="4247088" cy="4215220"/>
          </a:xfrm>
          <a:prstGeom prst="rect">
            <a:avLst/>
          </a:prstGeom>
        </p:spPr>
      </p:pic>
      <p:pic>
        <p:nvPicPr>
          <p:cNvPr id="47" name="Picture 46">
            <a:extLst>
              <a:ext uri="{FF2B5EF4-FFF2-40B4-BE49-F238E27FC236}">
                <a16:creationId xmlns:a16="http://schemas.microsoft.com/office/drawing/2014/main" id="{1C5AFE9D-ACD4-4BFF-81BB-0A073C7E4885}"/>
              </a:ext>
            </a:extLst>
          </p:cNvPr>
          <p:cNvPicPr>
            <a:picLocks noChangeAspect="1"/>
          </p:cNvPicPr>
          <p:nvPr/>
        </p:nvPicPr>
        <p:blipFill>
          <a:blip r:embed="rId5"/>
          <a:stretch>
            <a:fillRect/>
          </a:stretch>
        </p:blipFill>
        <p:spPr>
          <a:xfrm>
            <a:off x="5543550" y="3314028"/>
            <a:ext cx="1104900" cy="552450"/>
          </a:xfrm>
          <a:prstGeom prst="rect">
            <a:avLst/>
          </a:prstGeom>
        </p:spPr>
      </p:pic>
      <p:grpSp>
        <p:nvGrpSpPr>
          <p:cNvPr id="50" name="Group 49">
            <a:extLst>
              <a:ext uri="{FF2B5EF4-FFF2-40B4-BE49-F238E27FC236}">
                <a16:creationId xmlns:a16="http://schemas.microsoft.com/office/drawing/2014/main" id="{FD9CFA14-52F1-0B47-2849-5DAA9A9DA0BD}"/>
              </a:ext>
            </a:extLst>
          </p:cNvPr>
          <p:cNvGrpSpPr/>
          <p:nvPr/>
        </p:nvGrpSpPr>
        <p:grpSpPr>
          <a:xfrm>
            <a:off x="1256083" y="2328145"/>
            <a:ext cx="3672239" cy="2201709"/>
            <a:chOff x="681234" y="2327108"/>
            <a:chExt cx="3672239" cy="2201709"/>
          </a:xfrm>
        </p:grpSpPr>
        <p:pic>
          <p:nvPicPr>
            <p:cNvPr id="26632" name="Picture 8" descr="1,281 X Axis Icon Images, Stock Photos &amp; Vectors | Shutterstock">
              <a:extLst>
                <a:ext uri="{FF2B5EF4-FFF2-40B4-BE49-F238E27FC236}">
                  <a16:creationId xmlns:a16="http://schemas.microsoft.com/office/drawing/2014/main" id="{81995380-829F-048B-F1F3-E4705543972B}"/>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81234" y="3788054"/>
              <a:ext cx="746874" cy="740763"/>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2B2A690-7193-8929-7A33-98B5F2FFB71A}"/>
                </a:ext>
              </a:extLst>
            </p:cNvPr>
            <p:cNvGrpSpPr/>
            <p:nvPr/>
          </p:nvGrpSpPr>
          <p:grpSpPr>
            <a:xfrm>
              <a:off x="803750" y="2391935"/>
              <a:ext cx="3462191" cy="1815697"/>
              <a:chOff x="218270" y="2186195"/>
              <a:chExt cx="3462191" cy="1815697"/>
            </a:xfrm>
          </p:grpSpPr>
          <p:pic>
            <p:nvPicPr>
              <p:cNvPr id="46" name="Picture 45">
                <a:extLst>
                  <a:ext uri="{FF2B5EF4-FFF2-40B4-BE49-F238E27FC236}">
                    <a16:creationId xmlns:a16="http://schemas.microsoft.com/office/drawing/2014/main" id="{74B94621-9C86-B160-683E-FFAC106606F7}"/>
                  </a:ext>
                </a:extLst>
              </p:cNvPr>
              <p:cNvPicPr>
                <a:picLocks noChangeAspect="1"/>
              </p:cNvPicPr>
              <p:nvPr/>
            </p:nvPicPr>
            <p:blipFill rotWithShape="1">
              <a:blip r:embed="rId7" cstate="email">
                <a:alphaModFix amt="35000"/>
                <a:extLst>
                  <a:ext uri="{28A0092B-C50C-407E-A947-70E740481C1C}">
                    <a14:useLocalDpi xmlns:a14="http://schemas.microsoft.com/office/drawing/2010/main"/>
                  </a:ext>
                </a:extLst>
              </a:blip>
              <a:srcRect l="2034" r="-1" b="59928"/>
              <a:stretch/>
            </p:blipFill>
            <p:spPr>
              <a:xfrm rot="17684605" flipH="1">
                <a:off x="455908" y="3113192"/>
                <a:ext cx="113480" cy="588755"/>
              </a:xfrm>
              <a:prstGeom prst="rect">
                <a:avLst/>
              </a:prstGeom>
            </p:spPr>
          </p:pic>
          <p:pic>
            <p:nvPicPr>
              <p:cNvPr id="45" name="Picture 44">
                <a:extLst>
                  <a:ext uri="{FF2B5EF4-FFF2-40B4-BE49-F238E27FC236}">
                    <a16:creationId xmlns:a16="http://schemas.microsoft.com/office/drawing/2014/main" id="{B5BD6CD0-DA43-AFA7-CA82-606E34F74E9A}"/>
                  </a:ext>
                </a:extLst>
              </p:cNvPr>
              <p:cNvPicPr>
                <a:picLocks noChangeAspect="1"/>
              </p:cNvPicPr>
              <p:nvPr/>
            </p:nvPicPr>
            <p:blipFill rotWithShape="1">
              <a:blip r:embed="rId7" cstate="email">
                <a:alphaModFix amt="35000"/>
                <a:extLst>
                  <a:ext uri="{28A0092B-C50C-407E-A947-70E740481C1C}">
                    <a14:useLocalDpi xmlns:a14="http://schemas.microsoft.com/office/drawing/2010/main"/>
                  </a:ext>
                </a:extLst>
              </a:blip>
              <a:srcRect l="2034" r="-1" b="59928"/>
              <a:stretch/>
            </p:blipFill>
            <p:spPr>
              <a:xfrm rot="3915395">
                <a:off x="3149068" y="3090136"/>
                <a:ext cx="113480" cy="588755"/>
              </a:xfrm>
              <a:prstGeom prst="rect">
                <a:avLst/>
              </a:prstGeom>
            </p:spPr>
          </p:pic>
          <p:pic>
            <p:nvPicPr>
              <p:cNvPr id="42" name="Picture 41">
                <a:extLst>
                  <a:ext uri="{FF2B5EF4-FFF2-40B4-BE49-F238E27FC236}">
                    <a16:creationId xmlns:a16="http://schemas.microsoft.com/office/drawing/2014/main" id="{9D031580-75DF-CC21-51A0-E843C565F701}"/>
                  </a:ext>
                </a:extLst>
              </p:cNvPr>
              <p:cNvPicPr>
                <a:picLocks noChangeAspect="1"/>
              </p:cNvPicPr>
              <p:nvPr/>
            </p:nvPicPr>
            <p:blipFill rotWithShape="1">
              <a:blip r:embed="rId7" cstate="email">
                <a:alphaModFix amt="35000"/>
                <a:extLst>
                  <a:ext uri="{28A0092B-C50C-407E-A947-70E740481C1C}">
                    <a14:useLocalDpi xmlns:a14="http://schemas.microsoft.com/office/drawing/2010/main"/>
                  </a:ext>
                </a:extLst>
              </a:blip>
              <a:srcRect l="2034" r="-1" b="59928"/>
              <a:stretch/>
            </p:blipFill>
            <p:spPr>
              <a:xfrm>
                <a:off x="1785937" y="2186195"/>
                <a:ext cx="113480" cy="588755"/>
              </a:xfrm>
              <a:prstGeom prst="rect">
                <a:avLst/>
              </a:prstGeom>
            </p:spPr>
          </p:pic>
          <p:pic>
            <p:nvPicPr>
              <p:cNvPr id="43" name="Picture 42">
                <a:extLst>
                  <a:ext uri="{FF2B5EF4-FFF2-40B4-BE49-F238E27FC236}">
                    <a16:creationId xmlns:a16="http://schemas.microsoft.com/office/drawing/2014/main" id="{B351C5F3-D8D6-A2A8-6753-5C249E4B4396}"/>
                  </a:ext>
                </a:extLst>
              </p:cNvPr>
              <p:cNvPicPr>
                <a:picLocks noChangeAspect="1"/>
              </p:cNvPicPr>
              <p:nvPr/>
            </p:nvPicPr>
            <p:blipFill rotWithShape="1">
              <a:blip r:embed="rId7" cstate="email">
                <a:alphaModFix amt="35000"/>
                <a:extLst>
                  <a:ext uri="{28A0092B-C50C-407E-A947-70E740481C1C}">
                    <a14:useLocalDpi xmlns:a14="http://schemas.microsoft.com/office/drawing/2010/main"/>
                  </a:ext>
                </a:extLst>
              </a:blip>
              <a:srcRect l="2034" r="-1" b="59928"/>
              <a:stretch/>
            </p:blipFill>
            <p:spPr>
              <a:xfrm rot="2210536">
                <a:off x="2636046" y="2455803"/>
                <a:ext cx="113480" cy="588755"/>
              </a:xfrm>
              <a:prstGeom prst="rect">
                <a:avLst/>
              </a:prstGeom>
            </p:spPr>
          </p:pic>
          <p:pic>
            <p:nvPicPr>
              <p:cNvPr id="44" name="Picture 43">
                <a:extLst>
                  <a:ext uri="{FF2B5EF4-FFF2-40B4-BE49-F238E27FC236}">
                    <a16:creationId xmlns:a16="http://schemas.microsoft.com/office/drawing/2014/main" id="{96EAF9E8-85A2-2B06-7288-F8B897F721AE}"/>
                  </a:ext>
                </a:extLst>
              </p:cNvPr>
              <p:cNvPicPr>
                <a:picLocks noChangeAspect="1"/>
              </p:cNvPicPr>
              <p:nvPr/>
            </p:nvPicPr>
            <p:blipFill rotWithShape="1">
              <a:blip r:embed="rId7" cstate="email">
                <a:alphaModFix amt="35000"/>
                <a:extLst>
                  <a:ext uri="{28A0092B-C50C-407E-A947-70E740481C1C}">
                    <a14:useLocalDpi xmlns:a14="http://schemas.microsoft.com/office/drawing/2010/main"/>
                  </a:ext>
                </a:extLst>
              </a:blip>
              <a:srcRect l="2034" r="-1" b="59928"/>
              <a:stretch/>
            </p:blipFill>
            <p:spPr>
              <a:xfrm rot="19389464" flipH="1">
                <a:off x="968931" y="2455801"/>
                <a:ext cx="113480" cy="588755"/>
              </a:xfrm>
              <a:prstGeom prst="rect">
                <a:avLst/>
              </a:prstGeom>
            </p:spPr>
          </p:pic>
          <p:pic>
            <p:nvPicPr>
              <p:cNvPr id="36" name="Picture 35">
                <a:extLst>
                  <a:ext uri="{FF2B5EF4-FFF2-40B4-BE49-F238E27FC236}">
                    <a16:creationId xmlns:a16="http://schemas.microsoft.com/office/drawing/2014/main" id="{4D88D1E6-1D13-C8CE-E097-BAAE6E9A0FAB}"/>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5355" y="2550918"/>
                <a:ext cx="2975106" cy="1450974"/>
              </a:xfrm>
              <a:prstGeom prst="rect">
                <a:avLst/>
              </a:prstGeom>
            </p:spPr>
          </p:pic>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5BF6353-45EA-F4ED-03C8-0C6C26759185}"/>
                    </a:ext>
                  </a:extLst>
                </p:cNvPr>
                <p:cNvSpPr txBox="1"/>
                <p:nvPr/>
              </p:nvSpPr>
              <p:spPr>
                <a:xfrm>
                  <a:off x="3492917" y="2327108"/>
                  <a:ext cx="860556" cy="718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i="1" smtClean="0">
                            <a:latin typeface="Cambria Math" panose="02040503050406030204" pitchFamily="18" charset="0"/>
                          </a:rPr>
                          <m:t>=</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𝑧</m:t>
                                  </m:r>
                                </m:e>
                              </m:mr>
                            </m:m>
                          </m:e>
                        </m:d>
                      </m:oMath>
                    </m:oMathPara>
                  </a14:m>
                  <a:endParaRPr lang="en-US" dirty="0"/>
                </a:p>
              </p:txBody>
            </p:sp>
          </mc:Choice>
          <mc:Fallback xmlns="">
            <p:sp>
              <p:nvSpPr>
                <p:cNvPr id="49" name="TextBox 48">
                  <a:extLst>
                    <a:ext uri="{FF2B5EF4-FFF2-40B4-BE49-F238E27FC236}">
                      <a16:creationId xmlns:a16="http://schemas.microsoft.com/office/drawing/2014/main" id="{15BF6353-45EA-F4ED-03C8-0C6C26759185}"/>
                    </a:ext>
                  </a:extLst>
                </p:cNvPr>
                <p:cNvSpPr txBox="1">
                  <a:spLocks noRot="1" noChangeAspect="1" noMove="1" noResize="1" noEditPoints="1" noAdjustHandles="1" noChangeArrowheads="1" noChangeShapeType="1" noTextEdit="1"/>
                </p:cNvSpPr>
                <p:nvPr/>
              </p:nvSpPr>
              <p:spPr>
                <a:xfrm>
                  <a:off x="3492917" y="2327108"/>
                  <a:ext cx="860556" cy="718402"/>
                </a:xfrm>
                <a:prstGeom prst="rect">
                  <a:avLst/>
                </a:prstGeom>
                <a:blipFill>
                  <a:blip r:embed="rId9"/>
                  <a:stretch>
                    <a:fillRect/>
                  </a:stretch>
                </a:blipFill>
              </p:spPr>
              <p:txBody>
                <a:bodyPr/>
                <a:lstStyle/>
                <a:p>
                  <a:r>
                    <a:rPr lang="en-US">
                      <a:noFill/>
                    </a:rPr>
                    <a:t> </a:t>
                  </a:r>
                </a:p>
              </p:txBody>
            </p:sp>
          </mc:Fallback>
        </mc:AlternateContent>
      </p:grpSp>
      <p:sp>
        <p:nvSpPr>
          <p:cNvPr id="52" name="TextBox 51">
            <a:extLst>
              <a:ext uri="{FF2B5EF4-FFF2-40B4-BE49-F238E27FC236}">
                <a16:creationId xmlns:a16="http://schemas.microsoft.com/office/drawing/2014/main" id="{BD3A265C-64BD-7D73-03C5-1E1A9E6C7C9E}"/>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Card Shuffle – Normal Vectors &amp; Rotation</a:t>
            </a:r>
          </a:p>
        </p:txBody>
      </p:sp>
    </p:spTree>
    <p:extLst>
      <p:ext uri="{BB962C8B-B14F-4D97-AF65-F5344CB8AC3E}">
        <p14:creationId xmlns:p14="http://schemas.microsoft.com/office/powerpoint/2010/main" val="2944028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3A2BC1-7A2F-4919-305E-76D4A8D570A5}"/>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Place Tokens On Properties</a:t>
            </a:r>
          </a:p>
        </p:txBody>
      </p:sp>
      <p:pic>
        <p:nvPicPr>
          <p:cNvPr id="2" name="Picture 1">
            <a:extLst>
              <a:ext uri="{FF2B5EF4-FFF2-40B4-BE49-F238E27FC236}">
                <a16:creationId xmlns:a16="http://schemas.microsoft.com/office/drawing/2014/main" id="{FEB900CD-AD51-DCFB-B6EC-13D205F477A5}"/>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63301" y="612619"/>
            <a:ext cx="1541915" cy="685800"/>
          </a:xfrm>
          <a:prstGeom prst="rect">
            <a:avLst/>
          </a:prstGeom>
        </p:spPr>
      </p:pic>
      <p:pic>
        <p:nvPicPr>
          <p:cNvPr id="3" name="Picture 2">
            <a:extLst>
              <a:ext uri="{FF2B5EF4-FFF2-40B4-BE49-F238E27FC236}">
                <a16:creationId xmlns:a16="http://schemas.microsoft.com/office/drawing/2014/main" id="{F0B4F826-4460-D585-5BFF-4FA02571C600}"/>
              </a:ext>
            </a:extLst>
          </p:cNvPr>
          <p:cNvPicPr>
            <a:picLocks noGrp="1" noRo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6952343" y="2550483"/>
            <a:ext cx="4616242" cy="2053173"/>
          </a:xfrm>
          <a:prstGeom prst="rect">
            <a:avLst/>
          </a:prstGeom>
        </p:spPr>
      </p:pic>
      <p:pic>
        <p:nvPicPr>
          <p:cNvPr id="27650" name="Picture 2" descr="7. Vectors in 3-D Space">
            <a:extLst>
              <a:ext uri="{FF2B5EF4-FFF2-40B4-BE49-F238E27FC236}">
                <a16:creationId xmlns:a16="http://schemas.microsoft.com/office/drawing/2014/main" id="{DF506F3C-B390-7CA0-80BB-C961DDC77711}"/>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a:ext>
            </a:extLst>
          </a:blip>
          <a:srcRect/>
          <a:stretch>
            <a:fillRect/>
          </a:stretch>
        </p:blipFill>
        <p:spPr bwMode="auto">
          <a:xfrm>
            <a:off x="1614224" y="1772409"/>
            <a:ext cx="3625433" cy="36093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108DA2-EE5B-FFB1-3DEC-2415BA13F388}"/>
              </a:ext>
            </a:extLst>
          </p:cNvPr>
          <p:cNvPicPr>
            <a:picLocks noGrp="1" noRot="1" noChangeAspect="1" noMove="1" noResize="1" noEditPoints="1" noAdjustHandles="1" noChangeArrowheads="1" noChangeShapeType="1" noCrop="1"/>
          </p:cNvPicPr>
          <p:nvPr/>
        </p:nvPicPr>
        <p:blipFill>
          <a:blip r:embed="rId6"/>
          <a:stretch>
            <a:fillRect/>
          </a:stretch>
        </p:blipFill>
        <p:spPr>
          <a:xfrm>
            <a:off x="5543550" y="3314028"/>
            <a:ext cx="1104900" cy="552450"/>
          </a:xfrm>
          <a:prstGeom prst="rect">
            <a:avLst/>
          </a:prstGeom>
        </p:spPr>
      </p:pic>
    </p:spTree>
    <p:extLst>
      <p:ext uri="{BB962C8B-B14F-4D97-AF65-F5344CB8AC3E}">
        <p14:creationId xmlns:p14="http://schemas.microsoft.com/office/powerpoint/2010/main" val="18024841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3A2BC1-7A2F-4919-305E-76D4A8D570A5}"/>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Place Tokens On Properties</a:t>
            </a:r>
          </a:p>
        </p:txBody>
      </p:sp>
      <p:pic>
        <p:nvPicPr>
          <p:cNvPr id="2" name="Picture 1">
            <a:extLst>
              <a:ext uri="{FF2B5EF4-FFF2-40B4-BE49-F238E27FC236}">
                <a16:creationId xmlns:a16="http://schemas.microsoft.com/office/drawing/2014/main" id="{FEB900CD-AD51-DCFB-B6EC-13D205F477A5}"/>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63301" y="612619"/>
            <a:ext cx="1541915" cy="685800"/>
          </a:xfrm>
          <a:prstGeom prst="rect">
            <a:avLst/>
          </a:prstGeom>
        </p:spPr>
      </p:pic>
      <p:pic>
        <p:nvPicPr>
          <p:cNvPr id="4106" name="Picture 10" descr="Solid Boolean">
            <a:extLst>
              <a:ext uri="{FF2B5EF4-FFF2-40B4-BE49-F238E27FC236}">
                <a16:creationId xmlns:a16="http://schemas.microsoft.com/office/drawing/2014/main" id="{EB53CDE1-1754-17FF-9934-AC216BFF967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2697" y="-2876285"/>
            <a:ext cx="7295620" cy="22859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0B4F826-4460-D585-5BFF-4FA02571C600}"/>
              </a:ext>
            </a:extLst>
          </p:cNvPr>
          <p:cNvPicPr>
            <a:picLocks noGrp="1" noRo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Lst>
          </a:blip>
          <a:stretch>
            <a:fillRect/>
          </a:stretch>
        </p:blipFill>
        <p:spPr>
          <a:xfrm>
            <a:off x="6952343" y="2550483"/>
            <a:ext cx="4616242" cy="2053173"/>
          </a:xfrm>
          <a:prstGeom prst="rect">
            <a:avLst/>
          </a:prstGeom>
        </p:spPr>
      </p:pic>
      <p:pic>
        <p:nvPicPr>
          <p:cNvPr id="7" name="Picture 6">
            <a:extLst>
              <a:ext uri="{FF2B5EF4-FFF2-40B4-BE49-F238E27FC236}">
                <a16:creationId xmlns:a16="http://schemas.microsoft.com/office/drawing/2014/main" id="{FE108DA2-EE5B-FFB1-3DEC-2415BA13F388}"/>
              </a:ext>
            </a:extLst>
          </p:cNvPr>
          <p:cNvPicPr>
            <a:picLocks noGrp="1" noRot="1" noChangeAspect="1" noMove="1" noResize="1" noEditPoints="1" noAdjustHandles="1" noChangeArrowheads="1" noChangeShapeType="1" noCrop="1"/>
          </p:cNvPicPr>
          <p:nvPr/>
        </p:nvPicPr>
        <p:blipFill>
          <a:blip r:embed="rId6"/>
          <a:stretch>
            <a:fillRect/>
          </a:stretch>
        </p:blipFill>
        <p:spPr>
          <a:xfrm>
            <a:off x="5543550" y="3314028"/>
            <a:ext cx="1104900" cy="552450"/>
          </a:xfrm>
          <a:prstGeom prst="rect">
            <a:avLst/>
          </a:prstGeom>
        </p:spPr>
      </p:pic>
      <p:pic>
        <p:nvPicPr>
          <p:cNvPr id="30722" name="Picture 2" descr="Surface">
            <a:extLst>
              <a:ext uri="{FF2B5EF4-FFF2-40B4-BE49-F238E27FC236}">
                <a16:creationId xmlns:a16="http://schemas.microsoft.com/office/drawing/2014/main" id="{6B26BBC6-99F9-17F9-5694-BF7D36D62D7B}"/>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248228" y="1861465"/>
            <a:ext cx="3991429"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9477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B31581A-9609-EF08-BD82-415AAB6BDD38}"/>
              </a:ext>
            </a:extLst>
          </p:cNvPr>
          <p:cNvGrpSpPr>
            <a:grpSpLocks/>
          </p:cNvGrpSpPr>
          <p:nvPr/>
        </p:nvGrpSpPr>
        <p:grpSpPr>
          <a:xfrm>
            <a:off x="8715512" y="1239592"/>
            <a:ext cx="2806746" cy="2806746"/>
            <a:chOff x="8330436" y="1727933"/>
            <a:chExt cx="4120605" cy="4120605"/>
          </a:xfrm>
        </p:grpSpPr>
        <p:pic>
          <p:nvPicPr>
            <p:cNvPr id="11" name="Picture 10">
              <a:extLst>
                <a:ext uri="{FF2B5EF4-FFF2-40B4-BE49-F238E27FC236}">
                  <a16:creationId xmlns:a16="http://schemas.microsoft.com/office/drawing/2014/main" id="{5F514145-2D4A-E8C8-3BE9-EBA3ABE49B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47608" y="2279788"/>
              <a:ext cx="3086263" cy="3000342"/>
            </a:xfrm>
            <a:prstGeom prst="ellipse">
              <a:avLst/>
            </a:prstGeom>
          </p:spPr>
        </p:pic>
        <p:pic>
          <p:nvPicPr>
            <p:cNvPr id="14" name="Graphic 13" descr="No sign outline">
              <a:extLst>
                <a:ext uri="{FF2B5EF4-FFF2-40B4-BE49-F238E27FC236}">
                  <a16:creationId xmlns:a16="http://schemas.microsoft.com/office/drawing/2014/main" id="{4086E60E-12FD-B8A5-ECB1-16BEC524D31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30436" y="1727933"/>
              <a:ext cx="4120605" cy="4120605"/>
            </a:xfrm>
            <a:prstGeom prst="rect">
              <a:avLst/>
            </a:prstGeom>
          </p:spPr>
        </p:pic>
      </p:grpSp>
      <p:grpSp>
        <p:nvGrpSpPr>
          <p:cNvPr id="18" name="Group 17">
            <a:extLst>
              <a:ext uri="{FF2B5EF4-FFF2-40B4-BE49-F238E27FC236}">
                <a16:creationId xmlns:a16="http://schemas.microsoft.com/office/drawing/2014/main" id="{2B36BBBA-522C-BE18-8B3B-144050E7D336}"/>
              </a:ext>
            </a:extLst>
          </p:cNvPr>
          <p:cNvGrpSpPr>
            <a:grpSpLocks/>
          </p:cNvGrpSpPr>
          <p:nvPr/>
        </p:nvGrpSpPr>
        <p:grpSpPr>
          <a:xfrm>
            <a:off x="9127317" y="3692485"/>
            <a:ext cx="2806746" cy="2806746"/>
            <a:chOff x="-293100" y="1706248"/>
            <a:chExt cx="4120605" cy="4120605"/>
          </a:xfrm>
        </p:grpSpPr>
        <p:pic>
          <p:nvPicPr>
            <p:cNvPr id="4" name="Picture 3">
              <a:extLst>
                <a:ext uri="{FF2B5EF4-FFF2-40B4-BE49-F238E27FC236}">
                  <a16:creationId xmlns:a16="http://schemas.microsoft.com/office/drawing/2014/main" id="{6A051F66-EC18-D7FD-BC8B-E19C21393EB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13145" y="2250759"/>
              <a:ext cx="3125442" cy="3074955"/>
            </a:xfrm>
            <a:prstGeom prst="ellipse">
              <a:avLst/>
            </a:prstGeom>
          </p:spPr>
        </p:pic>
        <p:pic>
          <p:nvPicPr>
            <p:cNvPr id="13" name="Graphic 12" descr="No sign outline">
              <a:extLst>
                <a:ext uri="{FF2B5EF4-FFF2-40B4-BE49-F238E27FC236}">
                  <a16:creationId xmlns:a16="http://schemas.microsoft.com/office/drawing/2014/main" id="{04707EC8-7D0A-5D00-18F7-86CFD9DC601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3100" y="1706248"/>
              <a:ext cx="4120605" cy="4120605"/>
            </a:xfrm>
            <a:prstGeom prst="rect">
              <a:avLst/>
            </a:prstGeom>
          </p:spPr>
        </p:pic>
      </p:grpSp>
      <p:pic>
        <p:nvPicPr>
          <p:cNvPr id="4098" name="Picture 2" descr="Casino, cubes, dice game, gambling, roll dice icon - Download on Iconfinder">
            <a:extLst>
              <a:ext uri="{FF2B5EF4-FFF2-40B4-BE49-F238E27FC236}">
                <a16:creationId xmlns:a16="http://schemas.microsoft.com/office/drawing/2014/main" id="{C84DD48E-5A9D-F87A-F1D8-DACB9464E3AA}"/>
              </a:ext>
            </a:extLst>
          </p:cNvPr>
          <p:cNvPicPr>
            <a:picLocks noGrp="1" noRot="1" noChangeAspect="1" noMove="1" noResize="1" noEditPoints="1" noAdjustHandles="1" noChangeArrowheads="1" noChangeShapeType="1" noCrop="1"/>
          </p:cNvPicPr>
          <p:nvPr/>
        </p:nvPicPr>
        <p:blipFill rotWithShape="1">
          <a:blip r:embed="rId7" cstate="email">
            <a:extLst>
              <a:ext uri="{28A0092B-C50C-407E-A947-70E740481C1C}">
                <a14:useLocalDpi xmlns:a14="http://schemas.microsoft.com/office/drawing/2010/main"/>
              </a:ext>
            </a:extLst>
          </a:blip>
          <a:srcRect/>
          <a:stretch/>
        </p:blipFill>
        <p:spPr bwMode="auto">
          <a:xfrm>
            <a:off x="471728" y="553792"/>
            <a:ext cx="697368"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46E020D-42AD-5813-4546-4885368F7120}"/>
              </a:ext>
            </a:extLst>
          </p:cNvPr>
          <p:cNvGrpSpPr>
            <a:grpSpLocks/>
          </p:cNvGrpSpPr>
          <p:nvPr/>
        </p:nvGrpSpPr>
        <p:grpSpPr>
          <a:xfrm>
            <a:off x="6642398" y="2653986"/>
            <a:ext cx="2806746" cy="2806746"/>
            <a:chOff x="3870271" y="1706248"/>
            <a:chExt cx="4120605" cy="4120605"/>
          </a:xfrm>
        </p:grpSpPr>
        <p:pic>
          <p:nvPicPr>
            <p:cNvPr id="9" name="Picture 8">
              <a:extLst>
                <a:ext uri="{FF2B5EF4-FFF2-40B4-BE49-F238E27FC236}">
                  <a16:creationId xmlns:a16="http://schemas.microsoft.com/office/drawing/2014/main" id="{650588C4-B661-E53B-14C7-63CFA914F22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t="-484"/>
            <a:stretch/>
          </p:blipFill>
          <p:spPr>
            <a:xfrm>
              <a:off x="4344677" y="2250760"/>
              <a:ext cx="3173723" cy="3014854"/>
            </a:xfrm>
            <a:prstGeom prst="ellipse">
              <a:avLst/>
            </a:prstGeom>
          </p:spPr>
        </p:pic>
        <p:pic>
          <p:nvPicPr>
            <p:cNvPr id="15" name="Graphic 14" descr="No sign outline">
              <a:extLst>
                <a:ext uri="{FF2B5EF4-FFF2-40B4-BE49-F238E27FC236}">
                  <a16:creationId xmlns:a16="http://schemas.microsoft.com/office/drawing/2014/main" id="{C4AB3293-5D0D-8DBC-4347-AF2EF86C352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70271" y="1706248"/>
              <a:ext cx="4120605" cy="4120605"/>
            </a:xfrm>
            <a:prstGeom prst="rect">
              <a:avLst/>
            </a:prstGeom>
          </p:spPr>
        </p:pic>
      </p:grpSp>
      <p:sp>
        <p:nvSpPr>
          <p:cNvPr id="19" name="TextBox 18">
            <a:extLst>
              <a:ext uri="{FF2B5EF4-FFF2-40B4-BE49-F238E27FC236}">
                <a16:creationId xmlns:a16="http://schemas.microsoft.com/office/drawing/2014/main" id="{5F97BE53-D1F9-1D59-5041-CBB2F5A1E901}"/>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Random Dice Locations</a:t>
            </a:r>
          </a:p>
        </p:txBody>
      </p:sp>
      <p:pic>
        <p:nvPicPr>
          <p:cNvPr id="29698" name="Picture 2" descr="Solid Boolean">
            <a:extLst>
              <a:ext uri="{FF2B5EF4-FFF2-40B4-BE49-F238E27FC236}">
                <a16:creationId xmlns:a16="http://schemas.microsoft.com/office/drawing/2014/main" id="{9F89A67C-4667-CD72-8A3E-0F1A213259DA}"/>
              </a:ext>
            </a:extLst>
          </p:cNvPr>
          <p:cNvPicPr>
            <a:picLocks noChangeAspect="1" noChangeArrowheads="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95885" y="2603177"/>
            <a:ext cx="2055296" cy="21131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olid Boolean">
            <a:extLst>
              <a:ext uri="{FF2B5EF4-FFF2-40B4-BE49-F238E27FC236}">
                <a16:creationId xmlns:a16="http://schemas.microsoft.com/office/drawing/2014/main" id="{E22E637A-0515-F6D2-518E-6DEE602C436E}"/>
              </a:ext>
            </a:extLst>
          </p:cNvPr>
          <p:cNvPicPr>
            <a:picLocks noChangeAspect="1" noChangeArrowheads="1"/>
          </p:cNvPicPr>
          <p:nvPr/>
        </p:nvPicPr>
        <p:blipFill rotWithShape="1">
          <a:blip r:embed="rId10"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rcRect/>
          <a:stretch/>
        </p:blipFill>
        <p:spPr bwMode="auto">
          <a:xfrm>
            <a:off x="2965992" y="2533702"/>
            <a:ext cx="2159247" cy="21131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FDAA7BB-67B0-1FE3-3070-B365934F5582}"/>
              </a:ext>
            </a:extLst>
          </p:cNvPr>
          <p:cNvPicPr>
            <a:picLocks noChangeAspect="1"/>
          </p:cNvPicPr>
          <p:nvPr/>
        </p:nvPicPr>
        <p:blipFill>
          <a:blip r:embed="rId11"/>
          <a:stretch>
            <a:fillRect/>
          </a:stretch>
        </p:blipFill>
        <p:spPr>
          <a:xfrm>
            <a:off x="5543550" y="3314028"/>
            <a:ext cx="1104900" cy="552450"/>
          </a:xfrm>
          <a:prstGeom prst="rect">
            <a:avLst/>
          </a:prstGeom>
        </p:spPr>
      </p:pic>
    </p:spTree>
    <p:extLst>
      <p:ext uri="{BB962C8B-B14F-4D97-AF65-F5344CB8AC3E}">
        <p14:creationId xmlns:p14="http://schemas.microsoft.com/office/powerpoint/2010/main" val="22467085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BDCB8D-FBDC-B5F3-C1F7-8AB9462486BA}"/>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Place Houses &amp; Hotels On Property </a:t>
            </a:r>
          </a:p>
        </p:txBody>
      </p:sp>
      <p:pic>
        <p:nvPicPr>
          <p:cNvPr id="3" name="Picture 2" descr="Icon&#10;&#10;Description automatically generated with medium confidence">
            <a:extLst>
              <a:ext uri="{FF2B5EF4-FFF2-40B4-BE49-F238E27FC236}">
                <a16:creationId xmlns:a16="http://schemas.microsoft.com/office/drawing/2014/main" id="{EC8158BA-E05C-319F-4B4F-56BFCCA6B610}"/>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a:xfrm>
            <a:off x="580571" y="609599"/>
            <a:ext cx="1045029" cy="629625"/>
          </a:xfrm>
          <a:prstGeom prst="rect">
            <a:avLst/>
          </a:prstGeom>
        </p:spPr>
      </p:pic>
      <p:pic>
        <p:nvPicPr>
          <p:cNvPr id="15" name="Picture 14">
            <a:extLst>
              <a:ext uri="{FF2B5EF4-FFF2-40B4-BE49-F238E27FC236}">
                <a16:creationId xmlns:a16="http://schemas.microsoft.com/office/drawing/2014/main" id="{A5C0C46B-1701-AEA7-8A4C-5DD5FBEF174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37007" y="2190075"/>
            <a:ext cx="4090186" cy="3352801"/>
          </a:xfrm>
          <a:prstGeom prst="rect">
            <a:avLst/>
          </a:prstGeom>
        </p:spPr>
      </p:pic>
      <p:pic>
        <p:nvPicPr>
          <p:cNvPr id="17" name="Picture 16">
            <a:extLst>
              <a:ext uri="{FF2B5EF4-FFF2-40B4-BE49-F238E27FC236}">
                <a16:creationId xmlns:a16="http://schemas.microsoft.com/office/drawing/2014/main" id="{779AEF19-D096-724D-DDE7-47BB783561E7}"/>
              </a:ext>
            </a:extLst>
          </p:cNvPr>
          <p:cNvPicPr/>
          <p:nvPr/>
        </p:nvPicPr>
        <p:blipFill>
          <a:blip r:embed="rId5"/>
          <a:stretch>
            <a:fillRect/>
          </a:stretch>
        </p:blipFill>
        <p:spPr>
          <a:xfrm>
            <a:off x="5543550" y="3590250"/>
            <a:ext cx="1104900" cy="552450"/>
          </a:xfrm>
          <a:prstGeom prst="rect">
            <a:avLst/>
          </a:prstGeom>
        </p:spPr>
      </p:pic>
      <p:grpSp>
        <p:nvGrpSpPr>
          <p:cNvPr id="45" name="Group 44">
            <a:extLst>
              <a:ext uri="{FF2B5EF4-FFF2-40B4-BE49-F238E27FC236}">
                <a16:creationId xmlns:a16="http://schemas.microsoft.com/office/drawing/2014/main" id="{2F8A90F5-3B30-55D8-069B-E99F02FC7862}"/>
              </a:ext>
            </a:extLst>
          </p:cNvPr>
          <p:cNvGrpSpPr/>
          <p:nvPr/>
        </p:nvGrpSpPr>
        <p:grpSpPr>
          <a:xfrm>
            <a:off x="964807" y="1810618"/>
            <a:ext cx="4090186" cy="4111714"/>
            <a:chOff x="964807" y="1810619"/>
            <a:chExt cx="4090186" cy="4111714"/>
          </a:xfrm>
        </p:grpSpPr>
        <p:pic>
          <p:nvPicPr>
            <p:cNvPr id="41" name="Picture 40">
              <a:extLst>
                <a:ext uri="{FF2B5EF4-FFF2-40B4-BE49-F238E27FC236}">
                  <a16:creationId xmlns:a16="http://schemas.microsoft.com/office/drawing/2014/main" id="{2937DCA7-557E-AF6E-0CC3-5485C77AB11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4807" y="1810619"/>
              <a:ext cx="4090186" cy="4111714"/>
            </a:xfrm>
            <a:prstGeom prst="rect">
              <a:avLst/>
            </a:prstGeom>
          </p:spPr>
        </p:pic>
        <p:sp>
          <p:nvSpPr>
            <p:cNvPr id="28" name="Rectangle 27">
              <a:extLst>
                <a:ext uri="{FF2B5EF4-FFF2-40B4-BE49-F238E27FC236}">
                  <a16:creationId xmlns:a16="http://schemas.microsoft.com/office/drawing/2014/main" id="{9B135C04-F43E-9829-4DCE-A3E976CBA50D}"/>
                </a:ext>
              </a:extLst>
            </p:cNvPr>
            <p:cNvSpPr/>
            <p:nvPr/>
          </p:nvSpPr>
          <p:spPr>
            <a:xfrm rot="16200000">
              <a:off x="4375756" y="4594828"/>
              <a:ext cx="459170" cy="657224"/>
            </a:xfrm>
            <a:prstGeom prst="rect">
              <a:avLst/>
            </a:prstGeom>
            <a:solidFill>
              <a:schemeClr val="bg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203764C0-D8FA-6D47-7D45-B00CD960F960}"/>
                </a:ext>
              </a:extLst>
            </p:cNvPr>
            <p:cNvSpPr/>
            <p:nvPr/>
          </p:nvSpPr>
          <p:spPr>
            <a:xfrm>
              <a:off x="4185765" y="4832475"/>
              <a:ext cx="181928" cy="181928"/>
            </a:xfrm>
            <a:prstGeom prst="ellipse">
              <a:avLst/>
            </a:prstGeom>
            <a:solidFill>
              <a:schemeClr val="bg1">
                <a:lumMod val="7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Target with solid fill">
              <a:extLst>
                <a:ext uri="{FF2B5EF4-FFF2-40B4-BE49-F238E27FC236}">
                  <a16:creationId xmlns:a16="http://schemas.microsoft.com/office/drawing/2014/main" id="{108EB693-E9BC-B0F5-77BC-86FE8E0C325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552700" y="3409276"/>
              <a:ext cx="914400" cy="914400"/>
            </a:xfrm>
            <a:prstGeom prst="rect">
              <a:avLst/>
            </a:prstGeom>
          </p:spPr>
        </p:pic>
        <p:sp>
          <p:nvSpPr>
            <p:cNvPr id="42" name="Oval 41">
              <a:extLst>
                <a:ext uri="{FF2B5EF4-FFF2-40B4-BE49-F238E27FC236}">
                  <a16:creationId xmlns:a16="http://schemas.microsoft.com/office/drawing/2014/main" id="{282044D5-F487-2A1F-87A7-318F8A7BFEC9}"/>
                </a:ext>
              </a:extLst>
            </p:cNvPr>
            <p:cNvSpPr/>
            <p:nvPr/>
          </p:nvSpPr>
          <p:spPr>
            <a:xfrm>
              <a:off x="4812545" y="4832475"/>
              <a:ext cx="181928" cy="181928"/>
            </a:xfrm>
            <a:prstGeom prst="ellipse">
              <a:avLst/>
            </a:prstGeom>
            <a:solidFill>
              <a:schemeClr val="bg1">
                <a:lumMod val="7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D7DB761-AFDD-6916-3A19-7329C1817623}"/>
                </a:ext>
              </a:extLst>
            </p:cNvPr>
            <p:cNvSpPr/>
            <p:nvPr/>
          </p:nvSpPr>
          <p:spPr>
            <a:xfrm>
              <a:off x="4514377" y="4602890"/>
              <a:ext cx="181928" cy="181928"/>
            </a:xfrm>
            <a:prstGeom prst="ellipse">
              <a:avLst/>
            </a:prstGeom>
            <a:solidFill>
              <a:schemeClr val="bg1">
                <a:lumMod val="7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B741911-33AD-F740-EA37-4563B9D5E62A}"/>
                </a:ext>
              </a:extLst>
            </p:cNvPr>
            <p:cNvSpPr/>
            <p:nvPr/>
          </p:nvSpPr>
          <p:spPr>
            <a:xfrm>
              <a:off x="4514377" y="5061617"/>
              <a:ext cx="181928" cy="181928"/>
            </a:xfrm>
            <a:prstGeom prst="ellipse">
              <a:avLst/>
            </a:prstGeom>
            <a:solidFill>
              <a:schemeClr val="bg1">
                <a:lumMod val="7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9411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BDCB8D-FBDC-B5F3-C1F7-8AB9462486BA}"/>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Place Houses &amp; Hotels On Property </a:t>
            </a:r>
          </a:p>
        </p:txBody>
      </p:sp>
      <p:pic>
        <p:nvPicPr>
          <p:cNvPr id="3" name="Picture 2" descr="Icon&#10;&#10;Description automatically generated with medium confidence">
            <a:extLst>
              <a:ext uri="{FF2B5EF4-FFF2-40B4-BE49-F238E27FC236}">
                <a16:creationId xmlns:a16="http://schemas.microsoft.com/office/drawing/2014/main" id="{EC8158BA-E05C-319F-4B4F-56BFCCA6B610}"/>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a:xfrm>
            <a:off x="580571" y="609599"/>
            <a:ext cx="1045029" cy="629625"/>
          </a:xfrm>
          <a:prstGeom prst="rect">
            <a:avLst/>
          </a:prstGeom>
        </p:spPr>
      </p:pic>
      <p:cxnSp>
        <p:nvCxnSpPr>
          <p:cNvPr id="25" name="Straight Arrow Connector 24">
            <a:extLst>
              <a:ext uri="{FF2B5EF4-FFF2-40B4-BE49-F238E27FC236}">
                <a16:creationId xmlns:a16="http://schemas.microsoft.com/office/drawing/2014/main" id="{BEBC7ECE-37C0-9E0B-98DE-27603B68ABD0}"/>
              </a:ext>
            </a:extLst>
          </p:cNvPr>
          <p:cNvCxnSpPr>
            <a:cxnSpLocks/>
          </p:cNvCxnSpPr>
          <p:nvPr/>
        </p:nvCxnSpPr>
        <p:spPr>
          <a:xfrm>
            <a:off x="6389382" y="3892567"/>
            <a:ext cx="0" cy="40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30A44D0-F2F2-6093-4F51-5FF3E94298BC}"/>
              </a:ext>
            </a:extLst>
          </p:cNvPr>
          <p:cNvSpPr txBox="1"/>
          <p:nvPr/>
        </p:nvSpPr>
        <p:spPr>
          <a:xfrm>
            <a:off x="6452316" y="3909570"/>
            <a:ext cx="1786066" cy="369332"/>
          </a:xfrm>
          <a:prstGeom prst="rect">
            <a:avLst/>
          </a:prstGeom>
          <a:noFill/>
        </p:spPr>
        <p:txBody>
          <a:bodyPr wrap="none" rtlCol="0">
            <a:spAutoFit/>
          </a:bodyPr>
          <a:lstStyle/>
          <a:p>
            <a:r>
              <a:rPr lang="en-US" dirty="0"/>
              <a:t>+ ½ House Width</a:t>
            </a:r>
          </a:p>
        </p:txBody>
      </p:sp>
      <p:sp>
        <p:nvSpPr>
          <p:cNvPr id="31" name="TextBox 30">
            <a:extLst>
              <a:ext uri="{FF2B5EF4-FFF2-40B4-BE49-F238E27FC236}">
                <a16:creationId xmlns:a16="http://schemas.microsoft.com/office/drawing/2014/main" id="{50FFAF62-CA82-EE9C-BFBF-A790E90D5E18}"/>
              </a:ext>
            </a:extLst>
          </p:cNvPr>
          <p:cNvSpPr txBox="1"/>
          <p:nvPr/>
        </p:nvSpPr>
        <p:spPr>
          <a:xfrm>
            <a:off x="580571" y="1969069"/>
            <a:ext cx="4568202" cy="3785652"/>
          </a:xfrm>
          <a:prstGeom prst="rect">
            <a:avLst/>
          </a:prstGeom>
          <a:noFill/>
        </p:spPr>
        <p:txBody>
          <a:bodyPr wrap="square">
            <a:spAutoFit/>
          </a:bodyPr>
          <a:lstStyle/>
          <a:p>
            <a:pPr marL="342900" indent="-342900">
              <a:buFont typeface="+mj-lt"/>
              <a:buAutoNum type="arabicPeriod"/>
            </a:pPr>
            <a:r>
              <a:rPr lang="en-US" sz="2400" b="1" dirty="0">
                <a:latin typeface="gitbook-content-font"/>
              </a:rPr>
              <a:t>Nearest Line to Floor Center</a:t>
            </a:r>
          </a:p>
          <a:p>
            <a:pPr marL="342900" indent="-342900">
              <a:buFont typeface="+mj-lt"/>
              <a:buAutoNum type="arabicPeriod"/>
            </a:pPr>
            <a:endParaRPr lang="en-US" sz="2400" b="1" dirty="0">
              <a:latin typeface="gitbook-content-font"/>
            </a:endParaRPr>
          </a:p>
          <a:p>
            <a:pPr marL="342900" indent="-342900">
              <a:buFont typeface="+mj-lt"/>
              <a:buAutoNum type="arabicPeriod"/>
            </a:pPr>
            <a:r>
              <a:rPr lang="en-US" sz="2400" b="1" dirty="0">
                <a:latin typeface="gitbook-content-font"/>
              </a:rPr>
              <a:t>Series of points along Nearest Line </a:t>
            </a:r>
          </a:p>
          <a:p>
            <a:pPr marL="342900" indent="-342900">
              <a:buFont typeface="+mj-lt"/>
              <a:buAutoNum type="arabicPeriod"/>
            </a:pPr>
            <a:endParaRPr lang="en-US" sz="2400" b="1" dirty="0">
              <a:latin typeface="gitbook-content-font"/>
            </a:endParaRPr>
          </a:p>
          <a:p>
            <a:pPr marL="342900" indent="-342900">
              <a:buFont typeface="+mj-lt"/>
              <a:buAutoNum type="arabicPeriod"/>
            </a:pPr>
            <a:r>
              <a:rPr lang="en-US" sz="2400" b="1" dirty="0">
                <a:latin typeface="gitbook-content-font"/>
              </a:rPr>
              <a:t>count Number of House on Property</a:t>
            </a:r>
          </a:p>
          <a:p>
            <a:pPr marL="342900" indent="-342900">
              <a:buFont typeface="+mj-lt"/>
              <a:buAutoNum type="arabicPeriod"/>
            </a:pPr>
            <a:endParaRPr lang="en-US" sz="2400" b="1" dirty="0">
              <a:latin typeface="gitbook-content-font"/>
            </a:endParaRPr>
          </a:p>
          <a:p>
            <a:pPr marL="342900" indent="-342900">
              <a:buFont typeface="+mj-lt"/>
              <a:buAutoNum type="arabicPeriod"/>
            </a:pPr>
            <a:r>
              <a:rPr lang="en-US" sz="2400" b="1" dirty="0">
                <a:latin typeface="gitbook-content-font"/>
              </a:rPr>
              <a:t>Get the point at the index of House count </a:t>
            </a:r>
          </a:p>
        </p:txBody>
      </p:sp>
      <p:sp>
        <p:nvSpPr>
          <p:cNvPr id="15" name="Rectangle 14">
            <a:extLst>
              <a:ext uri="{FF2B5EF4-FFF2-40B4-BE49-F238E27FC236}">
                <a16:creationId xmlns:a16="http://schemas.microsoft.com/office/drawing/2014/main" id="{AAFB7CE2-23DD-5133-7F7B-59CE6E4794A2}"/>
              </a:ext>
            </a:extLst>
          </p:cNvPr>
          <p:cNvSpPr/>
          <p:nvPr/>
        </p:nvSpPr>
        <p:spPr>
          <a:xfrm>
            <a:off x="-2084101" y="4220604"/>
            <a:ext cx="1368311" cy="19389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7D6B72F-35D9-7802-8491-DD1A90FF9F15}"/>
              </a:ext>
            </a:extLst>
          </p:cNvPr>
          <p:cNvSpPr/>
          <p:nvPr/>
        </p:nvSpPr>
        <p:spPr>
          <a:xfrm>
            <a:off x="-2392661" y="3266381"/>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AB768A6-D822-EE7E-1FF2-F110F145C3BD}"/>
              </a:ext>
            </a:extLst>
          </p:cNvPr>
          <p:cNvSpPr/>
          <p:nvPr/>
        </p:nvSpPr>
        <p:spPr>
          <a:xfrm>
            <a:off x="-1496317" y="4130561"/>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1AA1EE8-2811-7266-1CC2-68256A67BAFE}"/>
              </a:ext>
            </a:extLst>
          </p:cNvPr>
          <p:cNvSpPr/>
          <p:nvPr/>
        </p:nvSpPr>
        <p:spPr>
          <a:xfrm>
            <a:off x="-1498623" y="6070783"/>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CD2DAE6-C175-52E9-4B6B-2AB161A4CA51}"/>
              </a:ext>
            </a:extLst>
          </p:cNvPr>
          <p:cNvSpPr/>
          <p:nvPr/>
        </p:nvSpPr>
        <p:spPr>
          <a:xfrm>
            <a:off x="-814467" y="5101289"/>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4E8AD23-F976-D427-4CAE-F2943FC41FE2}"/>
              </a:ext>
            </a:extLst>
          </p:cNvPr>
          <p:cNvSpPr/>
          <p:nvPr/>
        </p:nvSpPr>
        <p:spPr>
          <a:xfrm>
            <a:off x="-2182778" y="5101289"/>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1798AED-6A97-DFCA-3DE2-411BEDEE5EA3}"/>
              </a:ext>
            </a:extLst>
          </p:cNvPr>
          <p:cNvCxnSpPr>
            <a:cxnSpLocks/>
            <a:stCxn id="27" idx="1"/>
            <a:endCxn id="17" idx="5"/>
          </p:cNvCxnSpPr>
          <p:nvPr/>
        </p:nvCxnSpPr>
        <p:spPr>
          <a:xfrm flipH="1" flipV="1">
            <a:off x="-2224210" y="3417987"/>
            <a:ext cx="756795" cy="73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76A59C0-CD8F-65E7-DDD5-EF3333A61632}"/>
              </a:ext>
            </a:extLst>
          </p:cNvPr>
          <p:cNvCxnSpPr>
            <a:cxnSpLocks/>
            <a:stCxn id="32" idx="0"/>
            <a:endCxn id="17" idx="5"/>
          </p:cNvCxnSpPr>
          <p:nvPr/>
        </p:nvCxnSpPr>
        <p:spPr>
          <a:xfrm flipH="1" flipV="1">
            <a:off x="-2224210" y="3417987"/>
            <a:ext cx="140109" cy="1683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8C34368-DED3-F08E-C617-0C6865563B4E}"/>
              </a:ext>
            </a:extLst>
          </p:cNvPr>
          <p:cNvCxnSpPr>
            <a:cxnSpLocks/>
            <a:stCxn id="30" idx="4"/>
            <a:endCxn id="17" idx="5"/>
          </p:cNvCxnSpPr>
          <p:nvPr/>
        </p:nvCxnSpPr>
        <p:spPr>
          <a:xfrm flipH="1" flipV="1">
            <a:off x="-2224210" y="3417987"/>
            <a:ext cx="1508420" cy="186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4CE6B56-C910-AEF9-731E-5ECF526BC483}"/>
              </a:ext>
            </a:extLst>
          </p:cNvPr>
          <p:cNvCxnSpPr>
            <a:cxnSpLocks/>
            <a:stCxn id="28" idx="0"/>
            <a:endCxn id="17" idx="5"/>
          </p:cNvCxnSpPr>
          <p:nvPr/>
        </p:nvCxnSpPr>
        <p:spPr>
          <a:xfrm flipH="1" flipV="1">
            <a:off x="-2224210" y="3417987"/>
            <a:ext cx="824264" cy="2652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706F5A0-60E3-D899-76B8-968CD4ECE397}"/>
              </a:ext>
            </a:extLst>
          </p:cNvPr>
          <p:cNvCxnSpPr>
            <a:cxnSpLocks/>
          </p:cNvCxnSpPr>
          <p:nvPr/>
        </p:nvCxnSpPr>
        <p:spPr>
          <a:xfrm>
            <a:off x="6252605" y="2670584"/>
            <a:ext cx="0" cy="1059537"/>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A822AA68-27AE-9048-B0E0-CF29AFAE17DA}"/>
              </a:ext>
            </a:extLst>
          </p:cNvPr>
          <p:cNvSpPr txBox="1"/>
          <p:nvPr/>
        </p:nvSpPr>
        <p:spPr>
          <a:xfrm>
            <a:off x="6363860" y="5251627"/>
            <a:ext cx="2392001" cy="369332"/>
          </a:xfrm>
          <a:prstGeom prst="rect">
            <a:avLst/>
          </a:prstGeom>
          <a:noFill/>
        </p:spPr>
        <p:txBody>
          <a:bodyPr wrap="none" rtlCol="0">
            <a:spAutoFit/>
          </a:bodyPr>
          <a:lstStyle/>
          <a:p>
            <a:r>
              <a:rPr lang="en-US" dirty="0"/>
              <a:t>P = [0, 0.2, 0.4, 0.6, 0.8]</a:t>
            </a:r>
          </a:p>
        </p:txBody>
      </p:sp>
      <p:pic>
        <p:nvPicPr>
          <p:cNvPr id="51" name="Picture 50">
            <a:extLst>
              <a:ext uri="{FF2B5EF4-FFF2-40B4-BE49-F238E27FC236}">
                <a16:creationId xmlns:a16="http://schemas.microsoft.com/office/drawing/2014/main" id="{F162EED5-7441-F895-7574-866F2F73E90C}"/>
              </a:ext>
            </a:extLst>
          </p:cNvPr>
          <p:cNvPicPr>
            <a:picLocks noChangeAspect="1"/>
          </p:cNvPicPr>
          <p:nvPr/>
        </p:nvPicPr>
        <p:blipFill>
          <a:blip r:embed="rId4"/>
          <a:stretch>
            <a:fillRect/>
          </a:stretch>
        </p:blipFill>
        <p:spPr>
          <a:xfrm rot="5400000">
            <a:off x="6483106" y="1282206"/>
            <a:ext cx="959441" cy="1607800"/>
          </a:xfrm>
          <a:prstGeom prst="rect">
            <a:avLst/>
          </a:prstGeom>
        </p:spPr>
      </p:pic>
      <p:pic>
        <p:nvPicPr>
          <p:cNvPr id="54" name="Graphic 53" descr="Arrow Right with solid fill">
            <a:extLst>
              <a:ext uri="{FF2B5EF4-FFF2-40B4-BE49-F238E27FC236}">
                <a16:creationId xmlns:a16="http://schemas.microsoft.com/office/drawing/2014/main" id="{3F1D796A-BBAF-EDA8-EFF0-25D4DFE4A5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89382" y="3006340"/>
            <a:ext cx="369332" cy="369332"/>
          </a:xfrm>
          <a:prstGeom prst="rect">
            <a:avLst/>
          </a:prstGeom>
        </p:spPr>
      </p:pic>
      <p:cxnSp>
        <p:nvCxnSpPr>
          <p:cNvPr id="55" name="Straight Connector 54">
            <a:extLst>
              <a:ext uri="{FF2B5EF4-FFF2-40B4-BE49-F238E27FC236}">
                <a16:creationId xmlns:a16="http://schemas.microsoft.com/office/drawing/2014/main" id="{9D40CEDE-075F-C8BD-2E8F-D44C4B99AE1A}"/>
              </a:ext>
            </a:extLst>
          </p:cNvPr>
          <p:cNvCxnSpPr>
            <a:cxnSpLocks/>
          </p:cNvCxnSpPr>
          <p:nvPr/>
        </p:nvCxnSpPr>
        <p:spPr>
          <a:xfrm>
            <a:off x="6244284" y="3892567"/>
            <a:ext cx="0" cy="1059537"/>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65" name="Group 64">
            <a:extLst>
              <a:ext uri="{FF2B5EF4-FFF2-40B4-BE49-F238E27FC236}">
                <a16:creationId xmlns:a16="http://schemas.microsoft.com/office/drawing/2014/main" id="{A155340A-D0A8-C897-0075-939E8D8BA11D}"/>
              </a:ext>
            </a:extLst>
          </p:cNvPr>
          <p:cNvGrpSpPr/>
          <p:nvPr/>
        </p:nvGrpSpPr>
        <p:grpSpPr>
          <a:xfrm>
            <a:off x="6184025" y="5171425"/>
            <a:ext cx="137160" cy="1229376"/>
            <a:chOff x="6184025" y="5409419"/>
            <a:chExt cx="137160" cy="1229376"/>
          </a:xfrm>
        </p:grpSpPr>
        <p:sp>
          <p:nvSpPr>
            <p:cNvPr id="23" name="Oval 22">
              <a:extLst>
                <a:ext uri="{FF2B5EF4-FFF2-40B4-BE49-F238E27FC236}">
                  <a16:creationId xmlns:a16="http://schemas.microsoft.com/office/drawing/2014/main" id="{82145719-FFBE-C6A1-DAD9-E48E7BFA4E21}"/>
                </a:ext>
              </a:extLst>
            </p:cNvPr>
            <p:cNvSpPr/>
            <p:nvPr/>
          </p:nvSpPr>
          <p:spPr>
            <a:xfrm>
              <a:off x="6184025" y="5605707"/>
              <a:ext cx="137160" cy="1371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FB55FDE9-99B8-2FD8-4509-1CFD5190DC53}"/>
                </a:ext>
              </a:extLst>
            </p:cNvPr>
            <p:cNvCxnSpPr>
              <a:cxnSpLocks/>
            </p:cNvCxnSpPr>
            <p:nvPr/>
          </p:nvCxnSpPr>
          <p:spPr>
            <a:xfrm>
              <a:off x="6252605" y="5409419"/>
              <a:ext cx="0" cy="1229376"/>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61" name="Oval 60">
              <a:extLst>
                <a:ext uri="{FF2B5EF4-FFF2-40B4-BE49-F238E27FC236}">
                  <a16:creationId xmlns:a16="http://schemas.microsoft.com/office/drawing/2014/main" id="{0319A9BB-9BEA-86F0-76B9-CEA4314220B4}"/>
                </a:ext>
              </a:extLst>
            </p:cNvPr>
            <p:cNvSpPr/>
            <p:nvPr/>
          </p:nvSpPr>
          <p:spPr>
            <a:xfrm>
              <a:off x="6184025" y="5858467"/>
              <a:ext cx="137160" cy="1371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734BEECC-0EAC-1486-658E-53CC6F0E7099}"/>
                </a:ext>
              </a:extLst>
            </p:cNvPr>
            <p:cNvSpPr/>
            <p:nvPr/>
          </p:nvSpPr>
          <p:spPr>
            <a:xfrm>
              <a:off x="6184025" y="6113607"/>
              <a:ext cx="137160" cy="1371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88D54D1B-898B-2862-5500-4A54BA9C8196}"/>
                </a:ext>
              </a:extLst>
            </p:cNvPr>
            <p:cNvSpPr/>
            <p:nvPr/>
          </p:nvSpPr>
          <p:spPr>
            <a:xfrm>
              <a:off x="6184025" y="6368747"/>
              <a:ext cx="137160" cy="1371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08790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asino, cubes, dice game, gambling, roll dice icon - Download on Iconfinder">
            <a:extLst>
              <a:ext uri="{FF2B5EF4-FFF2-40B4-BE49-F238E27FC236}">
                <a16:creationId xmlns:a16="http://schemas.microsoft.com/office/drawing/2014/main" id="{9F4C2501-7435-69A2-288E-BB0EB4BB8A4D}"/>
              </a:ext>
            </a:extLst>
          </p:cNvPr>
          <p:cNvPicPr>
            <a:picLocks noGrp="1" noRo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bwMode="auto">
          <a:xfrm>
            <a:off x="471728" y="553792"/>
            <a:ext cx="697368" cy="68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D531D9-2B55-B13F-EC58-9981CC89B7D7}"/>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Random Dice Locations</a:t>
            </a:r>
          </a:p>
        </p:txBody>
      </p:sp>
      <p:pic>
        <p:nvPicPr>
          <p:cNvPr id="19" name="Picture 18">
            <a:extLst>
              <a:ext uri="{FF2B5EF4-FFF2-40B4-BE49-F238E27FC236}">
                <a16:creationId xmlns:a16="http://schemas.microsoft.com/office/drawing/2014/main" id="{BF65D6F9-0BEB-6023-9771-6B00274ED16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495" t="7285" r="4459" b="2951"/>
          <a:stretch/>
        </p:blipFill>
        <p:spPr>
          <a:xfrm rot="5400000">
            <a:off x="475979" y="1506817"/>
            <a:ext cx="4710819" cy="4719321"/>
          </a:xfrm>
          <a:prstGeom prst="rect">
            <a:avLst/>
          </a:prstGeom>
        </p:spPr>
      </p:pic>
      <p:pic>
        <p:nvPicPr>
          <p:cNvPr id="20" name="Picture 19">
            <a:extLst>
              <a:ext uri="{FF2B5EF4-FFF2-40B4-BE49-F238E27FC236}">
                <a16:creationId xmlns:a16="http://schemas.microsoft.com/office/drawing/2014/main" id="{3F7DB15F-E1C7-EA77-BA49-988FE781204A}"/>
              </a:ext>
            </a:extLst>
          </p:cNvPr>
          <p:cNvPicPr>
            <a:picLocks noChangeAspect="1"/>
          </p:cNvPicPr>
          <p:nvPr/>
        </p:nvPicPr>
        <p:blipFill>
          <a:blip r:embed="rId5"/>
          <a:stretch>
            <a:fillRect/>
          </a:stretch>
        </p:blipFill>
        <p:spPr>
          <a:xfrm>
            <a:off x="5543550" y="3314028"/>
            <a:ext cx="1104900" cy="552450"/>
          </a:xfrm>
          <a:prstGeom prst="rect">
            <a:avLst/>
          </a:prstGeom>
        </p:spPr>
      </p:pic>
      <p:pic>
        <p:nvPicPr>
          <p:cNvPr id="22" name="Picture 21">
            <a:extLst>
              <a:ext uri="{FF2B5EF4-FFF2-40B4-BE49-F238E27FC236}">
                <a16:creationId xmlns:a16="http://schemas.microsoft.com/office/drawing/2014/main" id="{58B8F83A-7026-73B5-85DB-6F99D9B4F40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00951" y="1614204"/>
            <a:ext cx="4634287" cy="4610100"/>
          </a:xfrm>
          <a:prstGeom prst="rect">
            <a:avLst/>
          </a:prstGeom>
        </p:spPr>
      </p:pic>
    </p:spTree>
    <p:extLst>
      <p:ext uri="{BB962C8B-B14F-4D97-AF65-F5344CB8AC3E}">
        <p14:creationId xmlns:p14="http://schemas.microsoft.com/office/powerpoint/2010/main" val="2052363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C72166B5-1D58-4852-A80C-A812747BC9DB}"/>
              </a:ext>
            </a:extLst>
          </p:cNvPr>
          <p:cNvPicPr>
            <a:picLocks noGrp="1" noRot="1" noChangeAspect="1" noMove="1" noResize="1" noEditPoints="1" noAdjustHandles="1" noChangeArrowheads="1" noChangeShapeType="1" noCrop="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l="11363" t="9941" r="10177" b="10178"/>
          <a:stretch/>
        </p:blipFill>
        <p:spPr bwMode="auto">
          <a:xfrm>
            <a:off x="585650" y="612619"/>
            <a:ext cx="67359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6AEFBD-F738-8635-F8E7-544B21171B53}"/>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TuneUp Extension</a:t>
            </a:r>
          </a:p>
        </p:txBody>
      </p:sp>
      <p:grpSp>
        <p:nvGrpSpPr>
          <p:cNvPr id="15" name="Group 14">
            <a:extLst>
              <a:ext uri="{FF2B5EF4-FFF2-40B4-BE49-F238E27FC236}">
                <a16:creationId xmlns:a16="http://schemas.microsoft.com/office/drawing/2014/main" id="{243A62EF-1BFF-D534-61A3-C8CD1B431CB9}"/>
              </a:ext>
            </a:extLst>
          </p:cNvPr>
          <p:cNvGrpSpPr/>
          <p:nvPr/>
        </p:nvGrpSpPr>
        <p:grpSpPr>
          <a:xfrm>
            <a:off x="2039970" y="1778277"/>
            <a:ext cx="1188720" cy="1188720"/>
            <a:chOff x="7117258" y="2552700"/>
            <a:chExt cx="1188720" cy="1188720"/>
          </a:xfrm>
        </p:grpSpPr>
        <p:pic>
          <p:nvPicPr>
            <p:cNvPr id="33800" name="Picture 8" descr="Algorithm Icon Afbeelding door aimagenarium · Creative Fabrica">
              <a:extLst>
                <a:ext uri="{FF2B5EF4-FFF2-40B4-BE49-F238E27FC236}">
                  <a16:creationId xmlns:a16="http://schemas.microsoft.com/office/drawing/2014/main" id="{24A97447-E6F6-1598-06F5-1C026A5444D0}"/>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35454" t="14299" r="35212" b="27413"/>
            <a:stretch/>
          </p:blipFill>
          <p:spPr bwMode="auto">
            <a:xfrm>
              <a:off x="7327443" y="2639060"/>
              <a:ext cx="768350" cy="10160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886B3C5C-AD3B-2848-A9A8-44E76169210E}"/>
                </a:ext>
              </a:extLst>
            </p:cNvPr>
            <p:cNvSpPr/>
            <p:nvPr/>
          </p:nvSpPr>
          <p:spPr>
            <a:xfrm>
              <a:off x="7117258" y="2552700"/>
              <a:ext cx="1188720" cy="11887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679D93A-C65E-3855-2CBA-78B5EC099598}"/>
              </a:ext>
            </a:extLst>
          </p:cNvPr>
          <p:cNvGrpSpPr/>
          <p:nvPr/>
        </p:nvGrpSpPr>
        <p:grpSpPr>
          <a:xfrm>
            <a:off x="3436289" y="2111771"/>
            <a:ext cx="1188720" cy="1188720"/>
            <a:chOff x="9179357" y="2974340"/>
            <a:chExt cx="1188720" cy="1188720"/>
          </a:xfrm>
        </p:grpSpPr>
        <p:pic>
          <p:nvPicPr>
            <p:cNvPr id="33802" name="Picture 10" descr="36,490 Algorithm Icon Stock Photos and Images - 123RF">
              <a:extLst>
                <a:ext uri="{FF2B5EF4-FFF2-40B4-BE49-F238E27FC236}">
                  <a16:creationId xmlns:a16="http://schemas.microsoft.com/office/drawing/2014/main" id="{49CF2358-271B-4810-A4A6-9377099A70E7}"/>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374444" y="3099988"/>
              <a:ext cx="798547" cy="937425"/>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7CA7C78D-35ED-CAB4-66A0-8A0A49AAEC63}"/>
                </a:ext>
              </a:extLst>
            </p:cNvPr>
            <p:cNvSpPr/>
            <p:nvPr/>
          </p:nvSpPr>
          <p:spPr>
            <a:xfrm>
              <a:off x="9179357" y="2974340"/>
              <a:ext cx="1188720" cy="11887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83B17DB-4155-6589-81EB-F78174E4B01B}"/>
              </a:ext>
            </a:extLst>
          </p:cNvPr>
          <p:cNvGrpSpPr/>
          <p:nvPr/>
        </p:nvGrpSpPr>
        <p:grpSpPr>
          <a:xfrm>
            <a:off x="643651" y="2111771"/>
            <a:ext cx="1188720" cy="1188720"/>
            <a:chOff x="5500497" y="2281159"/>
            <a:chExt cx="1188720" cy="1188720"/>
          </a:xfrm>
        </p:grpSpPr>
        <p:pic>
          <p:nvPicPr>
            <p:cNvPr id="33804" name="Picture 12" descr="Algorithm - Free computer icons">
              <a:extLst>
                <a:ext uri="{FF2B5EF4-FFF2-40B4-BE49-F238E27FC236}">
                  <a16:creationId xmlns:a16="http://schemas.microsoft.com/office/drawing/2014/main" id="{042C9D88-D5BA-4F3D-C476-98705F75F73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85798" y="2466460"/>
              <a:ext cx="818119" cy="81811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D622094-4059-BC52-A54E-561FE034D70A}"/>
                </a:ext>
              </a:extLst>
            </p:cNvPr>
            <p:cNvSpPr/>
            <p:nvPr/>
          </p:nvSpPr>
          <p:spPr>
            <a:xfrm>
              <a:off x="5500497" y="2281159"/>
              <a:ext cx="1188720" cy="11887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Freeform: Shape 42">
            <a:extLst>
              <a:ext uri="{FF2B5EF4-FFF2-40B4-BE49-F238E27FC236}">
                <a16:creationId xmlns:a16="http://schemas.microsoft.com/office/drawing/2014/main" id="{CD80800F-5F37-37BE-5FB9-77D4C5699FB4}"/>
              </a:ext>
            </a:extLst>
          </p:cNvPr>
          <p:cNvSpPr/>
          <p:nvPr/>
        </p:nvSpPr>
        <p:spPr>
          <a:xfrm rot="21110727">
            <a:off x="2683964" y="5232698"/>
            <a:ext cx="2692604" cy="1341811"/>
          </a:xfrm>
          <a:custGeom>
            <a:avLst/>
            <a:gdLst>
              <a:gd name="connsiteX0" fmla="*/ 2445460 w 2692604"/>
              <a:gd name="connsiteY0" fmla="*/ 319150 h 1341811"/>
              <a:gd name="connsiteX1" fmla="*/ 2692604 w 2692604"/>
              <a:gd name="connsiteY1" fmla="*/ 1140464 h 1341811"/>
              <a:gd name="connsiteX2" fmla="*/ 2023484 w 2692604"/>
              <a:gd name="connsiteY2" fmla="*/ 1341811 h 1341811"/>
              <a:gd name="connsiteX3" fmla="*/ 1965316 w 2692604"/>
              <a:gd name="connsiteY3" fmla="*/ 1148506 h 1341811"/>
              <a:gd name="connsiteX4" fmla="*/ 1954081 w 2692604"/>
              <a:gd name="connsiteY4" fmla="*/ 1226913 h 1341811"/>
              <a:gd name="connsiteX5" fmla="*/ 1805895 w 2692604"/>
              <a:gd name="connsiteY5" fmla="*/ 1205680 h 1341811"/>
              <a:gd name="connsiteX6" fmla="*/ 1836209 w 2692604"/>
              <a:gd name="connsiteY6" fmla="*/ 994129 h 1341811"/>
              <a:gd name="connsiteX7" fmla="*/ 1836209 w 2692604"/>
              <a:gd name="connsiteY7" fmla="*/ 719456 h 1341811"/>
              <a:gd name="connsiteX8" fmla="*/ 1776340 w 2692604"/>
              <a:gd name="connsiteY8" fmla="*/ 520496 h 1341811"/>
              <a:gd name="connsiteX9" fmla="*/ 467841 w 2692604"/>
              <a:gd name="connsiteY9" fmla="*/ 0 h 1341811"/>
              <a:gd name="connsiteX10" fmla="*/ 1053493 w 2692604"/>
              <a:gd name="connsiteY10" fmla="*/ 381146 h 1341811"/>
              <a:gd name="connsiteX11" fmla="*/ 906122 w 2692604"/>
              <a:gd name="connsiteY11" fmla="*/ 607591 h 1341811"/>
              <a:gd name="connsiteX12" fmla="*/ 817366 w 2692604"/>
              <a:gd name="connsiteY12" fmla="*/ 877343 h 1341811"/>
              <a:gd name="connsiteX13" fmla="*/ 817110 w 2692604"/>
              <a:gd name="connsiteY13" fmla="*/ 877259 h 1341811"/>
              <a:gd name="connsiteX14" fmla="*/ 787628 w 2692604"/>
              <a:gd name="connsiteY14" fmla="*/ 1023070 h 1341811"/>
              <a:gd name="connsiteX15" fmla="*/ 653389 w 2692604"/>
              <a:gd name="connsiteY15" fmla="*/ 995928 h 1341811"/>
              <a:gd name="connsiteX16" fmla="*/ 585653 w 2692604"/>
              <a:gd name="connsiteY16" fmla="*/ 1100009 h 1341811"/>
              <a:gd name="connsiteX17" fmla="*/ 0 w 2692604"/>
              <a:gd name="connsiteY17" fmla="*/ 718862 h 134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92604" h="1341811">
                <a:moveTo>
                  <a:pt x="2445460" y="319150"/>
                </a:moveTo>
                <a:lnTo>
                  <a:pt x="2692604" y="1140464"/>
                </a:lnTo>
                <a:lnTo>
                  <a:pt x="2023484" y="1341811"/>
                </a:lnTo>
                <a:lnTo>
                  <a:pt x="1965316" y="1148506"/>
                </a:lnTo>
                <a:lnTo>
                  <a:pt x="1954081" y="1226913"/>
                </a:lnTo>
                <a:lnTo>
                  <a:pt x="1805895" y="1205680"/>
                </a:lnTo>
                <a:lnTo>
                  <a:pt x="1836209" y="994129"/>
                </a:lnTo>
                <a:lnTo>
                  <a:pt x="1836209" y="719456"/>
                </a:lnTo>
                <a:lnTo>
                  <a:pt x="1776340" y="520496"/>
                </a:lnTo>
                <a:close/>
                <a:moveTo>
                  <a:pt x="467841" y="0"/>
                </a:moveTo>
                <a:lnTo>
                  <a:pt x="1053493" y="381146"/>
                </a:lnTo>
                <a:lnTo>
                  <a:pt x="906122" y="607591"/>
                </a:lnTo>
                <a:lnTo>
                  <a:pt x="817366" y="877343"/>
                </a:lnTo>
                <a:lnTo>
                  <a:pt x="817110" y="877259"/>
                </a:lnTo>
                <a:lnTo>
                  <a:pt x="787628" y="1023070"/>
                </a:lnTo>
                <a:lnTo>
                  <a:pt x="653389" y="995928"/>
                </a:lnTo>
                <a:lnTo>
                  <a:pt x="585653" y="1100009"/>
                </a:lnTo>
                <a:lnTo>
                  <a:pt x="0" y="7188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9" name="Picture 48">
            <a:extLst>
              <a:ext uri="{FF2B5EF4-FFF2-40B4-BE49-F238E27FC236}">
                <a16:creationId xmlns:a16="http://schemas.microsoft.com/office/drawing/2014/main" id="{CA09E13E-50EE-A1C4-3EFD-B801ABB6099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24596" y="3046444"/>
            <a:ext cx="2755631" cy="2877561"/>
          </a:xfrm>
          <a:prstGeom prst="rect">
            <a:avLst/>
          </a:prstGeom>
        </p:spPr>
      </p:pic>
      <p:pic>
        <p:nvPicPr>
          <p:cNvPr id="33808" name="Picture 16" descr="Running a race - Free sports icons">
            <a:extLst>
              <a:ext uri="{FF2B5EF4-FFF2-40B4-BE49-F238E27FC236}">
                <a16:creationId xmlns:a16="http://schemas.microsoft.com/office/drawing/2014/main" id="{35945BDA-51D6-1FB9-59CD-8B7AE137134B}"/>
              </a:ext>
            </a:extLst>
          </p:cNvPr>
          <p:cNvPicPr>
            <a:picLocks noGrp="1" noRot="1" noChangeAspect="1" noMove="1" noResize="1" noEditPoints="1" noAdjustHandles="1" noChangeArrowheads="1" noChangeShapeType="1" noCrop="1"/>
          </p:cNvPicPr>
          <p:nvPr/>
        </p:nvPicPr>
        <p:blipFill>
          <a:blip r:embed="rId8" cstate="email">
            <a:extLst>
              <a:ext uri="{28A0092B-C50C-407E-A947-70E740481C1C}">
                <a14:useLocalDpi xmlns:a14="http://schemas.microsoft.com/office/drawing/2010/main"/>
              </a:ext>
            </a:extLst>
          </a:blip>
          <a:srcRect/>
          <a:stretch>
            <a:fillRect/>
          </a:stretch>
        </p:blipFill>
        <p:spPr bwMode="auto">
          <a:xfrm flipH="1">
            <a:off x="5833044" y="1590519"/>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3810" name="Picture 18" descr="problem identification Icon - Free PNG &amp; SVG 3240632 - Noun Project">
            <a:extLst>
              <a:ext uri="{FF2B5EF4-FFF2-40B4-BE49-F238E27FC236}">
                <a16:creationId xmlns:a16="http://schemas.microsoft.com/office/drawing/2014/main" id="{D4A2E51C-F409-AB5E-0D5A-758E50869119}"/>
              </a:ext>
            </a:extLst>
          </p:cNvPr>
          <p:cNvPicPr>
            <a:picLocks noGrp="1" noRot="1" noChangeAspect="1" noMove="1" noResize="1" noEditPoints="1" noAdjustHandles="1" noChangeArrowheads="1" noChangeShapeType="1" noCrop="1"/>
          </p:cNvPicPr>
          <p:nvPr/>
        </p:nvPicPr>
        <p:blipFill>
          <a:blip r:embed="rId9" cstate="email">
            <a:extLst>
              <a:ext uri="{28A0092B-C50C-407E-A947-70E740481C1C}">
                <a14:useLocalDpi xmlns:a14="http://schemas.microsoft.com/office/drawing/2010/main"/>
              </a:ext>
            </a:extLst>
          </a:blip>
          <a:srcRect/>
          <a:stretch>
            <a:fillRect/>
          </a:stretch>
        </p:blipFill>
        <p:spPr bwMode="auto">
          <a:xfrm>
            <a:off x="5833044" y="2794407"/>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3812" name="Picture 20" descr="Stopwatch - Free Tools and utensils icons">
            <a:extLst>
              <a:ext uri="{FF2B5EF4-FFF2-40B4-BE49-F238E27FC236}">
                <a16:creationId xmlns:a16="http://schemas.microsoft.com/office/drawing/2014/main" id="{9834409D-53EE-7B7B-C6D4-034C44123189}"/>
              </a:ext>
            </a:extLst>
          </p:cNvPr>
          <p:cNvPicPr>
            <a:picLocks noGrp="1" noRot="1" noChangeAspect="1" noMove="1" noResize="1" noEditPoints="1" noAdjustHandles="1" noChangeArrowheads="1" noChangeShapeType="1" noCrop="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833044" y="399829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3814" name="Picture 22" descr="Δ - Wiktionary">
            <a:extLst>
              <a:ext uri="{FF2B5EF4-FFF2-40B4-BE49-F238E27FC236}">
                <a16:creationId xmlns:a16="http://schemas.microsoft.com/office/drawing/2014/main" id="{681F18AC-2737-68D2-D54A-20A8C4470A56}"/>
              </a:ext>
            </a:extLst>
          </p:cNvPr>
          <p:cNvPicPr>
            <a:picLocks noGrp="1" noRot="1" noChangeAspect="1" noMove="1" noResize="1" noEditPoints="1" noAdjustHandles="1" noChangeArrowheads="1" noChangeShapeType="1" noCrop="1"/>
          </p:cNvPicPr>
          <p:nvPr/>
        </p:nvPicPr>
        <p:blipFill rotWithShape="1">
          <a:blip r:embed="rId11" cstate="email">
            <a:extLst>
              <a:ext uri="{28A0092B-C50C-407E-A947-70E740481C1C}">
                <a14:useLocalDpi xmlns:a14="http://schemas.microsoft.com/office/drawing/2010/main"/>
              </a:ext>
            </a:extLst>
          </a:blip>
          <a:srcRect t="7025" b="20679"/>
          <a:stretch/>
        </p:blipFill>
        <p:spPr bwMode="auto">
          <a:xfrm>
            <a:off x="5614047" y="5202182"/>
            <a:ext cx="1580994" cy="114300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75F61D09-ECF2-9BCA-F99E-5462A3C1ED54}"/>
              </a:ext>
            </a:extLst>
          </p:cNvPr>
          <p:cNvSpPr txBox="1"/>
          <p:nvPr/>
        </p:nvSpPr>
        <p:spPr>
          <a:xfrm>
            <a:off x="7143596" y="2888854"/>
            <a:ext cx="4411928" cy="954107"/>
          </a:xfrm>
          <a:prstGeom prst="rect">
            <a:avLst/>
          </a:prstGeom>
          <a:noFill/>
        </p:spPr>
        <p:txBody>
          <a:bodyPr wrap="square">
            <a:spAutoFit/>
          </a:bodyPr>
          <a:lstStyle/>
          <a:p>
            <a:r>
              <a:rPr lang="en-US" sz="2800" spc="62" dirty="0">
                <a:solidFill>
                  <a:srgbClr val="606060"/>
                </a:solidFill>
                <a:latin typeface="Roboto" panose="02000000000000000000" pitchFamily="2" charset="0"/>
                <a:ea typeface="Roboto" panose="02000000000000000000" pitchFamily="2" charset="0"/>
                <a:cs typeface="Roboto" panose="02000000000000000000" pitchFamily="2" charset="0"/>
              </a:rPr>
              <a:t>Home in on problem areas in graphs</a:t>
            </a:r>
          </a:p>
        </p:txBody>
      </p:sp>
      <p:sp>
        <p:nvSpPr>
          <p:cNvPr id="54" name="TextBox 53">
            <a:extLst>
              <a:ext uri="{FF2B5EF4-FFF2-40B4-BE49-F238E27FC236}">
                <a16:creationId xmlns:a16="http://schemas.microsoft.com/office/drawing/2014/main" id="{719E8D16-B1CB-418F-F387-942DD0CB0382}"/>
              </a:ext>
            </a:extLst>
          </p:cNvPr>
          <p:cNvSpPr txBox="1"/>
          <p:nvPr/>
        </p:nvSpPr>
        <p:spPr>
          <a:xfrm>
            <a:off x="7143596" y="1684966"/>
            <a:ext cx="4411927" cy="954107"/>
          </a:xfrm>
          <a:prstGeom prst="rect">
            <a:avLst/>
          </a:prstGeom>
          <a:noFill/>
        </p:spPr>
        <p:txBody>
          <a:bodyPr wrap="square">
            <a:spAutoFit/>
          </a:bodyPr>
          <a:lstStyle/>
          <a:p>
            <a:pPr algn="l"/>
            <a:r>
              <a:rPr lang="en-US" sz="2800" spc="62" dirty="0">
                <a:solidFill>
                  <a:srgbClr val="606060"/>
                </a:solidFill>
                <a:latin typeface="Roboto" panose="02000000000000000000" pitchFamily="2" charset="0"/>
                <a:ea typeface="Roboto" panose="02000000000000000000" pitchFamily="2" charset="0"/>
                <a:cs typeface="Roboto" panose="02000000000000000000" pitchFamily="2" charset="0"/>
              </a:rPr>
              <a:t>Compare operations execution times</a:t>
            </a:r>
          </a:p>
        </p:txBody>
      </p:sp>
      <p:sp>
        <p:nvSpPr>
          <p:cNvPr id="56" name="TextBox 55">
            <a:extLst>
              <a:ext uri="{FF2B5EF4-FFF2-40B4-BE49-F238E27FC236}">
                <a16:creationId xmlns:a16="http://schemas.microsoft.com/office/drawing/2014/main" id="{C307E403-FA19-9180-340D-FAE95F2A785C}"/>
              </a:ext>
            </a:extLst>
          </p:cNvPr>
          <p:cNvSpPr txBox="1"/>
          <p:nvPr/>
        </p:nvSpPr>
        <p:spPr>
          <a:xfrm>
            <a:off x="7143596" y="4092742"/>
            <a:ext cx="4411929" cy="954107"/>
          </a:xfrm>
          <a:prstGeom prst="rect">
            <a:avLst/>
          </a:prstGeom>
          <a:noFill/>
        </p:spPr>
        <p:txBody>
          <a:bodyPr wrap="square">
            <a:spAutoFit/>
          </a:bodyPr>
          <a:lstStyle/>
          <a:p>
            <a:r>
              <a:rPr lang="en-US" sz="2800" spc="62" dirty="0">
                <a:solidFill>
                  <a:srgbClr val="606060"/>
                </a:solidFill>
                <a:latin typeface="Roboto" panose="02000000000000000000" pitchFamily="2" charset="0"/>
                <a:ea typeface="Roboto" panose="02000000000000000000" pitchFamily="2" charset="0"/>
                <a:cs typeface="Roboto" panose="02000000000000000000" pitchFamily="2" charset="0"/>
              </a:rPr>
              <a:t>Check execution time of your entire graph</a:t>
            </a:r>
          </a:p>
        </p:txBody>
      </p:sp>
      <p:sp>
        <p:nvSpPr>
          <p:cNvPr id="58" name="TextBox 57">
            <a:extLst>
              <a:ext uri="{FF2B5EF4-FFF2-40B4-BE49-F238E27FC236}">
                <a16:creationId xmlns:a16="http://schemas.microsoft.com/office/drawing/2014/main" id="{6F0A6010-FB45-A122-7084-DD2B35B643E0}"/>
              </a:ext>
            </a:extLst>
          </p:cNvPr>
          <p:cNvSpPr txBox="1"/>
          <p:nvPr/>
        </p:nvSpPr>
        <p:spPr>
          <a:xfrm>
            <a:off x="7143596" y="5296629"/>
            <a:ext cx="4411929" cy="954107"/>
          </a:xfrm>
          <a:prstGeom prst="rect">
            <a:avLst/>
          </a:prstGeom>
          <a:noFill/>
        </p:spPr>
        <p:txBody>
          <a:bodyPr wrap="square">
            <a:spAutoFit/>
          </a:bodyPr>
          <a:lstStyle/>
          <a:p>
            <a:pPr algn="l"/>
            <a:r>
              <a:rPr lang="en-US" sz="2800" spc="62" dirty="0">
                <a:solidFill>
                  <a:srgbClr val="606060"/>
                </a:solidFill>
                <a:latin typeface="Roboto" panose="02000000000000000000" pitchFamily="2" charset="0"/>
                <a:ea typeface="Roboto" panose="02000000000000000000" pitchFamily="2" charset="0"/>
                <a:cs typeface="Roboto" panose="02000000000000000000" pitchFamily="2" charset="0"/>
              </a:rPr>
              <a:t>Explore how delta-compute functions works</a:t>
            </a:r>
          </a:p>
        </p:txBody>
      </p:sp>
    </p:spTree>
    <p:extLst>
      <p:ext uri="{BB962C8B-B14F-4D97-AF65-F5344CB8AC3E}">
        <p14:creationId xmlns:p14="http://schemas.microsoft.com/office/powerpoint/2010/main" val="17923683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E0D0A-266C-293A-16BF-BAB25886B76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39240" y="1596525"/>
            <a:ext cx="9113520" cy="47561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72E5A2-1550-60DF-41F3-06F95D7F30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TuneUp Extension</a:t>
            </a:r>
          </a:p>
        </p:txBody>
      </p:sp>
      <p:pic>
        <p:nvPicPr>
          <p:cNvPr id="4" name="Picture 2">
            <a:extLst>
              <a:ext uri="{FF2B5EF4-FFF2-40B4-BE49-F238E27FC236}">
                <a16:creationId xmlns:a16="http://schemas.microsoft.com/office/drawing/2014/main" id="{02175B69-1041-11B5-E7CD-3E1CFB005908}"/>
              </a:ext>
            </a:extLst>
          </p:cNvPr>
          <p:cNvPicPr>
            <a:picLocks noGrp="1" noRot="1" noMove="1" noResize="1" noEditPoints="1" noAdjustHandles="1" noChangeArrowheads="1" noChangeShapeType="1" noCrop="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a:ext>
            </a:extLst>
          </a:blip>
          <a:srcRect l="11363" t="9941" r="10177" b="10178"/>
          <a:stretch/>
        </p:blipFill>
        <p:spPr bwMode="auto">
          <a:xfrm>
            <a:off x="585650" y="612619"/>
            <a:ext cx="67359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523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DB68483-9F16-4489-965F-19093E239138}"/>
              </a:ext>
            </a:extLst>
          </p:cNvPr>
          <p:cNvGrpSpPr/>
          <p:nvPr/>
        </p:nvGrpSpPr>
        <p:grpSpPr>
          <a:xfrm>
            <a:off x="6618516" y="2025773"/>
            <a:ext cx="5029200" cy="3724096"/>
            <a:chOff x="6052458" y="2154573"/>
            <a:chExt cx="5029200" cy="3724096"/>
          </a:xfrm>
        </p:grpSpPr>
        <p:sp>
          <p:nvSpPr>
            <p:cNvPr id="8" name="TextBox 7">
              <a:extLst>
                <a:ext uri="{FF2B5EF4-FFF2-40B4-BE49-F238E27FC236}">
                  <a16:creationId xmlns:a16="http://schemas.microsoft.com/office/drawing/2014/main" id="{8786C92A-65E0-F934-B04E-552EE1083F9B}"/>
                </a:ext>
              </a:extLst>
            </p:cNvPr>
            <p:cNvSpPr txBox="1"/>
            <p:nvPr/>
          </p:nvSpPr>
          <p:spPr>
            <a:xfrm>
              <a:off x="6096000" y="2154573"/>
              <a:ext cx="4985658" cy="584775"/>
            </a:xfrm>
            <a:prstGeom prst="rect">
              <a:avLst/>
            </a:prstGeom>
            <a:noFill/>
          </p:spPr>
          <p:txBody>
            <a:bodyPr wrap="square" rtlCol="0">
              <a:spAutoFit/>
            </a:bodyPr>
            <a:lstStyle/>
            <a:p>
              <a:r>
                <a:rPr lang="en-US" sz="3200" b="1" dirty="0">
                  <a:solidFill>
                    <a:srgbClr val="3B454E"/>
                  </a:solidFill>
                  <a:latin typeface="gitbook-content-font"/>
                </a:rPr>
                <a:t>Monopoly “Go”</a:t>
              </a:r>
            </a:p>
          </p:txBody>
        </p:sp>
        <p:sp>
          <p:nvSpPr>
            <p:cNvPr id="5" name="TextBox 4">
              <a:extLst>
                <a:ext uri="{FF2B5EF4-FFF2-40B4-BE49-F238E27FC236}">
                  <a16:creationId xmlns:a16="http://schemas.microsoft.com/office/drawing/2014/main" id="{E63FF504-8784-0B9E-14AB-55EAEF6879EB}"/>
                </a:ext>
              </a:extLst>
            </p:cNvPr>
            <p:cNvSpPr txBox="1"/>
            <p:nvPr/>
          </p:nvSpPr>
          <p:spPr>
            <a:xfrm>
              <a:off x="6052458" y="2739348"/>
              <a:ext cx="5029200" cy="3139321"/>
            </a:xfrm>
            <a:prstGeom prst="rect">
              <a:avLst/>
            </a:prstGeom>
            <a:noFill/>
          </p:spPr>
          <p:txBody>
            <a:bodyPr wrap="square">
              <a:spAutoFit/>
            </a:bodyPr>
            <a:lstStyle/>
            <a:p>
              <a:r>
                <a:rPr lang="en-US" dirty="0">
                  <a:latin typeface="Söhne"/>
                </a:rPr>
                <a:t>Each time a player’s token lands on or passes over GO, whether by throwing the dice or drawing a card, the Banker pays him/her a $200 salary. The $200 is paid only once each time around the board. However, if a player passing GO on the throw of the dice lands 2 spaces beyond it on Community Chest, or 7 spaces beyond it on Chance, and draws the “Advance to GO” card, he/she collects $200 for passing GO the first time and another $200 for reaching it the second time by instructions on the card.</a:t>
              </a:r>
            </a:p>
          </p:txBody>
        </p:sp>
      </p:grpSp>
      <p:grpSp>
        <p:nvGrpSpPr>
          <p:cNvPr id="12" name="Group 11">
            <a:extLst>
              <a:ext uri="{FF2B5EF4-FFF2-40B4-BE49-F238E27FC236}">
                <a16:creationId xmlns:a16="http://schemas.microsoft.com/office/drawing/2014/main" id="{06E06C92-5E3B-3EEB-70E3-59D98E3166EB}"/>
              </a:ext>
            </a:extLst>
          </p:cNvPr>
          <p:cNvGrpSpPr/>
          <p:nvPr/>
        </p:nvGrpSpPr>
        <p:grpSpPr>
          <a:xfrm>
            <a:off x="544285" y="2025773"/>
            <a:ext cx="5029200" cy="3442745"/>
            <a:chOff x="86499" y="1753126"/>
            <a:chExt cx="5029200" cy="3442745"/>
          </a:xfrm>
        </p:grpSpPr>
        <p:sp>
          <p:nvSpPr>
            <p:cNvPr id="3" name="TextBox 2">
              <a:extLst>
                <a:ext uri="{FF2B5EF4-FFF2-40B4-BE49-F238E27FC236}">
                  <a16:creationId xmlns:a16="http://schemas.microsoft.com/office/drawing/2014/main" id="{D969DBBA-B1CA-4F55-2E08-49A158A08570}"/>
                </a:ext>
              </a:extLst>
            </p:cNvPr>
            <p:cNvSpPr txBox="1"/>
            <p:nvPr/>
          </p:nvSpPr>
          <p:spPr>
            <a:xfrm>
              <a:off x="86499" y="2333549"/>
              <a:ext cx="5029200" cy="2862322"/>
            </a:xfrm>
            <a:prstGeom prst="rect">
              <a:avLst/>
            </a:prstGeom>
            <a:noFill/>
          </p:spPr>
          <p:txBody>
            <a:bodyPr wrap="square">
              <a:spAutoFit/>
            </a:bodyPr>
            <a:lstStyle/>
            <a:p>
              <a:pPr algn="l"/>
              <a:r>
                <a:rPr lang="en-US" dirty="0">
                  <a:latin typeface="Söhne"/>
                </a:rPr>
                <a:t>In kitchens, electrical outlets should be placed no farther than 48 inches apart, so that no point on the countertop is more than 24 inches away from a receptacle. Any countertop 12 inches wide or more should have an outlet on the wall behind the countertop.</a:t>
              </a:r>
            </a:p>
            <a:p>
              <a:pPr algn="l"/>
              <a:r>
                <a:rPr lang="en-US" dirty="0">
                  <a:latin typeface="Söhne"/>
                </a:rPr>
                <a:t>Outlets should not be positioned higher than 20 inches above countertops, with certain exceptions for physically disabled persons and for islands or peninsulas where this height rule cannot be met.</a:t>
              </a:r>
            </a:p>
          </p:txBody>
        </p:sp>
        <p:sp>
          <p:nvSpPr>
            <p:cNvPr id="10" name="TextBox 9">
              <a:extLst>
                <a:ext uri="{FF2B5EF4-FFF2-40B4-BE49-F238E27FC236}">
                  <a16:creationId xmlns:a16="http://schemas.microsoft.com/office/drawing/2014/main" id="{4AD8D430-CDCC-A5AB-4FDD-45E992F7A69F}"/>
                </a:ext>
              </a:extLst>
            </p:cNvPr>
            <p:cNvSpPr txBox="1"/>
            <p:nvPr/>
          </p:nvSpPr>
          <p:spPr>
            <a:xfrm>
              <a:off x="119457" y="1753126"/>
              <a:ext cx="4996242" cy="584775"/>
            </a:xfrm>
            <a:prstGeom prst="rect">
              <a:avLst/>
            </a:prstGeom>
            <a:noFill/>
          </p:spPr>
          <p:txBody>
            <a:bodyPr wrap="square">
              <a:spAutoFit/>
            </a:bodyPr>
            <a:lstStyle/>
            <a:p>
              <a:r>
                <a:rPr lang="en-US" sz="3200" b="1" dirty="0">
                  <a:solidFill>
                    <a:srgbClr val="3B454E"/>
                  </a:solidFill>
                  <a:latin typeface="gitbook-content-font"/>
                </a:rPr>
                <a:t>Outlet Spacing in Kitchens</a:t>
              </a:r>
            </a:p>
          </p:txBody>
        </p:sp>
      </p:grpSp>
      <p:cxnSp>
        <p:nvCxnSpPr>
          <p:cNvPr id="13" name="Straight Connector 12">
            <a:extLst>
              <a:ext uri="{FF2B5EF4-FFF2-40B4-BE49-F238E27FC236}">
                <a16:creationId xmlns:a16="http://schemas.microsoft.com/office/drawing/2014/main" id="{B9AC48F5-9957-A808-47FE-52D4A33BFB25}"/>
              </a:ext>
            </a:extLst>
          </p:cNvPr>
          <p:cNvCxnSpPr>
            <a:cxnSpLocks/>
          </p:cNvCxnSpPr>
          <p:nvPr/>
        </p:nvCxnSpPr>
        <p:spPr>
          <a:xfrm>
            <a:off x="6095997" y="21113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AC3AE-912F-C8FF-F63E-5A1022727559}"/>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Written Words to Logical Rules</a:t>
            </a:r>
          </a:p>
        </p:txBody>
      </p:sp>
      <p:pic>
        <p:nvPicPr>
          <p:cNvPr id="4" name="Picture 2" descr="Image result for why icon">
            <a:extLst>
              <a:ext uri="{FF2B5EF4-FFF2-40B4-BE49-F238E27FC236}">
                <a16:creationId xmlns:a16="http://schemas.microsoft.com/office/drawing/2014/main" id="{F717E9FB-F1BB-6C51-6806-95784B363691}"/>
              </a:ext>
            </a:extLst>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8545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48D031-FB76-43EF-A9ED-3DFAE4C6847F}"/>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TuneUp Extension</a:t>
            </a:r>
          </a:p>
        </p:txBody>
      </p:sp>
      <p:pic>
        <p:nvPicPr>
          <p:cNvPr id="5" name="Picture 8" descr="Rocket Launch Startup Monotone Icon In Powerpoint Pptx Png And Editable Eps Format">
            <a:extLst>
              <a:ext uri="{FF2B5EF4-FFF2-40B4-BE49-F238E27FC236}">
                <a16:creationId xmlns:a16="http://schemas.microsoft.com/office/drawing/2014/main" id="{D2BA8FC2-97CA-D08A-C496-30C2870EB97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750" y="600372"/>
            <a:ext cx="423582" cy="685800"/>
          </a:xfrm>
          <a:prstGeom prst="rect">
            <a:avLst/>
          </a:prstGeom>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73901E7-83D1-CBC1-871F-2AE1244EFD62}"/>
              </a:ext>
            </a:extLst>
          </p:cNvPr>
          <p:cNvGrpSpPr/>
          <p:nvPr/>
        </p:nvGrpSpPr>
        <p:grpSpPr>
          <a:xfrm>
            <a:off x="2039970" y="1778277"/>
            <a:ext cx="1188720" cy="1188720"/>
            <a:chOff x="7117258" y="2552700"/>
            <a:chExt cx="1188720" cy="1188720"/>
          </a:xfrm>
        </p:grpSpPr>
        <p:pic>
          <p:nvPicPr>
            <p:cNvPr id="3" name="Picture 8" descr="Algorithm Icon Afbeelding door aimagenarium · Creative Fabrica">
              <a:extLst>
                <a:ext uri="{FF2B5EF4-FFF2-40B4-BE49-F238E27FC236}">
                  <a16:creationId xmlns:a16="http://schemas.microsoft.com/office/drawing/2014/main" id="{3A88BB10-BD4C-FB80-FD5C-B24B7938022B}"/>
                </a:ext>
              </a:extLst>
            </p:cNvPr>
            <p:cNvPicPr>
              <a:picLocks noChangeAspect="1" noChangeArrowheads="1"/>
            </p:cNvPicPr>
            <p:nvPr/>
          </p:nvPicPr>
          <p:blipFill rotWithShape="1">
            <a:blip r:embed="rId4" cstate="email">
              <a:lum bright="70000" contrast="-70000"/>
              <a:extLst>
                <a:ext uri="{28A0092B-C50C-407E-A947-70E740481C1C}">
                  <a14:useLocalDpi xmlns:a14="http://schemas.microsoft.com/office/drawing/2010/main"/>
                </a:ext>
              </a:extLst>
            </a:blip>
            <a:srcRect l="35454" t="14299" r="35212" b="27413"/>
            <a:stretch/>
          </p:blipFill>
          <p:spPr bwMode="auto">
            <a:xfrm>
              <a:off x="7327443" y="2639060"/>
              <a:ext cx="768350" cy="10160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BA238C43-4E32-8CC7-4A8E-2ACB3C9ECD6F}"/>
                </a:ext>
              </a:extLst>
            </p:cNvPr>
            <p:cNvSpPr/>
            <p:nvPr/>
          </p:nvSpPr>
          <p:spPr>
            <a:xfrm>
              <a:off x="7117258" y="2552700"/>
              <a:ext cx="1188720" cy="11887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3A1C961-DE53-913E-C572-57E3B6B57384}"/>
              </a:ext>
            </a:extLst>
          </p:cNvPr>
          <p:cNvGrpSpPr/>
          <p:nvPr/>
        </p:nvGrpSpPr>
        <p:grpSpPr>
          <a:xfrm>
            <a:off x="3436289" y="2111771"/>
            <a:ext cx="1188720" cy="1188720"/>
            <a:chOff x="9179357" y="2974340"/>
            <a:chExt cx="1188720" cy="1188720"/>
          </a:xfrm>
        </p:grpSpPr>
        <p:pic>
          <p:nvPicPr>
            <p:cNvPr id="8" name="Picture 10" descr="36,490 Algorithm Icon Stock Photos and Images - 123RF">
              <a:extLst>
                <a:ext uri="{FF2B5EF4-FFF2-40B4-BE49-F238E27FC236}">
                  <a16:creationId xmlns:a16="http://schemas.microsoft.com/office/drawing/2014/main" id="{564DCC0D-F69D-780F-68A4-DCBC4C4871E3}"/>
                </a:ext>
              </a:extLst>
            </p:cNvPr>
            <p:cNvPicPr>
              <a:picLocks noChangeAspect="1" noChangeArrowheads="1"/>
            </p:cNvPicPr>
            <p:nvPr/>
          </p:nvPicPr>
          <p:blipFill rotWithShape="1">
            <a:blip r:embed="rId5" cstate="email">
              <a:lum bright="70000" contrast="-70000"/>
              <a:extLst>
                <a:ext uri="{28A0092B-C50C-407E-A947-70E740481C1C}">
                  <a14:useLocalDpi xmlns:a14="http://schemas.microsoft.com/office/drawing/2010/main"/>
                </a:ext>
              </a:extLst>
            </a:blip>
            <a:srcRect/>
            <a:stretch/>
          </p:blipFill>
          <p:spPr bwMode="auto">
            <a:xfrm>
              <a:off x="9374444" y="3099988"/>
              <a:ext cx="798547" cy="9374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AB9ACF0D-B802-641D-05DB-6742A14306CB}"/>
                </a:ext>
              </a:extLst>
            </p:cNvPr>
            <p:cNvSpPr/>
            <p:nvPr/>
          </p:nvSpPr>
          <p:spPr>
            <a:xfrm>
              <a:off x="9179357" y="2974340"/>
              <a:ext cx="1188720" cy="11887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55C5117B-1054-E2D5-5D3F-CC54F464EECE}"/>
              </a:ext>
            </a:extLst>
          </p:cNvPr>
          <p:cNvGrpSpPr/>
          <p:nvPr/>
        </p:nvGrpSpPr>
        <p:grpSpPr>
          <a:xfrm>
            <a:off x="643651" y="2111771"/>
            <a:ext cx="1188720" cy="1188720"/>
            <a:chOff x="5500497" y="2281159"/>
            <a:chExt cx="1188720" cy="1188720"/>
          </a:xfrm>
        </p:grpSpPr>
        <p:pic>
          <p:nvPicPr>
            <p:cNvPr id="11" name="Picture 12" descr="Algorithm - Free computer icons">
              <a:extLst>
                <a:ext uri="{FF2B5EF4-FFF2-40B4-BE49-F238E27FC236}">
                  <a16:creationId xmlns:a16="http://schemas.microsoft.com/office/drawing/2014/main" id="{95B17EFE-A8CB-34CE-4D66-D51946F4416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85798" y="2466460"/>
              <a:ext cx="818119" cy="818119"/>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023F7E93-1F86-5A94-B518-9CE9F9F2B609}"/>
                </a:ext>
              </a:extLst>
            </p:cNvPr>
            <p:cNvSpPr/>
            <p:nvPr/>
          </p:nvSpPr>
          <p:spPr>
            <a:xfrm>
              <a:off x="5500497" y="2281159"/>
              <a:ext cx="1188720" cy="11887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4A5BB657-1564-CD89-8599-25BAB264138C}"/>
              </a:ext>
            </a:extLst>
          </p:cNvPr>
          <p:cNvPicPr>
            <a:picLocks noChangeAspect="1"/>
          </p:cNvPicPr>
          <p:nvPr/>
        </p:nvPicPr>
        <p:blipFill>
          <a:blip r:embed="rId7"/>
          <a:stretch>
            <a:fillRect/>
          </a:stretch>
        </p:blipFill>
        <p:spPr>
          <a:xfrm>
            <a:off x="1201681" y="3053357"/>
            <a:ext cx="2429695" cy="3337418"/>
          </a:xfrm>
          <a:prstGeom prst="rect">
            <a:avLst/>
          </a:prstGeom>
        </p:spPr>
      </p:pic>
    </p:spTree>
    <p:extLst>
      <p:ext uri="{BB962C8B-B14F-4D97-AF65-F5344CB8AC3E}">
        <p14:creationId xmlns:p14="http://schemas.microsoft.com/office/powerpoint/2010/main" val="7530931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48D031-FB76-43EF-A9ED-3DFAE4C6847F}"/>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Faster Then Light Method!</a:t>
            </a:r>
          </a:p>
        </p:txBody>
      </p:sp>
      <p:pic>
        <p:nvPicPr>
          <p:cNvPr id="13314" name="Picture 2" descr="Ufo Icon Isolated On White Background Vector Illustration Stock  Illustration - Download Image Now - iStock">
            <a:extLst>
              <a:ext uri="{FF2B5EF4-FFF2-40B4-BE49-F238E27FC236}">
                <a16:creationId xmlns:a16="http://schemas.microsoft.com/office/drawing/2014/main" id="{5F2BB6A3-34AB-51B5-7A6C-AFC6F557F906}"/>
              </a:ext>
            </a:extLst>
          </p:cNvPr>
          <p:cNvPicPr>
            <a:picLocks noChangeAspect="1" noChangeArrowheads="1"/>
          </p:cNvPicPr>
          <p:nvPr/>
        </p:nvPicPr>
        <p:blipFill rotWithShape="1">
          <a:blip r:embed="rId3" cstate="email">
            <a:clrChange>
              <a:clrFrom>
                <a:srgbClr val="F2F2F2"/>
              </a:clrFrom>
              <a:clrTo>
                <a:srgbClr val="F2F2F2">
                  <a:alpha val="0"/>
                </a:srgbClr>
              </a:clrTo>
            </a:clrChange>
            <a:extLst>
              <a:ext uri="{28A0092B-C50C-407E-A947-70E740481C1C}">
                <a14:useLocalDpi xmlns:a14="http://schemas.microsoft.com/office/drawing/2010/main"/>
              </a:ext>
            </a:extLst>
          </a:blip>
          <a:srcRect l="15790" t="34721" r="16174" b="33567"/>
          <a:stretch/>
        </p:blipFill>
        <p:spPr bwMode="auto">
          <a:xfrm>
            <a:off x="543697" y="600262"/>
            <a:ext cx="1471354"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6EB8A2C-FEE5-1716-8561-36F8BF9659D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45721" y="2247900"/>
            <a:ext cx="5500558" cy="3302458"/>
          </a:xfrm>
          <a:prstGeom prst="rect">
            <a:avLst/>
          </a:prstGeom>
        </p:spPr>
      </p:pic>
    </p:spTree>
    <p:extLst>
      <p:ext uri="{BB962C8B-B14F-4D97-AF65-F5344CB8AC3E}">
        <p14:creationId xmlns:p14="http://schemas.microsoft.com/office/powerpoint/2010/main" val="27789456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40A4F1B-67C7-9A92-5E99-32DD4819E47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531708" y="612619"/>
            <a:ext cx="691467" cy="685800"/>
          </a:xfrm>
          <a:prstGeom prst="rect">
            <a:avLst/>
          </a:prstGeom>
        </p:spPr>
      </p:pic>
      <p:pic>
        <p:nvPicPr>
          <p:cNvPr id="5" name="Picture 4">
            <a:extLst>
              <a:ext uri="{FF2B5EF4-FFF2-40B4-BE49-F238E27FC236}">
                <a16:creationId xmlns:a16="http://schemas.microsoft.com/office/drawing/2014/main" id="{47FA68AE-A478-26DC-70F5-6588E8535090}"/>
              </a:ext>
            </a:extLst>
          </p:cNvPr>
          <p:cNvPicPr>
            <a:picLocks noChangeAspect="1"/>
          </p:cNvPicPr>
          <p:nvPr/>
        </p:nvPicPr>
        <p:blipFill>
          <a:blip r:embed="rId5"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622497" y="1439003"/>
            <a:ext cx="10917881" cy="4754487"/>
          </a:xfrm>
          <a:prstGeom prst="rect">
            <a:avLst/>
          </a:prstGeom>
        </p:spPr>
      </p:pic>
      <p:sp>
        <p:nvSpPr>
          <p:cNvPr id="3" name="TextBox 2">
            <a:extLst>
              <a:ext uri="{FF2B5EF4-FFF2-40B4-BE49-F238E27FC236}">
                <a16:creationId xmlns:a16="http://schemas.microsoft.com/office/drawing/2014/main" id="{6ECDFCFC-DCDE-35D8-D02D-4CE832A32EC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Revit API Functions</a:t>
            </a:r>
          </a:p>
        </p:txBody>
      </p:sp>
      <p:pic>
        <p:nvPicPr>
          <p:cNvPr id="7" name="Picture 6">
            <a:extLst>
              <a:ext uri="{FF2B5EF4-FFF2-40B4-BE49-F238E27FC236}">
                <a16:creationId xmlns:a16="http://schemas.microsoft.com/office/drawing/2014/main" id="{5EBCDA6C-1A40-3117-5ED7-1B3A09BED225}"/>
              </a:ext>
            </a:extLst>
          </p:cNvPr>
          <p:cNvPicPr>
            <a:picLocks noChangeAspect="1"/>
          </p:cNvPicPr>
          <p:nvPr/>
        </p:nvPicPr>
        <p:blipFill>
          <a:blip r:embed="rId6"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651622" y="2974975"/>
            <a:ext cx="7177192" cy="3605210"/>
          </a:xfrm>
          <a:prstGeom prst="rect">
            <a:avLst/>
          </a:prstGeom>
        </p:spPr>
      </p:pic>
    </p:spTree>
    <p:extLst>
      <p:ext uri="{BB962C8B-B14F-4D97-AF65-F5344CB8AC3E}">
        <p14:creationId xmlns:p14="http://schemas.microsoft.com/office/powerpoint/2010/main" val="9516051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pic>
        <p:nvPicPr>
          <p:cNvPr id="2" name="Picture 1">
            <a:extLst>
              <a:ext uri="{FF2B5EF4-FFF2-40B4-BE49-F238E27FC236}">
                <a16:creationId xmlns:a16="http://schemas.microsoft.com/office/drawing/2014/main" id="{D6ECA1FD-F39E-8FE2-F939-F17A821225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70651" y="1453634"/>
            <a:ext cx="2887007" cy="471004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15" name="Picture 14">
            <a:extLst>
              <a:ext uri="{FF2B5EF4-FFF2-40B4-BE49-F238E27FC236}">
                <a16:creationId xmlns:a16="http://schemas.microsoft.com/office/drawing/2014/main" id="{C3B81673-D40F-D92C-B9D6-E5963D224E1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436402">
            <a:off x="6160303" y="1158084"/>
            <a:ext cx="4982956" cy="5301138"/>
          </a:xfrm>
          <a:prstGeom prst="rect">
            <a:avLst/>
          </a:prstGeom>
        </p:spPr>
      </p:pic>
    </p:spTree>
    <p:extLst>
      <p:ext uri="{BB962C8B-B14F-4D97-AF65-F5344CB8AC3E}">
        <p14:creationId xmlns:p14="http://schemas.microsoft.com/office/powerpoint/2010/main" val="16794115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pic>
        <p:nvPicPr>
          <p:cNvPr id="9" name="Picture 8">
            <a:extLst>
              <a:ext uri="{FF2B5EF4-FFF2-40B4-BE49-F238E27FC236}">
                <a16:creationId xmlns:a16="http://schemas.microsoft.com/office/drawing/2014/main" id="{D2CCF86B-8572-2690-57AB-889B7B78A42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48163" y="2169698"/>
            <a:ext cx="2199342" cy="2518601"/>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7" name="Picture 6">
            <a:extLst>
              <a:ext uri="{FF2B5EF4-FFF2-40B4-BE49-F238E27FC236}">
                <a16:creationId xmlns:a16="http://schemas.microsoft.com/office/drawing/2014/main" id="{6E646E27-4AE9-3516-4515-743A6236A6F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3452" y="2126932"/>
            <a:ext cx="5943600" cy="2604135"/>
          </a:xfrm>
          <a:prstGeom prst="rect">
            <a:avLst/>
          </a:prstGeom>
        </p:spPr>
      </p:pic>
    </p:spTree>
    <p:extLst>
      <p:ext uri="{BB962C8B-B14F-4D97-AF65-F5344CB8AC3E}">
        <p14:creationId xmlns:p14="http://schemas.microsoft.com/office/powerpoint/2010/main" val="41872918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3" name="Picture 2">
            <a:extLst>
              <a:ext uri="{FF2B5EF4-FFF2-40B4-BE49-F238E27FC236}">
                <a16:creationId xmlns:a16="http://schemas.microsoft.com/office/drawing/2014/main" id="{0F07D569-88BC-1C2A-FDA7-3831614DDA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5263" y="1782170"/>
            <a:ext cx="10581473" cy="4463211"/>
          </a:xfrm>
          <a:prstGeom prst="rect">
            <a:avLst/>
          </a:prstGeom>
        </p:spPr>
      </p:pic>
    </p:spTree>
    <p:extLst>
      <p:ext uri="{BB962C8B-B14F-4D97-AF65-F5344CB8AC3E}">
        <p14:creationId xmlns:p14="http://schemas.microsoft.com/office/powerpoint/2010/main" val="37242884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2" name="Picture 1">
            <a:extLst>
              <a:ext uri="{FF2B5EF4-FFF2-40B4-BE49-F238E27FC236}">
                <a16:creationId xmlns:a16="http://schemas.microsoft.com/office/drawing/2014/main" id="{AB387F32-050D-5510-82C0-CB6D2207B0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6870" y="2098675"/>
            <a:ext cx="3858260" cy="2660650"/>
          </a:xfrm>
          <a:prstGeom prst="rect">
            <a:avLst/>
          </a:prstGeom>
        </p:spPr>
      </p:pic>
    </p:spTree>
    <p:extLst>
      <p:ext uri="{BB962C8B-B14F-4D97-AF65-F5344CB8AC3E}">
        <p14:creationId xmlns:p14="http://schemas.microsoft.com/office/powerpoint/2010/main" val="31507571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3" name="Picture 2">
            <a:extLst>
              <a:ext uri="{FF2B5EF4-FFF2-40B4-BE49-F238E27FC236}">
                <a16:creationId xmlns:a16="http://schemas.microsoft.com/office/drawing/2014/main" id="{96DA1E4B-0D0A-7897-7D1C-E448E544EB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115" y="1782169"/>
            <a:ext cx="10879077" cy="4463211"/>
          </a:xfrm>
          <a:prstGeom prst="rect">
            <a:avLst/>
          </a:prstGeom>
        </p:spPr>
      </p:pic>
    </p:spTree>
    <p:extLst>
      <p:ext uri="{BB962C8B-B14F-4D97-AF65-F5344CB8AC3E}">
        <p14:creationId xmlns:p14="http://schemas.microsoft.com/office/powerpoint/2010/main" val="13777592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2" name="Picture 1">
            <a:extLst>
              <a:ext uri="{FF2B5EF4-FFF2-40B4-BE49-F238E27FC236}">
                <a16:creationId xmlns:a16="http://schemas.microsoft.com/office/drawing/2014/main" id="{F0F04045-C80B-109F-FFE4-2DE802153B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2136" y="1529019"/>
            <a:ext cx="7547184" cy="4955376"/>
          </a:xfrm>
          <a:prstGeom prst="rect">
            <a:avLst/>
          </a:prstGeom>
        </p:spPr>
      </p:pic>
      <p:pic>
        <p:nvPicPr>
          <p:cNvPr id="5" name="Picture 4">
            <a:extLst>
              <a:ext uri="{FF2B5EF4-FFF2-40B4-BE49-F238E27FC236}">
                <a16:creationId xmlns:a16="http://schemas.microsoft.com/office/drawing/2014/main" id="{94F341BA-00CC-B8FB-AE74-ACE63908F5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86884" y="1529019"/>
            <a:ext cx="5943600" cy="2716530"/>
          </a:xfrm>
          <a:prstGeom prst="rect">
            <a:avLst/>
          </a:prstGeom>
        </p:spPr>
      </p:pic>
    </p:spTree>
    <p:extLst>
      <p:ext uri="{BB962C8B-B14F-4D97-AF65-F5344CB8AC3E}">
        <p14:creationId xmlns:p14="http://schemas.microsoft.com/office/powerpoint/2010/main" val="16424058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5" name="Picture 4">
            <a:extLst>
              <a:ext uri="{FF2B5EF4-FFF2-40B4-BE49-F238E27FC236}">
                <a16:creationId xmlns:a16="http://schemas.microsoft.com/office/drawing/2014/main" id="{94F341BA-00CC-B8FB-AE74-ACE63908F53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3904" y="1563890"/>
            <a:ext cx="10823648" cy="4946962"/>
          </a:xfrm>
          <a:prstGeom prst="rect">
            <a:avLst/>
          </a:prstGeom>
        </p:spPr>
      </p:pic>
    </p:spTree>
    <p:extLst>
      <p:ext uri="{BB962C8B-B14F-4D97-AF65-F5344CB8AC3E}">
        <p14:creationId xmlns:p14="http://schemas.microsoft.com/office/powerpoint/2010/main" val="1269945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king our company goals public: Q4 2018">
            <a:extLst>
              <a:ext uri="{FF2B5EF4-FFF2-40B4-BE49-F238E27FC236}">
                <a16:creationId xmlns:a16="http://schemas.microsoft.com/office/drawing/2014/main" id="{5064521B-FDCC-260F-0A7D-91346CC74D26}"/>
              </a:ext>
            </a:extLst>
          </p:cNvPr>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l="23395" r="28799"/>
          <a:stretch/>
        </p:blipFill>
        <p:spPr bwMode="auto">
          <a:xfrm>
            <a:off x="1129718" y="2773094"/>
            <a:ext cx="3094336" cy="384811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42DE0B6D-485E-AC50-571A-7CB0E6FC4998}"/>
              </a:ext>
            </a:extLst>
          </p:cNvPr>
          <p:cNvGrpSpPr/>
          <p:nvPr/>
        </p:nvGrpSpPr>
        <p:grpSpPr>
          <a:xfrm>
            <a:off x="1676402" y="2105561"/>
            <a:ext cx="8839195" cy="3428464"/>
            <a:chOff x="1264922" y="1762661"/>
            <a:chExt cx="8839195" cy="3428464"/>
          </a:xfrm>
        </p:grpSpPr>
        <p:sp>
          <p:nvSpPr>
            <p:cNvPr id="6" name="TextBox 5">
              <a:extLst>
                <a:ext uri="{FF2B5EF4-FFF2-40B4-BE49-F238E27FC236}">
                  <a16:creationId xmlns:a16="http://schemas.microsoft.com/office/drawing/2014/main" id="{9D2FCCE9-10B6-2A4D-C34E-713B054F5902}"/>
                </a:ext>
              </a:extLst>
            </p:cNvPr>
            <p:cNvSpPr txBox="1"/>
            <p:nvPr/>
          </p:nvSpPr>
          <p:spPr>
            <a:xfrm>
              <a:off x="1264922" y="1768475"/>
              <a:ext cx="2743195" cy="1323439"/>
            </a:xfrm>
            <a:prstGeom prst="rect">
              <a:avLst/>
            </a:prstGeom>
            <a:noFill/>
          </p:spPr>
          <p:txBody>
            <a:bodyPr wrap="square">
              <a:spAutoFit/>
            </a:bodyPr>
            <a:lstStyle/>
            <a:p>
              <a:pPr algn="ctr"/>
              <a:r>
                <a:rPr lang="en-US" sz="4000" b="1" dirty="0">
                  <a:solidFill>
                    <a:srgbClr val="3B454E"/>
                  </a:solidFill>
                  <a:latin typeface="gitbook-content-font"/>
                </a:rPr>
                <a:t>Very Intuitive</a:t>
              </a:r>
              <a:endParaRPr lang="en-US" sz="4000" dirty="0"/>
            </a:p>
          </p:txBody>
        </p:sp>
        <p:sp>
          <p:nvSpPr>
            <p:cNvPr id="7" name="TextBox 6">
              <a:extLst>
                <a:ext uri="{FF2B5EF4-FFF2-40B4-BE49-F238E27FC236}">
                  <a16:creationId xmlns:a16="http://schemas.microsoft.com/office/drawing/2014/main" id="{4CED58A3-7A8E-EECC-60AB-05383CB9A9FA}"/>
                </a:ext>
              </a:extLst>
            </p:cNvPr>
            <p:cNvSpPr txBox="1"/>
            <p:nvPr/>
          </p:nvSpPr>
          <p:spPr>
            <a:xfrm>
              <a:off x="7360918" y="1762661"/>
              <a:ext cx="2743199" cy="1323439"/>
            </a:xfrm>
            <a:prstGeom prst="rect">
              <a:avLst/>
            </a:prstGeom>
            <a:noFill/>
          </p:spPr>
          <p:txBody>
            <a:bodyPr wrap="square">
              <a:spAutoFit/>
            </a:bodyPr>
            <a:lstStyle/>
            <a:p>
              <a:pPr algn="ctr"/>
              <a:r>
                <a:rPr lang="en-US" sz="4000" b="1" dirty="0">
                  <a:solidFill>
                    <a:srgbClr val="3B454E"/>
                  </a:solidFill>
                  <a:latin typeface="gitbook-content-font"/>
                </a:rPr>
                <a:t>Surprisingly</a:t>
              </a:r>
            </a:p>
            <a:p>
              <a:pPr algn="ctr"/>
              <a:r>
                <a:rPr lang="en-US" sz="4000" b="1" dirty="0">
                  <a:solidFill>
                    <a:srgbClr val="3B454E"/>
                  </a:solidFill>
                  <a:latin typeface="gitbook-content-font"/>
                </a:rPr>
                <a:t>Complex </a:t>
              </a:r>
              <a:endParaRPr lang="en-US" sz="4000" dirty="0"/>
            </a:p>
          </p:txBody>
        </p:sp>
        <p:cxnSp>
          <p:nvCxnSpPr>
            <p:cNvPr id="11" name="Straight Connector 10">
              <a:extLst>
                <a:ext uri="{FF2B5EF4-FFF2-40B4-BE49-F238E27FC236}">
                  <a16:creationId xmlns:a16="http://schemas.microsoft.com/office/drawing/2014/main" id="{99F02FE1-B262-2AB1-6DC4-17CD1F1CADE1}"/>
                </a:ext>
              </a:extLst>
            </p:cNvPr>
            <p:cNvCxnSpPr>
              <a:cxnSpLocks/>
            </p:cNvCxnSpPr>
            <p:nvPr/>
          </p:nvCxnSpPr>
          <p:spPr>
            <a:xfrm>
              <a:off x="5684517" y="17684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C31F990-8ECE-9106-996F-FB1ADD72F487}"/>
              </a:ext>
            </a:extLst>
          </p:cNvPr>
          <p:cNvGrpSpPr/>
          <p:nvPr/>
        </p:nvGrpSpPr>
        <p:grpSpPr>
          <a:xfrm>
            <a:off x="6355011" y="3360475"/>
            <a:ext cx="5577971" cy="2731245"/>
            <a:chOff x="6190214" y="3332785"/>
            <a:chExt cx="5577971" cy="2731245"/>
          </a:xfrm>
        </p:grpSpPr>
        <p:pic>
          <p:nvPicPr>
            <p:cNvPr id="3" name="Picture 2" descr="Diagram&#10;&#10;Description automatically generated">
              <a:extLst>
                <a:ext uri="{FF2B5EF4-FFF2-40B4-BE49-F238E27FC236}">
                  <a16:creationId xmlns:a16="http://schemas.microsoft.com/office/drawing/2014/main" id="{E2B2D8E9-78CB-97BE-190C-DF19DD542E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11324" y="3472529"/>
              <a:ext cx="4656861" cy="2591501"/>
            </a:xfrm>
            <a:prstGeom prst="rect">
              <a:avLst/>
            </a:prstGeom>
          </p:spPr>
        </p:pic>
        <p:pic>
          <p:nvPicPr>
            <p:cNvPr id="14" name="Picture 13">
              <a:extLst>
                <a:ext uri="{FF2B5EF4-FFF2-40B4-BE49-F238E27FC236}">
                  <a16:creationId xmlns:a16="http://schemas.microsoft.com/office/drawing/2014/main" id="{DBAC402C-4399-705E-9220-15A801AF9B9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0214" y="3332785"/>
              <a:ext cx="2054530" cy="2731245"/>
            </a:xfrm>
            <a:prstGeom prst="rect">
              <a:avLst/>
            </a:prstGeom>
          </p:spPr>
        </p:pic>
      </p:grpSp>
      <p:sp>
        <p:nvSpPr>
          <p:cNvPr id="4" name="TextBox 3">
            <a:extLst>
              <a:ext uri="{FF2B5EF4-FFF2-40B4-BE49-F238E27FC236}">
                <a16:creationId xmlns:a16="http://schemas.microsoft.com/office/drawing/2014/main" id="{A851E70D-C05B-0467-DD49-3243C1644834}"/>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Easy Way to Learn</a:t>
            </a:r>
          </a:p>
        </p:txBody>
      </p:sp>
      <p:pic>
        <p:nvPicPr>
          <p:cNvPr id="5" name="Picture 2" descr="Image result for why icon">
            <a:extLst>
              <a:ext uri="{FF2B5EF4-FFF2-40B4-BE49-F238E27FC236}">
                <a16:creationId xmlns:a16="http://schemas.microsoft.com/office/drawing/2014/main" id="{340D5A43-EF90-EE5B-7FC2-8B089B2AB39B}"/>
              </a:ext>
            </a:extLst>
          </p:cNvPr>
          <p:cNvPicPr>
            <a:picLocks noGrp="1" noRot="1" noMove="1" noResize="1" noEditPoints="1" noAdjustHandles="1" noChangeArrowheads="1" noChangeShapeType="1" noCrop="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3933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A6E5FC-46EE-C102-C755-CFFD268B4254}"/>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10" name="TextBox 9">
            <a:extLst>
              <a:ext uri="{FF2B5EF4-FFF2-40B4-BE49-F238E27FC236}">
                <a16:creationId xmlns:a16="http://schemas.microsoft.com/office/drawing/2014/main" id="{8438D0A1-79AE-84FD-6218-02325B52DA98}"/>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6" name="Picture 5">
            <a:extLst>
              <a:ext uri="{FF2B5EF4-FFF2-40B4-BE49-F238E27FC236}">
                <a16:creationId xmlns:a16="http://schemas.microsoft.com/office/drawing/2014/main" id="{5C6684D6-F126-3125-FEE2-40CC929F4D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6267" y="2393949"/>
            <a:ext cx="2590800" cy="2070100"/>
          </a:xfrm>
          <a:prstGeom prst="rect">
            <a:avLst/>
          </a:prstGeom>
        </p:spPr>
      </p:pic>
      <p:pic>
        <p:nvPicPr>
          <p:cNvPr id="11" name="Picture 10">
            <a:extLst>
              <a:ext uri="{FF2B5EF4-FFF2-40B4-BE49-F238E27FC236}">
                <a16:creationId xmlns:a16="http://schemas.microsoft.com/office/drawing/2014/main" id="{09CB0FAC-5148-4319-B8EB-32E7F8C2D5E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48362" y="1808796"/>
            <a:ext cx="3035300" cy="3240405"/>
          </a:xfrm>
          <a:prstGeom prst="rect">
            <a:avLst/>
          </a:prstGeom>
        </p:spPr>
      </p:pic>
      <p:pic>
        <p:nvPicPr>
          <p:cNvPr id="12" name="Picture 11">
            <a:extLst>
              <a:ext uri="{FF2B5EF4-FFF2-40B4-BE49-F238E27FC236}">
                <a16:creationId xmlns:a16="http://schemas.microsoft.com/office/drawing/2014/main" id="{C56B24FF-7222-A77F-CA8C-48ECA9BA619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bwMode="auto">
          <a:xfrm>
            <a:off x="5676638" y="2331719"/>
            <a:ext cx="2823845" cy="2456815"/>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D3ED252-77EB-4A35-4A48-7E8C309A716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33199" y="1939923"/>
            <a:ext cx="1901190" cy="2978150"/>
          </a:xfrm>
          <a:prstGeom prst="rect">
            <a:avLst/>
          </a:prstGeom>
        </p:spPr>
      </p:pic>
    </p:spTree>
    <p:extLst>
      <p:ext uri="{BB962C8B-B14F-4D97-AF65-F5344CB8AC3E}">
        <p14:creationId xmlns:p14="http://schemas.microsoft.com/office/powerpoint/2010/main" val="25595128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A6E5FC-46EE-C102-C755-CFFD268B4254}"/>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10" name="TextBox 9">
            <a:extLst>
              <a:ext uri="{FF2B5EF4-FFF2-40B4-BE49-F238E27FC236}">
                <a16:creationId xmlns:a16="http://schemas.microsoft.com/office/drawing/2014/main" id="{8438D0A1-79AE-84FD-6218-02325B52DA98}"/>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2" name="Picture 1">
            <a:extLst>
              <a:ext uri="{FF2B5EF4-FFF2-40B4-BE49-F238E27FC236}">
                <a16:creationId xmlns:a16="http://schemas.microsoft.com/office/drawing/2014/main" id="{E2CBC750-8779-8F38-4F3A-A0E8F18725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3916" y="1681817"/>
            <a:ext cx="5943600" cy="4674235"/>
          </a:xfrm>
          <a:prstGeom prst="rect">
            <a:avLst/>
          </a:prstGeom>
        </p:spPr>
      </p:pic>
      <p:pic>
        <p:nvPicPr>
          <p:cNvPr id="3" name="Picture 2">
            <a:extLst>
              <a:ext uri="{FF2B5EF4-FFF2-40B4-BE49-F238E27FC236}">
                <a16:creationId xmlns:a16="http://schemas.microsoft.com/office/drawing/2014/main" id="{AE845C60-FC30-0B45-786A-C2A43E0FC6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26208" y="2740660"/>
            <a:ext cx="2520950" cy="1376680"/>
          </a:xfrm>
          <a:prstGeom prst="rect">
            <a:avLst/>
          </a:prstGeom>
        </p:spPr>
      </p:pic>
    </p:spTree>
    <p:extLst>
      <p:ext uri="{BB962C8B-B14F-4D97-AF65-F5344CB8AC3E}">
        <p14:creationId xmlns:p14="http://schemas.microsoft.com/office/powerpoint/2010/main" val="11462388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A6E5FC-46EE-C102-C755-CFFD268B4254}"/>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10" name="TextBox 9">
            <a:extLst>
              <a:ext uri="{FF2B5EF4-FFF2-40B4-BE49-F238E27FC236}">
                <a16:creationId xmlns:a16="http://schemas.microsoft.com/office/drawing/2014/main" id="{8438D0A1-79AE-84FD-6218-02325B52DA98}"/>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4" name="Picture 3">
            <a:extLst>
              <a:ext uri="{FF2B5EF4-FFF2-40B4-BE49-F238E27FC236}">
                <a16:creationId xmlns:a16="http://schemas.microsoft.com/office/drawing/2014/main" id="{654FD061-A935-3B70-1DCA-68D0090584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5728" y="1563329"/>
            <a:ext cx="4793535" cy="4621415"/>
          </a:xfrm>
          <a:prstGeom prst="rect">
            <a:avLst/>
          </a:prstGeom>
        </p:spPr>
      </p:pic>
      <p:pic>
        <p:nvPicPr>
          <p:cNvPr id="5" name="Picture 4">
            <a:extLst>
              <a:ext uri="{FF2B5EF4-FFF2-40B4-BE49-F238E27FC236}">
                <a16:creationId xmlns:a16="http://schemas.microsoft.com/office/drawing/2014/main" id="{72796959-9A03-9F4A-4920-B5DB5B22876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48163" y="2169698"/>
            <a:ext cx="2199342" cy="2518601"/>
          </a:xfrm>
          <a:prstGeom prst="rect">
            <a:avLst/>
          </a:prstGeom>
        </p:spPr>
      </p:pic>
    </p:spTree>
    <p:extLst>
      <p:ext uri="{BB962C8B-B14F-4D97-AF65-F5344CB8AC3E}">
        <p14:creationId xmlns:p14="http://schemas.microsoft.com/office/powerpoint/2010/main" val="28339402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B2F64F9-B3EC-E7E5-3D21-FF2E9D9EEB69}"/>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685" t="4778" r="3534"/>
          <a:stretch/>
        </p:blipFill>
        <p:spPr>
          <a:xfrm>
            <a:off x="-8905" y="40100"/>
            <a:ext cx="12192000" cy="6817900"/>
          </a:xfrm>
          <a:prstGeom prst="rect">
            <a:avLst/>
          </a:prstGeom>
        </p:spPr>
      </p:pic>
      <p:pic>
        <p:nvPicPr>
          <p:cNvPr id="2" name="Picture 1">
            <a:extLst>
              <a:ext uri="{FF2B5EF4-FFF2-40B4-BE49-F238E27FC236}">
                <a16:creationId xmlns:a16="http://schemas.microsoft.com/office/drawing/2014/main" id="{39E6B4AA-1597-1A02-13DC-232909AB94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4094" y="1497344"/>
            <a:ext cx="5279594" cy="5017443"/>
          </a:xfrm>
          <a:prstGeom prst="rect">
            <a:avLst/>
          </a:prstGeom>
        </p:spPr>
      </p:pic>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823867" cy="892552"/>
            <a:chOff x="50800" y="40100"/>
            <a:chExt cx="382386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37" name="Picture 36">
            <a:extLst>
              <a:ext uri="{FF2B5EF4-FFF2-40B4-BE49-F238E27FC236}">
                <a16:creationId xmlns:a16="http://schemas.microsoft.com/office/drawing/2014/main" id="{F1266FE9-7A8F-A18D-65B4-A154E463C0FE}"/>
              </a:ext>
            </a:extLst>
          </p:cNvPr>
          <p:cNvPicPr>
            <a:picLocks noChangeAspect="1"/>
          </p:cNvPicPr>
          <p:nvPr/>
        </p:nvPicPr>
        <p:blipFill>
          <a:blip r:embed="rId6"/>
          <a:stretch>
            <a:fillRect/>
          </a:stretch>
        </p:blipFill>
        <p:spPr>
          <a:xfrm>
            <a:off x="5379638" y="1796017"/>
            <a:ext cx="3434162" cy="4420099"/>
          </a:xfrm>
          <a:prstGeom prst="rect">
            <a:avLst/>
          </a:prstGeom>
        </p:spPr>
      </p:pic>
    </p:spTree>
    <p:extLst>
      <p:ext uri="{BB962C8B-B14F-4D97-AF65-F5344CB8AC3E}">
        <p14:creationId xmlns:p14="http://schemas.microsoft.com/office/powerpoint/2010/main" val="10976055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4472699" cy="892552"/>
            <a:chOff x="50800" y="40100"/>
            <a:chExt cx="4472699"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4472699"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Dialog Input Options</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14" name="Picture 13">
            <a:extLst>
              <a:ext uri="{FF2B5EF4-FFF2-40B4-BE49-F238E27FC236}">
                <a16:creationId xmlns:a16="http://schemas.microsoft.com/office/drawing/2014/main" id="{66667736-75F1-05D1-1557-22DB92A05D01}"/>
              </a:ext>
            </a:extLst>
          </p:cNvPr>
          <p:cNvPicPr>
            <a:picLocks noChangeAspect="1"/>
          </p:cNvPicPr>
          <p:nvPr/>
        </p:nvPicPr>
        <p:blipFill>
          <a:blip r:embed="rId5"/>
          <a:stretch>
            <a:fillRect/>
          </a:stretch>
        </p:blipFill>
        <p:spPr>
          <a:xfrm>
            <a:off x="1093460" y="1059577"/>
            <a:ext cx="10005080" cy="5633323"/>
          </a:xfrm>
          <a:prstGeom prst="rect">
            <a:avLst/>
          </a:prstGeom>
        </p:spPr>
      </p:pic>
    </p:spTree>
    <p:extLst>
      <p:ext uri="{BB962C8B-B14F-4D97-AF65-F5344CB8AC3E}">
        <p14:creationId xmlns:p14="http://schemas.microsoft.com/office/powerpoint/2010/main" val="3184735558"/>
      </p:ext>
    </p:extLst>
  </p:cSld>
  <p:clrMapOvr>
    <a:masterClrMapping/>
  </p:clrMapOvr>
  <p:extLst>
    <p:ext uri="{6950BFC3-D8DA-4A85-94F7-54DA5524770B}">
      <p188:commentRel xmlns:p188="http://schemas.microsoft.com/office/powerpoint/2018/8/main" r:id="rId3"/>
    </p:ext>
  </p:extLs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656770" cy="892552"/>
            <a:chOff x="50800" y="40100"/>
            <a:chExt cx="3656770"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656770"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Dialog Methods</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cxnSp>
        <p:nvCxnSpPr>
          <p:cNvPr id="13" name="Straight Connector 12">
            <a:extLst>
              <a:ext uri="{FF2B5EF4-FFF2-40B4-BE49-F238E27FC236}">
                <a16:creationId xmlns:a16="http://schemas.microsoft.com/office/drawing/2014/main" id="{9B91818D-47B5-0448-44E4-C005EDB9D56F}"/>
              </a:ext>
            </a:extLst>
          </p:cNvPr>
          <p:cNvCxnSpPr>
            <a:cxnSpLocks/>
          </p:cNvCxnSpPr>
          <p:nvPr/>
        </p:nvCxnSpPr>
        <p:spPr>
          <a:xfrm>
            <a:off x="6095997" y="2111375"/>
            <a:ext cx="0" cy="101282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C5DFFB-2BED-08F7-0CF6-030ED60C06BF}"/>
              </a:ext>
            </a:extLst>
          </p:cNvPr>
          <p:cNvGrpSpPr/>
          <p:nvPr/>
        </p:nvGrpSpPr>
        <p:grpSpPr>
          <a:xfrm>
            <a:off x="780879" y="3124200"/>
            <a:ext cx="4588693" cy="914400"/>
            <a:chOff x="899668" y="2085576"/>
            <a:chExt cx="4588693" cy="914400"/>
          </a:xfrm>
        </p:grpSpPr>
        <p:pic>
          <p:nvPicPr>
            <p:cNvPr id="49154" name="Picture 2" descr="Dynamo Player logo anybody? - Dynamo">
              <a:extLst>
                <a:ext uri="{FF2B5EF4-FFF2-40B4-BE49-F238E27FC236}">
                  <a16:creationId xmlns:a16="http://schemas.microsoft.com/office/drawing/2014/main" id="{7D0E88AD-7472-CE7D-D069-AC76ABE6E23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99668" y="2085576"/>
              <a:ext cx="1063065" cy="9144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7A1C7CC-5916-A3DE-C319-615D21A3A717}"/>
                </a:ext>
              </a:extLst>
            </p:cNvPr>
            <p:cNvSpPr txBox="1"/>
            <p:nvPr/>
          </p:nvSpPr>
          <p:spPr>
            <a:xfrm>
              <a:off x="2052110" y="2188833"/>
              <a:ext cx="3436251" cy="707886"/>
            </a:xfrm>
            <a:prstGeom prst="rect">
              <a:avLst/>
            </a:prstGeom>
            <a:noFill/>
          </p:spPr>
          <p:txBody>
            <a:bodyPr wrap="square">
              <a:spAutoFit/>
            </a:bodyPr>
            <a:lstStyle/>
            <a:p>
              <a:r>
                <a:rPr lang="en-US" sz="4000" b="1" dirty="0">
                  <a:solidFill>
                    <a:srgbClr val="3B454E"/>
                  </a:solidFill>
                  <a:latin typeface="gitbook-content-font"/>
                </a:rPr>
                <a:t>Dynamo Player</a:t>
              </a:r>
            </a:p>
          </p:txBody>
        </p:sp>
      </p:grpSp>
      <p:grpSp>
        <p:nvGrpSpPr>
          <p:cNvPr id="22" name="Group 21">
            <a:extLst>
              <a:ext uri="{FF2B5EF4-FFF2-40B4-BE49-F238E27FC236}">
                <a16:creationId xmlns:a16="http://schemas.microsoft.com/office/drawing/2014/main" id="{048FDCA8-FAF0-32E4-92DC-F14BFBCBA8D9}"/>
              </a:ext>
            </a:extLst>
          </p:cNvPr>
          <p:cNvGrpSpPr/>
          <p:nvPr/>
        </p:nvGrpSpPr>
        <p:grpSpPr>
          <a:xfrm>
            <a:off x="7640841" y="3124200"/>
            <a:ext cx="4551159" cy="914400"/>
            <a:chOff x="6469668" y="2085576"/>
            <a:chExt cx="4551159" cy="914400"/>
          </a:xfrm>
        </p:grpSpPr>
        <p:pic>
          <p:nvPicPr>
            <p:cNvPr id="49156" name="Picture 4" descr="DATA SHAPES | LinkedIn">
              <a:extLst>
                <a:ext uri="{FF2B5EF4-FFF2-40B4-BE49-F238E27FC236}">
                  <a16:creationId xmlns:a16="http://schemas.microsoft.com/office/drawing/2014/main" id="{10091456-A1D2-88C6-FC18-7ED20E4768E1}"/>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469668" y="2085576"/>
              <a:ext cx="1130218" cy="914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E2CB966-1004-20A3-DF40-B0F5F9225E3C}"/>
                </a:ext>
              </a:extLst>
            </p:cNvPr>
            <p:cNvSpPr txBox="1"/>
            <p:nvPr/>
          </p:nvSpPr>
          <p:spPr>
            <a:xfrm>
              <a:off x="7584576" y="2188833"/>
              <a:ext cx="3436251" cy="707886"/>
            </a:xfrm>
            <a:prstGeom prst="rect">
              <a:avLst/>
            </a:prstGeom>
            <a:noFill/>
          </p:spPr>
          <p:txBody>
            <a:bodyPr wrap="square">
              <a:spAutoFit/>
            </a:bodyPr>
            <a:lstStyle/>
            <a:p>
              <a:r>
                <a:rPr lang="en-US" sz="4000" b="1" dirty="0">
                  <a:solidFill>
                    <a:srgbClr val="3B454E"/>
                  </a:solidFill>
                  <a:latin typeface="gitbook-content-font"/>
                </a:rPr>
                <a:t>Data Shapes</a:t>
              </a:r>
            </a:p>
          </p:txBody>
        </p:sp>
      </p:grpSp>
      <p:pic>
        <p:nvPicPr>
          <p:cNvPr id="30" name="Picture 29">
            <a:extLst>
              <a:ext uri="{FF2B5EF4-FFF2-40B4-BE49-F238E27FC236}">
                <a16:creationId xmlns:a16="http://schemas.microsoft.com/office/drawing/2014/main" id="{3BB79ED5-E8A0-903D-EA77-E35E777C754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11714" y="2983700"/>
            <a:ext cx="1580007" cy="1714762"/>
          </a:xfrm>
          <a:prstGeom prst="rect">
            <a:avLst/>
          </a:prstGeom>
        </p:spPr>
      </p:pic>
      <p:cxnSp>
        <p:nvCxnSpPr>
          <p:cNvPr id="3" name="Straight Connector 2">
            <a:extLst>
              <a:ext uri="{FF2B5EF4-FFF2-40B4-BE49-F238E27FC236}">
                <a16:creationId xmlns:a16="http://schemas.microsoft.com/office/drawing/2014/main" id="{BFBAB765-BDEA-E542-50B8-C1BED69BAE0B}"/>
              </a:ext>
            </a:extLst>
          </p:cNvPr>
          <p:cNvCxnSpPr>
            <a:cxnSpLocks/>
          </p:cNvCxnSpPr>
          <p:nvPr/>
        </p:nvCxnSpPr>
        <p:spPr>
          <a:xfrm>
            <a:off x="6095997" y="4333337"/>
            <a:ext cx="0" cy="101282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8132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530903" cy="892552"/>
            <a:chOff x="50800" y="40100"/>
            <a:chExt cx="3530903"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530903"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Dynamo Player</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4" name="Picture 3">
            <a:extLst>
              <a:ext uri="{FF2B5EF4-FFF2-40B4-BE49-F238E27FC236}">
                <a16:creationId xmlns:a16="http://schemas.microsoft.com/office/drawing/2014/main" id="{098C396D-A343-6A88-CA67-8D28C50E8C79}"/>
              </a:ext>
            </a:extLst>
          </p:cNvPr>
          <p:cNvPicPr>
            <a:picLocks noChangeAspect="1"/>
          </p:cNvPicPr>
          <p:nvPr/>
        </p:nvPicPr>
        <p:blipFill>
          <a:blip r:embed="rId4"/>
          <a:stretch>
            <a:fillRect/>
          </a:stretch>
        </p:blipFill>
        <p:spPr>
          <a:xfrm>
            <a:off x="6822430" y="937745"/>
            <a:ext cx="4086145" cy="5566375"/>
          </a:xfrm>
          <a:prstGeom prst="rect">
            <a:avLst/>
          </a:prstGeom>
        </p:spPr>
      </p:pic>
      <p:pic>
        <p:nvPicPr>
          <p:cNvPr id="17" name="Picture 16">
            <a:extLst>
              <a:ext uri="{FF2B5EF4-FFF2-40B4-BE49-F238E27FC236}">
                <a16:creationId xmlns:a16="http://schemas.microsoft.com/office/drawing/2014/main" id="{93236C25-DDA4-E015-FCB3-854A702F9D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98258" y="1015781"/>
            <a:ext cx="2468528" cy="5488339"/>
          </a:xfrm>
          <a:prstGeom prst="rect">
            <a:avLst/>
          </a:prstGeom>
        </p:spPr>
      </p:pic>
    </p:spTree>
    <p:extLst>
      <p:ext uri="{BB962C8B-B14F-4D97-AF65-F5344CB8AC3E}">
        <p14:creationId xmlns:p14="http://schemas.microsoft.com/office/powerpoint/2010/main" val="37449882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7966348" cy="892552"/>
            <a:chOff x="50800" y="40100"/>
            <a:chExt cx="7966348"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7966348"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 – Set Dynamo Player File Directory</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grpSp>
        <p:nvGrpSpPr>
          <p:cNvPr id="31" name="Group 30">
            <a:extLst>
              <a:ext uri="{FF2B5EF4-FFF2-40B4-BE49-F238E27FC236}">
                <a16:creationId xmlns:a16="http://schemas.microsoft.com/office/drawing/2014/main" id="{FB69A444-36F4-9246-6A8D-84A8A99AB3F0}"/>
              </a:ext>
            </a:extLst>
          </p:cNvPr>
          <p:cNvGrpSpPr/>
          <p:nvPr/>
        </p:nvGrpSpPr>
        <p:grpSpPr>
          <a:xfrm>
            <a:off x="2989170" y="1142419"/>
            <a:ext cx="7019502" cy="5488339"/>
            <a:chOff x="2532097" y="929477"/>
            <a:chExt cx="7019502" cy="5488339"/>
          </a:xfrm>
        </p:grpSpPr>
        <p:pic>
          <p:nvPicPr>
            <p:cNvPr id="17" name="Picture 16">
              <a:extLst>
                <a:ext uri="{FF2B5EF4-FFF2-40B4-BE49-F238E27FC236}">
                  <a16:creationId xmlns:a16="http://schemas.microsoft.com/office/drawing/2014/main" id="{93236C25-DDA4-E015-FCB3-854A702F9D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3071" y="929477"/>
              <a:ext cx="2468528" cy="5488339"/>
            </a:xfrm>
            <a:prstGeom prst="rect">
              <a:avLst/>
            </a:prstGeom>
          </p:spPr>
        </p:pic>
        <p:pic>
          <p:nvPicPr>
            <p:cNvPr id="3" name="Picture 2">
              <a:extLst>
                <a:ext uri="{FF2B5EF4-FFF2-40B4-BE49-F238E27FC236}">
                  <a16:creationId xmlns:a16="http://schemas.microsoft.com/office/drawing/2014/main" id="{70DC0C08-B35E-680E-3BE5-A58BD997932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2532097" y="1547813"/>
              <a:ext cx="4065165" cy="1217968"/>
            </a:xfrm>
            <a:prstGeom prst="rect">
              <a:avLst/>
            </a:prstGeom>
            <a:ln w="19050">
              <a:solidFill>
                <a:schemeClr val="tx1"/>
              </a:solidFill>
            </a:ln>
          </p:spPr>
        </p:pic>
        <p:cxnSp>
          <p:nvCxnSpPr>
            <p:cNvPr id="9" name="Straight Connector 8">
              <a:extLst>
                <a:ext uri="{FF2B5EF4-FFF2-40B4-BE49-F238E27FC236}">
                  <a16:creationId xmlns:a16="http://schemas.microsoft.com/office/drawing/2014/main" id="{BB18EEC7-1EEC-3CC8-787E-8D658615E333}"/>
                </a:ext>
              </a:extLst>
            </p:cNvPr>
            <p:cNvCxnSpPr>
              <a:cxnSpLocks/>
            </p:cNvCxnSpPr>
            <p:nvPr/>
          </p:nvCxnSpPr>
          <p:spPr>
            <a:xfrm flipV="1">
              <a:off x="2532097" y="1219200"/>
              <a:ext cx="4633878" cy="3286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541A51-0F4B-7CCE-1B79-46B6FE45C5D7}"/>
                </a:ext>
              </a:extLst>
            </p:cNvPr>
            <p:cNvCxnSpPr>
              <a:cxnSpLocks/>
            </p:cNvCxnSpPr>
            <p:nvPr/>
          </p:nvCxnSpPr>
          <p:spPr>
            <a:xfrm flipV="1">
              <a:off x="6597262" y="1219200"/>
              <a:ext cx="2897258" cy="3286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2DEBA5-6154-5470-FF87-89E03ADC7689}"/>
                </a:ext>
              </a:extLst>
            </p:cNvPr>
            <p:cNvCxnSpPr>
              <a:cxnSpLocks/>
            </p:cNvCxnSpPr>
            <p:nvPr/>
          </p:nvCxnSpPr>
          <p:spPr>
            <a:xfrm flipV="1">
              <a:off x="6597262" y="1712119"/>
              <a:ext cx="568713" cy="122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18CBE8-D7E9-3971-144B-FDAC86DC50E0}"/>
                </a:ext>
              </a:extLst>
            </p:cNvPr>
            <p:cNvCxnSpPr>
              <a:cxnSpLocks/>
            </p:cNvCxnSpPr>
            <p:nvPr/>
          </p:nvCxnSpPr>
          <p:spPr>
            <a:xfrm flipV="1">
              <a:off x="6573297" y="1712119"/>
              <a:ext cx="2921223" cy="10536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6CA8E8F-4EE4-A942-589E-C3F461BEACE0}"/>
                </a:ext>
              </a:extLst>
            </p:cNvPr>
            <p:cNvSpPr/>
            <p:nvPr/>
          </p:nvSpPr>
          <p:spPr>
            <a:xfrm>
              <a:off x="7165975" y="1219200"/>
              <a:ext cx="2328545" cy="49291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69469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C9922-5BF0-B30F-4B66-EF302DA660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2964" y="2292764"/>
            <a:ext cx="4113615" cy="2711497"/>
          </a:xfrm>
          <a:prstGeom prst="rect">
            <a:avLst/>
          </a:prstGeom>
        </p:spPr>
      </p:pic>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542958" cy="892552"/>
            <a:chOff x="50800" y="40100"/>
            <a:chExt cx="3542958"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542958"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Dynamo Player</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18" name="Picture 17">
            <a:extLst>
              <a:ext uri="{FF2B5EF4-FFF2-40B4-BE49-F238E27FC236}">
                <a16:creationId xmlns:a16="http://schemas.microsoft.com/office/drawing/2014/main" id="{199D5A64-9466-A52E-BE73-6471ADB2CA8C}"/>
              </a:ext>
            </a:extLst>
          </p:cNvPr>
          <p:cNvPicPr>
            <a:picLocks noChangeAspect="1"/>
          </p:cNvPicPr>
          <p:nvPr/>
        </p:nvPicPr>
        <p:blipFill>
          <a:blip r:embed="rId5"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920882" y="1956384"/>
            <a:ext cx="4328155" cy="3654240"/>
          </a:xfrm>
          <a:prstGeom prst="rect">
            <a:avLst/>
          </a:prstGeom>
        </p:spPr>
      </p:pic>
      <p:cxnSp>
        <p:nvCxnSpPr>
          <p:cNvPr id="28" name="Connector: Elbow 27">
            <a:extLst>
              <a:ext uri="{FF2B5EF4-FFF2-40B4-BE49-F238E27FC236}">
                <a16:creationId xmlns:a16="http://schemas.microsoft.com/office/drawing/2014/main" id="{329D852A-3A3F-F8CB-3A04-F5998216A136}"/>
              </a:ext>
            </a:extLst>
          </p:cNvPr>
          <p:cNvCxnSpPr>
            <a:cxnSpLocks/>
          </p:cNvCxnSpPr>
          <p:nvPr/>
        </p:nvCxnSpPr>
        <p:spPr>
          <a:xfrm>
            <a:off x="4971011" y="2770909"/>
            <a:ext cx="3081251" cy="1634836"/>
          </a:xfrm>
          <a:prstGeom prst="bentConnector3">
            <a:avLst>
              <a:gd name="adj1" fmla="val 42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E5070F5-2B91-78C7-BF20-DE91BECEB4B5}"/>
              </a:ext>
            </a:extLst>
          </p:cNvPr>
          <p:cNvCxnSpPr>
            <a:cxnSpLocks/>
          </p:cNvCxnSpPr>
          <p:nvPr/>
        </p:nvCxnSpPr>
        <p:spPr>
          <a:xfrm>
            <a:off x="5249037" y="3543993"/>
            <a:ext cx="1693927" cy="1002835"/>
          </a:xfrm>
          <a:prstGeom prst="bentConnector3">
            <a:avLst>
              <a:gd name="adj1" fmla="val 4313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8757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47CEE97-7F2B-D37D-39F7-42F5BF191C26}"/>
              </a:ext>
            </a:extLst>
          </p:cNvPr>
          <p:cNvPicPr>
            <a:picLocks noChangeAspect="1"/>
          </p:cNvPicPr>
          <p:nvPr/>
        </p:nvPicPr>
        <p:blipFill>
          <a:blip r:embed="rId3"/>
          <a:stretch>
            <a:fillRect/>
          </a:stretch>
        </p:blipFill>
        <p:spPr>
          <a:xfrm>
            <a:off x="960898" y="2911411"/>
            <a:ext cx="3819525" cy="2943225"/>
          </a:xfrm>
          <a:prstGeom prst="rect">
            <a:avLst/>
          </a:prstGeom>
        </p:spPr>
      </p:pic>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5902578" cy="892552"/>
            <a:chOff x="50800" y="40100"/>
            <a:chExt cx="5902578"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5902578"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Dynamo Player – Make Input</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26" name="Picture 25">
            <a:extLst>
              <a:ext uri="{FF2B5EF4-FFF2-40B4-BE49-F238E27FC236}">
                <a16:creationId xmlns:a16="http://schemas.microsoft.com/office/drawing/2014/main" id="{B2D9D1EC-756B-1B49-2D7F-0672799773FC}"/>
              </a:ext>
            </a:extLst>
          </p:cNvPr>
          <p:cNvPicPr>
            <a:picLocks noChangeAspect="1"/>
          </p:cNvPicPr>
          <p:nvPr/>
        </p:nvPicPr>
        <p:blipFill rotWithShape="1">
          <a:blip r:embed="rId5"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1071735" y="1395326"/>
            <a:ext cx="5243460" cy="3524250"/>
          </a:xfrm>
          <a:prstGeom prst="rect">
            <a:avLst/>
          </a:prstGeom>
        </p:spPr>
      </p:pic>
      <p:pic>
        <p:nvPicPr>
          <p:cNvPr id="4" name="Picture 3">
            <a:extLst>
              <a:ext uri="{FF2B5EF4-FFF2-40B4-BE49-F238E27FC236}">
                <a16:creationId xmlns:a16="http://schemas.microsoft.com/office/drawing/2014/main" id="{A30D0D79-14CE-8E04-9196-467B3D94195A}"/>
              </a:ext>
            </a:extLst>
          </p:cNvPr>
          <p:cNvPicPr>
            <a:picLocks noChangeAspect="1"/>
          </p:cNvPicPr>
          <p:nvPr/>
        </p:nvPicPr>
        <p:blipFill>
          <a:blip r:embed="rId6"/>
          <a:stretch>
            <a:fillRect/>
          </a:stretch>
        </p:blipFill>
        <p:spPr>
          <a:xfrm>
            <a:off x="7535919" y="796810"/>
            <a:ext cx="3781425" cy="5476875"/>
          </a:xfrm>
          <a:prstGeom prst="rect">
            <a:avLst/>
          </a:prstGeom>
        </p:spPr>
      </p:pic>
    </p:spTree>
    <p:extLst>
      <p:ext uri="{BB962C8B-B14F-4D97-AF65-F5344CB8AC3E}">
        <p14:creationId xmlns:p14="http://schemas.microsoft.com/office/powerpoint/2010/main" val="331127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630412-62DE-CEEB-818B-4012590B6DE1}"/>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Share What We Learned</a:t>
            </a:r>
          </a:p>
        </p:txBody>
      </p:sp>
      <p:sp>
        <p:nvSpPr>
          <p:cNvPr id="2" name="TextBox 1">
            <a:extLst>
              <a:ext uri="{FF2B5EF4-FFF2-40B4-BE49-F238E27FC236}">
                <a16:creationId xmlns:a16="http://schemas.microsoft.com/office/drawing/2014/main" id="{6B810AEE-62CB-DF91-B2D8-78A3A8C43EAF}"/>
              </a:ext>
            </a:extLst>
          </p:cNvPr>
          <p:cNvSpPr txBox="1"/>
          <p:nvPr/>
        </p:nvSpPr>
        <p:spPr>
          <a:xfrm>
            <a:off x="6834404" y="3151936"/>
            <a:ext cx="4710798" cy="1323439"/>
          </a:xfrm>
          <a:prstGeom prst="rect">
            <a:avLst/>
          </a:prstGeom>
          <a:noFill/>
        </p:spPr>
        <p:txBody>
          <a:bodyPr wrap="square">
            <a:spAutoFit/>
          </a:bodyPr>
          <a:lstStyle/>
          <a:p>
            <a:r>
              <a:rPr lang="en-US" sz="4000" b="1" dirty="0">
                <a:solidFill>
                  <a:schemeClr val="bg2">
                    <a:lumMod val="75000"/>
                  </a:schemeClr>
                </a:solidFill>
                <a:latin typeface="gitbook-content-font"/>
                <a:hlinkClick r:id="rId3"/>
              </a:rPr>
              <a:t>github.com/</a:t>
            </a:r>
          </a:p>
          <a:p>
            <a:r>
              <a:rPr lang="en-US" sz="4000" b="1" dirty="0">
                <a:solidFill>
                  <a:schemeClr val="bg2">
                    <a:lumMod val="75000"/>
                  </a:schemeClr>
                </a:solidFill>
                <a:latin typeface="gitbook-content-font"/>
                <a:hlinkClick r:id="rId3"/>
              </a:rPr>
              <a:t>SigmaAEC/Dynopoly</a:t>
            </a:r>
            <a:endParaRPr lang="en-US" sz="4000" b="1" dirty="0">
              <a:solidFill>
                <a:schemeClr val="bg2">
                  <a:lumMod val="75000"/>
                </a:schemeClr>
              </a:solidFill>
              <a:latin typeface="gitbook-content-font"/>
            </a:endParaRPr>
          </a:p>
        </p:txBody>
      </p:sp>
      <p:pic>
        <p:nvPicPr>
          <p:cNvPr id="4" name="Picture 3">
            <a:extLst>
              <a:ext uri="{FF2B5EF4-FFF2-40B4-BE49-F238E27FC236}">
                <a16:creationId xmlns:a16="http://schemas.microsoft.com/office/drawing/2014/main" id="{2BF45312-A7B7-4C06-4FC7-544E8E6C7A1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5198" y="1625597"/>
            <a:ext cx="5852667" cy="4376115"/>
          </a:xfrm>
          <a:prstGeom prst="rect">
            <a:avLst/>
          </a:prstGeom>
        </p:spPr>
      </p:pic>
      <p:pic>
        <p:nvPicPr>
          <p:cNvPr id="1026" name="Picture 2" descr="Knowledge Sharing Icon Vector Isolated Stock Vector (Royalty Free)  1535076221 | Shutterstock">
            <a:extLst>
              <a:ext uri="{FF2B5EF4-FFF2-40B4-BE49-F238E27FC236}">
                <a16:creationId xmlns:a16="http://schemas.microsoft.com/office/drawing/2014/main" id="{0414126C-1F50-B233-FBED-85E92C57F110}"/>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26148" y="575191"/>
            <a:ext cx="1188077"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7448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6906827" cy="892552"/>
            <a:chOff x="50800" y="40100"/>
            <a:chExt cx="690682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6906827"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cs typeface="Arial" panose="020B0604020202020204" pitchFamily="34" charset="0"/>
                </a:rPr>
                <a:t>Dynamo Player – Select Revit Stuff </a:t>
              </a:r>
              <a:endParaRPr lang="en-US" sz="3200" b="1" dirty="0">
                <a:solidFill>
                  <a:srgbClr val="3B454E"/>
                </a:solidFill>
                <a:latin typeface="gitbook-content-font"/>
              </a:endParaRP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spTree>
    <p:extLst>
      <p:ext uri="{BB962C8B-B14F-4D97-AF65-F5344CB8AC3E}">
        <p14:creationId xmlns:p14="http://schemas.microsoft.com/office/powerpoint/2010/main" val="30361672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4450257" cy="892552"/>
            <a:chOff x="50800" y="40100"/>
            <a:chExt cx="445025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4450257"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Bonus Input Options</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4" name="Picture 3">
            <a:extLst>
              <a:ext uri="{FF2B5EF4-FFF2-40B4-BE49-F238E27FC236}">
                <a16:creationId xmlns:a16="http://schemas.microsoft.com/office/drawing/2014/main" id="{A8CD10A6-A9EA-39E8-2EDF-864483DF757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5211" t="14135"/>
          <a:stretch/>
        </p:blipFill>
        <p:spPr>
          <a:xfrm>
            <a:off x="309961" y="1301358"/>
            <a:ext cx="11572078" cy="5031057"/>
          </a:xfrm>
          <a:prstGeom prst="rect">
            <a:avLst/>
          </a:prstGeom>
        </p:spPr>
      </p:pic>
    </p:spTree>
    <p:extLst>
      <p:ext uri="{BB962C8B-B14F-4D97-AF65-F5344CB8AC3E}">
        <p14:creationId xmlns:p14="http://schemas.microsoft.com/office/powerpoint/2010/main" val="40712573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5162182" cy="892552"/>
            <a:chOff x="50800" y="40100"/>
            <a:chExt cx="5162182"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5162182"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Data Shape Input Option</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3" name="Picture 2">
            <a:extLst>
              <a:ext uri="{FF2B5EF4-FFF2-40B4-BE49-F238E27FC236}">
                <a16:creationId xmlns:a16="http://schemas.microsoft.com/office/drawing/2014/main" id="{C24B19BE-73DA-C6C9-4D5F-C77662BF75C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6842" t="26950" r="8881"/>
          <a:stretch/>
        </p:blipFill>
        <p:spPr>
          <a:xfrm>
            <a:off x="1316429" y="1219199"/>
            <a:ext cx="9559142" cy="5219701"/>
          </a:xfrm>
          <a:prstGeom prst="rect">
            <a:avLst/>
          </a:prstGeom>
        </p:spPr>
      </p:pic>
    </p:spTree>
    <p:extLst>
      <p:ext uri="{BB962C8B-B14F-4D97-AF65-F5344CB8AC3E}">
        <p14:creationId xmlns:p14="http://schemas.microsoft.com/office/powerpoint/2010/main" val="1380649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049425"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Data Shapes</a:t>
            </a:r>
          </a:p>
        </p:txBody>
      </p:sp>
      <p:pic>
        <p:nvPicPr>
          <p:cNvPr id="13314" name="Picture 2" descr="cropped-a">
            <a:extLst>
              <a:ext uri="{FF2B5EF4-FFF2-40B4-BE49-F238E27FC236}">
                <a16:creationId xmlns:a16="http://schemas.microsoft.com/office/drawing/2014/main" id="{E41F643B-BC4A-0DA5-A2DC-B45B607BB50D}"/>
              </a:ext>
            </a:extLst>
          </p:cNvPr>
          <p:cNvPicPr>
            <a:picLocks noChangeAspect="1" noChangeArrowheads="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225282" y="438381"/>
            <a:ext cx="635596"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B83FB95-9126-7B44-1E7B-B1F891B14AD8}"/>
              </a:ext>
            </a:extLst>
          </p:cNvPr>
          <p:cNvPicPr>
            <a:picLocks noChangeAspect="1"/>
          </p:cNvPicPr>
          <p:nvPr/>
        </p:nvPicPr>
        <p:blipFill>
          <a:blip r:embed="rId4"/>
          <a:stretch>
            <a:fillRect/>
          </a:stretch>
        </p:blipFill>
        <p:spPr>
          <a:xfrm>
            <a:off x="247650" y="1052512"/>
            <a:ext cx="11696700" cy="4752975"/>
          </a:xfrm>
          <a:prstGeom prst="rect">
            <a:avLst/>
          </a:prstGeom>
        </p:spPr>
      </p:pic>
    </p:spTree>
    <p:extLst>
      <p:ext uri="{BB962C8B-B14F-4D97-AF65-F5344CB8AC3E}">
        <p14:creationId xmlns:p14="http://schemas.microsoft.com/office/powerpoint/2010/main" val="1172914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BA8453-A9B8-A26B-74C0-11853EFB3F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22190" y="565480"/>
            <a:ext cx="3025528" cy="6148655"/>
          </a:xfrm>
          <a:prstGeom prst="rect">
            <a:avLst/>
          </a:prstGeom>
        </p:spPr>
      </p:pic>
      <p:sp>
        <p:nvSpPr>
          <p:cNvPr id="5" name="TextBox 4">
            <a:extLst>
              <a:ext uri="{FF2B5EF4-FFF2-40B4-BE49-F238E27FC236}">
                <a16:creationId xmlns:a16="http://schemas.microsoft.com/office/drawing/2014/main" id="{3468E91B-3AEC-F220-E5B3-9685EB07503B}"/>
              </a:ext>
            </a:extLst>
          </p:cNvPr>
          <p:cNvSpPr txBox="1">
            <a:spLocks noGrp="1" noRot="1" noMove="1" noResize="1" noEditPoints="1" noAdjustHandles="1" noChangeArrowheads="1" noChangeShapeType="1"/>
          </p:cNvSpPr>
          <p:nvPr/>
        </p:nvSpPr>
        <p:spPr>
          <a:xfrm>
            <a:off x="50800" y="40100"/>
            <a:ext cx="2000869"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7" name="Picture 6" descr="Text&#10;&#10;Description automatically generated">
            <a:extLst>
              <a:ext uri="{FF2B5EF4-FFF2-40B4-BE49-F238E27FC236}">
                <a16:creationId xmlns:a16="http://schemas.microsoft.com/office/drawing/2014/main" id="{8C8B97ED-88BD-3BFD-EBF5-844A61FFD4B8}"/>
              </a:ext>
            </a:extLst>
          </p:cNvPr>
          <p:cNvPicPr/>
          <p:nvPr/>
        </p:nvPicPr>
        <p:blipFill>
          <a:blip r:embed="rId4"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sp>
        <p:nvSpPr>
          <p:cNvPr id="2" name="Rectangle 1">
            <a:extLst>
              <a:ext uri="{FF2B5EF4-FFF2-40B4-BE49-F238E27FC236}">
                <a16:creationId xmlns:a16="http://schemas.microsoft.com/office/drawing/2014/main" id="{7A04347A-6779-BBF2-DBB9-B5F41D8B278B}"/>
              </a:ext>
            </a:extLst>
          </p:cNvPr>
          <p:cNvSpPr/>
          <p:nvPr/>
        </p:nvSpPr>
        <p:spPr>
          <a:xfrm rot="20154240">
            <a:off x="6379632" y="4012632"/>
            <a:ext cx="652953" cy="290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8CE404A-D259-8F2D-5004-6FB5C714EDD0}"/>
              </a:ext>
            </a:extLst>
          </p:cNvPr>
          <p:cNvSpPr/>
          <p:nvPr/>
        </p:nvSpPr>
        <p:spPr>
          <a:xfrm rot="20154240">
            <a:off x="4954565" y="2422589"/>
            <a:ext cx="867134" cy="290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164F5FC-F9EC-3E4E-9916-069A130AC6C4}"/>
                  </a:ext>
                </a:extLst>
              </p14:cNvPr>
              <p14:cNvContentPartPr/>
              <p14:nvPr/>
            </p14:nvContentPartPr>
            <p14:xfrm>
              <a:off x="6952740" y="2633640"/>
              <a:ext cx="80280" cy="316080"/>
            </p14:xfrm>
          </p:contentPart>
        </mc:Choice>
        <mc:Fallback xmlns="">
          <p:pic>
            <p:nvPicPr>
              <p:cNvPr id="4" name="Ink 3">
                <a:extLst>
                  <a:ext uri="{FF2B5EF4-FFF2-40B4-BE49-F238E27FC236}">
                    <a16:creationId xmlns:a16="http://schemas.microsoft.com/office/drawing/2014/main" id="{8164F5FC-F9EC-3E4E-9916-069A130AC6C4}"/>
                  </a:ext>
                </a:extLst>
              </p:cNvPr>
              <p:cNvPicPr/>
              <p:nvPr/>
            </p:nvPicPr>
            <p:blipFill>
              <a:blip r:embed="rId6"/>
              <a:stretch>
                <a:fillRect/>
              </a:stretch>
            </p:blipFill>
            <p:spPr>
              <a:xfrm>
                <a:off x="6889740" y="2570640"/>
                <a:ext cx="2059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EAB9770-67D0-BAEB-C931-553886F2D5C8}"/>
                  </a:ext>
                </a:extLst>
              </p14:cNvPr>
              <p14:cNvContentPartPr/>
              <p14:nvPr/>
            </p14:nvContentPartPr>
            <p14:xfrm>
              <a:off x="6278820" y="3157080"/>
              <a:ext cx="288720" cy="388800"/>
            </p14:xfrm>
          </p:contentPart>
        </mc:Choice>
        <mc:Fallback xmlns="">
          <p:pic>
            <p:nvPicPr>
              <p:cNvPr id="6" name="Ink 5">
                <a:extLst>
                  <a:ext uri="{FF2B5EF4-FFF2-40B4-BE49-F238E27FC236}">
                    <a16:creationId xmlns:a16="http://schemas.microsoft.com/office/drawing/2014/main" id="{CEAB9770-67D0-BAEB-C931-553886F2D5C8}"/>
                  </a:ext>
                </a:extLst>
              </p:cNvPr>
              <p:cNvPicPr/>
              <p:nvPr/>
            </p:nvPicPr>
            <p:blipFill>
              <a:blip r:embed="rId8"/>
              <a:stretch>
                <a:fillRect/>
              </a:stretch>
            </p:blipFill>
            <p:spPr>
              <a:xfrm>
                <a:off x="6215820" y="3094080"/>
                <a:ext cx="414360" cy="514440"/>
              </a:xfrm>
              <a:prstGeom prst="rect">
                <a:avLst/>
              </a:prstGeom>
            </p:spPr>
          </p:pic>
        </mc:Fallback>
      </mc:AlternateContent>
      <p:grpSp>
        <p:nvGrpSpPr>
          <p:cNvPr id="18" name="Group 17">
            <a:extLst>
              <a:ext uri="{FF2B5EF4-FFF2-40B4-BE49-F238E27FC236}">
                <a16:creationId xmlns:a16="http://schemas.microsoft.com/office/drawing/2014/main" id="{1B71B4E6-95B4-A360-D1E2-03E598ADC00A}"/>
              </a:ext>
            </a:extLst>
          </p:cNvPr>
          <p:cNvGrpSpPr/>
          <p:nvPr/>
        </p:nvGrpSpPr>
        <p:grpSpPr>
          <a:xfrm>
            <a:off x="5148060" y="3680520"/>
            <a:ext cx="228960" cy="296280"/>
            <a:chOff x="5148060" y="3680520"/>
            <a:chExt cx="228960" cy="29628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C8C1A37-C01B-7615-3BF4-E9210F2D132B}"/>
                    </a:ext>
                  </a:extLst>
                </p14:cNvPr>
                <p14:cNvContentPartPr/>
                <p14:nvPr/>
              </p14:nvContentPartPr>
              <p14:xfrm>
                <a:off x="5219340" y="3680520"/>
                <a:ext cx="104400" cy="48600"/>
              </p14:xfrm>
            </p:contentPart>
          </mc:Choice>
          <mc:Fallback xmlns="">
            <p:pic>
              <p:nvPicPr>
                <p:cNvPr id="10" name="Ink 9">
                  <a:extLst>
                    <a:ext uri="{FF2B5EF4-FFF2-40B4-BE49-F238E27FC236}">
                      <a16:creationId xmlns:a16="http://schemas.microsoft.com/office/drawing/2014/main" id="{6C8C1A37-C01B-7615-3BF4-E9210F2D132B}"/>
                    </a:ext>
                  </a:extLst>
                </p:cNvPr>
                <p:cNvPicPr/>
                <p:nvPr/>
              </p:nvPicPr>
              <p:blipFill>
                <a:blip r:embed="rId10"/>
                <a:stretch>
                  <a:fillRect/>
                </a:stretch>
              </p:blipFill>
              <p:spPr>
                <a:xfrm>
                  <a:off x="5156700" y="3617880"/>
                  <a:ext cx="230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7620A326-8509-A00B-C5E9-29C50E804709}"/>
                    </a:ext>
                  </a:extLst>
                </p14:cNvPr>
                <p14:cNvContentPartPr/>
                <p14:nvPr/>
              </p14:nvContentPartPr>
              <p14:xfrm>
                <a:off x="5376660" y="3700320"/>
                <a:ext cx="360" cy="360"/>
              </p14:xfrm>
            </p:contentPart>
          </mc:Choice>
          <mc:Fallback xmlns="">
            <p:pic>
              <p:nvPicPr>
                <p:cNvPr id="11" name="Ink 10">
                  <a:extLst>
                    <a:ext uri="{FF2B5EF4-FFF2-40B4-BE49-F238E27FC236}">
                      <a16:creationId xmlns:a16="http://schemas.microsoft.com/office/drawing/2014/main" id="{7620A326-8509-A00B-C5E9-29C50E804709}"/>
                    </a:ext>
                  </a:extLst>
                </p:cNvPr>
                <p:cNvPicPr/>
                <p:nvPr/>
              </p:nvPicPr>
              <p:blipFill>
                <a:blip r:embed="rId12"/>
                <a:stretch>
                  <a:fillRect/>
                </a:stretch>
              </p:blipFill>
              <p:spPr>
                <a:xfrm>
                  <a:off x="5313660" y="36373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81AEA2E-07C7-65EE-1C04-6D15197DD913}"/>
                    </a:ext>
                  </a:extLst>
                </p14:cNvPr>
                <p14:cNvContentPartPr/>
                <p14:nvPr/>
              </p14:nvContentPartPr>
              <p14:xfrm>
                <a:off x="5310060" y="3771600"/>
                <a:ext cx="360" cy="360"/>
              </p14:xfrm>
            </p:contentPart>
          </mc:Choice>
          <mc:Fallback xmlns="">
            <p:pic>
              <p:nvPicPr>
                <p:cNvPr id="13" name="Ink 12">
                  <a:extLst>
                    <a:ext uri="{FF2B5EF4-FFF2-40B4-BE49-F238E27FC236}">
                      <a16:creationId xmlns:a16="http://schemas.microsoft.com/office/drawing/2014/main" id="{F81AEA2E-07C7-65EE-1C04-6D15197DD913}"/>
                    </a:ext>
                  </a:extLst>
                </p:cNvPr>
                <p:cNvPicPr/>
                <p:nvPr/>
              </p:nvPicPr>
              <p:blipFill>
                <a:blip r:embed="rId12"/>
                <a:stretch>
                  <a:fillRect/>
                </a:stretch>
              </p:blipFill>
              <p:spPr>
                <a:xfrm>
                  <a:off x="5247420" y="37086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006B1D9D-4207-1C30-CB7E-9FA30325BAB2}"/>
                    </a:ext>
                  </a:extLst>
                </p14:cNvPr>
                <p14:cNvContentPartPr/>
                <p14:nvPr/>
              </p14:nvContentPartPr>
              <p14:xfrm>
                <a:off x="5238420" y="3833520"/>
                <a:ext cx="360" cy="360"/>
              </p14:xfrm>
            </p:contentPart>
          </mc:Choice>
          <mc:Fallback xmlns="">
            <p:pic>
              <p:nvPicPr>
                <p:cNvPr id="14" name="Ink 13">
                  <a:extLst>
                    <a:ext uri="{FF2B5EF4-FFF2-40B4-BE49-F238E27FC236}">
                      <a16:creationId xmlns:a16="http://schemas.microsoft.com/office/drawing/2014/main" id="{006B1D9D-4207-1C30-CB7E-9FA30325BAB2}"/>
                    </a:ext>
                  </a:extLst>
                </p:cNvPr>
                <p:cNvPicPr/>
                <p:nvPr/>
              </p:nvPicPr>
              <p:blipFill>
                <a:blip r:embed="rId12"/>
                <a:stretch>
                  <a:fillRect/>
                </a:stretch>
              </p:blipFill>
              <p:spPr>
                <a:xfrm>
                  <a:off x="5175780" y="3770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8F36209-02D9-2B60-8F21-E75CC7434D57}"/>
                    </a:ext>
                  </a:extLst>
                </p14:cNvPr>
                <p14:cNvContentPartPr/>
                <p14:nvPr/>
              </p14:nvContentPartPr>
              <p14:xfrm>
                <a:off x="5195580" y="3895440"/>
                <a:ext cx="360" cy="360"/>
              </p14:xfrm>
            </p:contentPart>
          </mc:Choice>
          <mc:Fallback xmlns="">
            <p:pic>
              <p:nvPicPr>
                <p:cNvPr id="15" name="Ink 14">
                  <a:extLst>
                    <a:ext uri="{FF2B5EF4-FFF2-40B4-BE49-F238E27FC236}">
                      <a16:creationId xmlns:a16="http://schemas.microsoft.com/office/drawing/2014/main" id="{E8F36209-02D9-2B60-8F21-E75CC7434D57}"/>
                    </a:ext>
                  </a:extLst>
                </p:cNvPr>
                <p:cNvPicPr/>
                <p:nvPr/>
              </p:nvPicPr>
              <p:blipFill>
                <a:blip r:embed="rId12"/>
                <a:stretch>
                  <a:fillRect/>
                </a:stretch>
              </p:blipFill>
              <p:spPr>
                <a:xfrm>
                  <a:off x="5132940" y="38328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21D79239-C20E-7AEA-E692-490644EB5823}"/>
                    </a:ext>
                  </a:extLst>
                </p14:cNvPr>
                <p14:cNvContentPartPr/>
                <p14:nvPr/>
              </p14:nvContentPartPr>
              <p14:xfrm>
                <a:off x="5148060" y="3976440"/>
                <a:ext cx="360" cy="360"/>
              </p14:xfrm>
            </p:contentPart>
          </mc:Choice>
          <mc:Fallback xmlns="">
            <p:pic>
              <p:nvPicPr>
                <p:cNvPr id="17" name="Ink 16">
                  <a:extLst>
                    <a:ext uri="{FF2B5EF4-FFF2-40B4-BE49-F238E27FC236}">
                      <a16:creationId xmlns:a16="http://schemas.microsoft.com/office/drawing/2014/main" id="{21D79239-C20E-7AEA-E692-490644EB5823}"/>
                    </a:ext>
                  </a:extLst>
                </p:cNvPr>
                <p:cNvPicPr/>
                <p:nvPr/>
              </p:nvPicPr>
              <p:blipFill>
                <a:blip r:embed="rId12"/>
                <a:stretch>
                  <a:fillRect/>
                </a:stretch>
              </p:blipFill>
              <p:spPr>
                <a:xfrm>
                  <a:off x="5085420" y="3913800"/>
                  <a:ext cx="126000" cy="126000"/>
                </a:xfrm>
                <a:prstGeom prst="rect">
                  <a:avLst/>
                </a:prstGeom>
              </p:spPr>
            </p:pic>
          </mc:Fallback>
        </mc:AlternateContent>
      </p:grpSp>
      <p:grpSp>
        <p:nvGrpSpPr>
          <p:cNvPr id="29" name="Group 28">
            <a:extLst>
              <a:ext uri="{FF2B5EF4-FFF2-40B4-BE49-F238E27FC236}">
                <a16:creationId xmlns:a16="http://schemas.microsoft.com/office/drawing/2014/main" id="{9EF1505F-9116-C279-47BA-655CC260E246}"/>
              </a:ext>
            </a:extLst>
          </p:cNvPr>
          <p:cNvGrpSpPr/>
          <p:nvPr/>
        </p:nvGrpSpPr>
        <p:grpSpPr>
          <a:xfrm>
            <a:off x="5209980" y="2695200"/>
            <a:ext cx="133560" cy="100800"/>
            <a:chOff x="5209980" y="2695200"/>
            <a:chExt cx="133560" cy="100800"/>
          </a:xfrm>
        </p:grpSpPr>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ADA29EDC-7E7D-B035-42FD-BAAA68AE313F}"/>
                    </a:ext>
                  </a:extLst>
                </p14:cNvPr>
                <p14:cNvContentPartPr/>
                <p14:nvPr/>
              </p14:nvContentPartPr>
              <p14:xfrm>
                <a:off x="5209980" y="2795640"/>
                <a:ext cx="360" cy="360"/>
              </p14:xfrm>
            </p:contentPart>
          </mc:Choice>
          <mc:Fallback xmlns="">
            <p:pic>
              <p:nvPicPr>
                <p:cNvPr id="25" name="Ink 24">
                  <a:extLst>
                    <a:ext uri="{FF2B5EF4-FFF2-40B4-BE49-F238E27FC236}">
                      <a16:creationId xmlns:a16="http://schemas.microsoft.com/office/drawing/2014/main" id="{ADA29EDC-7E7D-B035-42FD-BAAA68AE313F}"/>
                    </a:ext>
                  </a:extLst>
                </p:cNvPr>
                <p:cNvPicPr/>
                <p:nvPr/>
              </p:nvPicPr>
              <p:blipFill>
                <a:blip r:embed="rId12"/>
                <a:stretch>
                  <a:fillRect/>
                </a:stretch>
              </p:blipFill>
              <p:spPr>
                <a:xfrm>
                  <a:off x="5146980" y="2732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70FDD051-D95A-CCD4-D66D-F16F7B194D07}"/>
                    </a:ext>
                  </a:extLst>
                </p14:cNvPr>
                <p14:cNvContentPartPr/>
                <p14:nvPr/>
              </p14:nvContentPartPr>
              <p14:xfrm>
                <a:off x="5281620" y="2728680"/>
                <a:ext cx="360" cy="360"/>
              </p14:xfrm>
            </p:contentPart>
          </mc:Choice>
          <mc:Fallback xmlns="">
            <p:pic>
              <p:nvPicPr>
                <p:cNvPr id="26" name="Ink 25">
                  <a:extLst>
                    <a:ext uri="{FF2B5EF4-FFF2-40B4-BE49-F238E27FC236}">
                      <a16:creationId xmlns:a16="http://schemas.microsoft.com/office/drawing/2014/main" id="{70FDD051-D95A-CCD4-D66D-F16F7B194D07}"/>
                    </a:ext>
                  </a:extLst>
                </p:cNvPr>
                <p:cNvPicPr/>
                <p:nvPr/>
              </p:nvPicPr>
              <p:blipFill>
                <a:blip r:embed="rId12"/>
                <a:stretch>
                  <a:fillRect/>
                </a:stretch>
              </p:blipFill>
              <p:spPr>
                <a:xfrm>
                  <a:off x="5218620" y="26660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B85F7767-FFE6-324E-E913-5E3303B1818C}"/>
                    </a:ext>
                  </a:extLst>
                </p14:cNvPr>
                <p14:cNvContentPartPr/>
                <p14:nvPr/>
              </p14:nvContentPartPr>
              <p14:xfrm>
                <a:off x="5343180" y="2695200"/>
                <a:ext cx="360" cy="360"/>
              </p14:xfrm>
            </p:contentPart>
          </mc:Choice>
          <mc:Fallback xmlns="">
            <p:pic>
              <p:nvPicPr>
                <p:cNvPr id="28" name="Ink 27">
                  <a:extLst>
                    <a:ext uri="{FF2B5EF4-FFF2-40B4-BE49-F238E27FC236}">
                      <a16:creationId xmlns:a16="http://schemas.microsoft.com/office/drawing/2014/main" id="{B85F7767-FFE6-324E-E913-5E3303B1818C}"/>
                    </a:ext>
                  </a:extLst>
                </p:cNvPr>
                <p:cNvPicPr/>
                <p:nvPr/>
              </p:nvPicPr>
              <p:blipFill>
                <a:blip r:embed="rId12"/>
                <a:stretch>
                  <a:fillRect/>
                </a:stretch>
              </p:blipFill>
              <p:spPr>
                <a:xfrm>
                  <a:off x="5280540" y="263256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id="{AB62D1F5-BB88-75D6-DAC1-F3560D517F25}"/>
                  </a:ext>
                </a:extLst>
              </p14:cNvPr>
              <p14:cNvContentPartPr/>
              <p14:nvPr/>
            </p14:nvContentPartPr>
            <p14:xfrm>
              <a:off x="6380700" y="3042240"/>
              <a:ext cx="158040" cy="183600"/>
            </p14:xfrm>
          </p:contentPart>
        </mc:Choice>
        <mc:Fallback xmlns="">
          <p:pic>
            <p:nvPicPr>
              <p:cNvPr id="39" name="Ink 38">
                <a:extLst>
                  <a:ext uri="{FF2B5EF4-FFF2-40B4-BE49-F238E27FC236}">
                    <a16:creationId xmlns:a16="http://schemas.microsoft.com/office/drawing/2014/main" id="{AB62D1F5-BB88-75D6-DAC1-F3560D517F25}"/>
                  </a:ext>
                </a:extLst>
              </p:cNvPr>
              <p:cNvPicPr/>
              <p:nvPr/>
            </p:nvPicPr>
            <p:blipFill>
              <a:blip r:embed="rId21"/>
              <a:stretch>
                <a:fillRect/>
              </a:stretch>
            </p:blipFill>
            <p:spPr>
              <a:xfrm>
                <a:off x="6317700" y="2979600"/>
                <a:ext cx="2836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82A7522C-3D58-5849-7BF6-F516582C1F5F}"/>
                  </a:ext>
                </a:extLst>
              </p14:cNvPr>
              <p14:cNvContentPartPr/>
              <p14:nvPr/>
            </p14:nvContentPartPr>
            <p14:xfrm>
              <a:off x="5229060" y="3543000"/>
              <a:ext cx="7560" cy="18360"/>
            </p14:xfrm>
          </p:contentPart>
        </mc:Choice>
        <mc:Fallback xmlns="">
          <p:pic>
            <p:nvPicPr>
              <p:cNvPr id="41" name="Ink 40">
                <a:extLst>
                  <a:ext uri="{FF2B5EF4-FFF2-40B4-BE49-F238E27FC236}">
                    <a16:creationId xmlns:a16="http://schemas.microsoft.com/office/drawing/2014/main" id="{82A7522C-3D58-5849-7BF6-F516582C1F5F}"/>
                  </a:ext>
                </a:extLst>
              </p:cNvPr>
              <p:cNvPicPr/>
              <p:nvPr/>
            </p:nvPicPr>
            <p:blipFill>
              <a:blip r:embed="rId23"/>
              <a:stretch>
                <a:fillRect/>
              </a:stretch>
            </p:blipFill>
            <p:spPr>
              <a:xfrm>
                <a:off x="5166420" y="3480360"/>
                <a:ext cx="133200" cy="144000"/>
              </a:xfrm>
              <a:prstGeom prst="rect">
                <a:avLst/>
              </a:prstGeom>
            </p:spPr>
          </p:pic>
        </mc:Fallback>
      </mc:AlternateContent>
      <p:grpSp>
        <p:nvGrpSpPr>
          <p:cNvPr id="46" name="Group 45">
            <a:extLst>
              <a:ext uri="{FF2B5EF4-FFF2-40B4-BE49-F238E27FC236}">
                <a16:creationId xmlns:a16="http://schemas.microsoft.com/office/drawing/2014/main" id="{9E87A8AC-BACB-6E56-BDA7-636755D9971F}"/>
              </a:ext>
            </a:extLst>
          </p:cNvPr>
          <p:cNvGrpSpPr/>
          <p:nvPr/>
        </p:nvGrpSpPr>
        <p:grpSpPr>
          <a:xfrm>
            <a:off x="5176860" y="3081120"/>
            <a:ext cx="142920" cy="300240"/>
            <a:chOff x="5176860" y="3081120"/>
            <a:chExt cx="142920" cy="300240"/>
          </a:xfrm>
        </p:grpSpPr>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96E4D030-AC9D-77EE-6614-D2D7A19B0BA6}"/>
                    </a:ext>
                  </a:extLst>
                </p14:cNvPr>
                <p14:cNvContentPartPr/>
                <p14:nvPr/>
              </p14:nvContentPartPr>
              <p14:xfrm>
                <a:off x="5319420" y="3285960"/>
                <a:ext cx="360" cy="360"/>
              </p14:xfrm>
            </p:contentPart>
          </mc:Choice>
          <mc:Fallback xmlns="">
            <p:pic>
              <p:nvPicPr>
                <p:cNvPr id="19" name="Ink 18">
                  <a:extLst>
                    <a:ext uri="{FF2B5EF4-FFF2-40B4-BE49-F238E27FC236}">
                      <a16:creationId xmlns:a16="http://schemas.microsoft.com/office/drawing/2014/main" id="{96E4D030-AC9D-77EE-6614-D2D7A19B0BA6}"/>
                    </a:ext>
                  </a:extLst>
                </p:cNvPr>
                <p:cNvPicPr/>
                <p:nvPr/>
              </p:nvPicPr>
              <p:blipFill>
                <a:blip r:embed="rId12"/>
                <a:stretch>
                  <a:fillRect/>
                </a:stretch>
              </p:blipFill>
              <p:spPr>
                <a:xfrm>
                  <a:off x="5256780" y="3222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CB191AD1-A56F-657B-4BF0-7A8E40A743DF}"/>
                    </a:ext>
                  </a:extLst>
                </p14:cNvPr>
                <p14:cNvContentPartPr/>
                <p14:nvPr/>
              </p14:nvContentPartPr>
              <p14:xfrm>
                <a:off x="5276580" y="3204960"/>
                <a:ext cx="360" cy="360"/>
              </p14:xfrm>
            </p:contentPart>
          </mc:Choice>
          <mc:Fallback xmlns="">
            <p:pic>
              <p:nvPicPr>
                <p:cNvPr id="20" name="Ink 19">
                  <a:extLst>
                    <a:ext uri="{FF2B5EF4-FFF2-40B4-BE49-F238E27FC236}">
                      <a16:creationId xmlns:a16="http://schemas.microsoft.com/office/drawing/2014/main" id="{CB191AD1-A56F-657B-4BF0-7A8E40A743DF}"/>
                    </a:ext>
                  </a:extLst>
                </p:cNvPr>
                <p:cNvPicPr/>
                <p:nvPr/>
              </p:nvPicPr>
              <p:blipFill>
                <a:blip r:embed="rId12"/>
                <a:stretch>
                  <a:fillRect/>
                </a:stretch>
              </p:blipFill>
              <p:spPr>
                <a:xfrm>
                  <a:off x="5213940" y="3141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C7441A73-2CDC-26B5-7F77-5A5018336487}"/>
                    </a:ext>
                  </a:extLst>
                </p14:cNvPr>
                <p14:cNvContentPartPr/>
                <p14:nvPr/>
              </p14:nvContentPartPr>
              <p14:xfrm>
                <a:off x="5214660" y="3147720"/>
                <a:ext cx="360" cy="360"/>
              </p14:xfrm>
            </p:contentPart>
          </mc:Choice>
          <mc:Fallback xmlns="">
            <p:pic>
              <p:nvPicPr>
                <p:cNvPr id="21" name="Ink 20">
                  <a:extLst>
                    <a:ext uri="{FF2B5EF4-FFF2-40B4-BE49-F238E27FC236}">
                      <a16:creationId xmlns:a16="http://schemas.microsoft.com/office/drawing/2014/main" id="{C7441A73-2CDC-26B5-7F77-5A5018336487}"/>
                    </a:ext>
                  </a:extLst>
                </p:cNvPr>
                <p:cNvPicPr/>
                <p:nvPr/>
              </p:nvPicPr>
              <p:blipFill>
                <a:blip r:embed="rId12"/>
                <a:stretch>
                  <a:fillRect/>
                </a:stretch>
              </p:blipFill>
              <p:spPr>
                <a:xfrm>
                  <a:off x="5152020" y="30850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4B89076E-C00D-CF0E-11A7-25593EC5E3E7}"/>
                    </a:ext>
                  </a:extLst>
                </p14:cNvPr>
                <p14:cNvContentPartPr/>
                <p14:nvPr/>
              </p14:nvContentPartPr>
              <p14:xfrm>
                <a:off x="5176860" y="3081120"/>
                <a:ext cx="360" cy="360"/>
              </p14:xfrm>
            </p:contentPart>
          </mc:Choice>
          <mc:Fallback xmlns="">
            <p:pic>
              <p:nvPicPr>
                <p:cNvPr id="23" name="Ink 22">
                  <a:extLst>
                    <a:ext uri="{FF2B5EF4-FFF2-40B4-BE49-F238E27FC236}">
                      <a16:creationId xmlns:a16="http://schemas.microsoft.com/office/drawing/2014/main" id="{4B89076E-C00D-CF0E-11A7-25593EC5E3E7}"/>
                    </a:ext>
                  </a:extLst>
                </p:cNvPr>
                <p:cNvPicPr/>
                <p:nvPr/>
              </p:nvPicPr>
              <p:blipFill>
                <a:blip r:embed="rId12"/>
                <a:stretch>
                  <a:fillRect/>
                </a:stretch>
              </p:blipFill>
              <p:spPr>
                <a:xfrm>
                  <a:off x="5113860" y="30184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 name="Ink 41">
                  <a:extLst>
                    <a:ext uri="{FF2B5EF4-FFF2-40B4-BE49-F238E27FC236}">
                      <a16:creationId xmlns:a16="http://schemas.microsoft.com/office/drawing/2014/main" id="{18847D64-3EFF-2A60-CB45-88E770DBED45}"/>
                    </a:ext>
                  </a:extLst>
                </p14:cNvPr>
                <p14:cNvContentPartPr/>
                <p14:nvPr/>
              </p14:nvContentPartPr>
              <p14:xfrm>
                <a:off x="5214660" y="3381000"/>
                <a:ext cx="360" cy="360"/>
              </p14:xfrm>
            </p:contentPart>
          </mc:Choice>
          <mc:Fallback xmlns="">
            <p:pic>
              <p:nvPicPr>
                <p:cNvPr id="42" name="Ink 41">
                  <a:extLst>
                    <a:ext uri="{FF2B5EF4-FFF2-40B4-BE49-F238E27FC236}">
                      <a16:creationId xmlns:a16="http://schemas.microsoft.com/office/drawing/2014/main" id="{18847D64-3EFF-2A60-CB45-88E770DBED45}"/>
                    </a:ext>
                  </a:extLst>
                </p:cNvPr>
                <p:cNvPicPr/>
                <p:nvPr/>
              </p:nvPicPr>
              <p:blipFill>
                <a:blip r:embed="rId12"/>
                <a:stretch>
                  <a:fillRect/>
                </a:stretch>
              </p:blipFill>
              <p:spPr>
                <a:xfrm>
                  <a:off x="5152020" y="33183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4E1A6035-2603-E096-A976-628ACB8FB96B}"/>
                    </a:ext>
                  </a:extLst>
                </p14:cNvPr>
                <p14:cNvContentPartPr/>
                <p14:nvPr/>
              </p14:nvContentPartPr>
              <p14:xfrm>
                <a:off x="5252820" y="3362280"/>
                <a:ext cx="360" cy="360"/>
              </p14:xfrm>
            </p:contentPart>
          </mc:Choice>
          <mc:Fallback xmlns="">
            <p:pic>
              <p:nvPicPr>
                <p:cNvPr id="43" name="Ink 42">
                  <a:extLst>
                    <a:ext uri="{FF2B5EF4-FFF2-40B4-BE49-F238E27FC236}">
                      <a16:creationId xmlns:a16="http://schemas.microsoft.com/office/drawing/2014/main" id="{4E1A6035-2603-E096-A976-628ACB8FB96B}"/>
                    </a:ext>
                  </a:extLst>
                </p:cNvPr>
                <p:cNvPicPr/>
                <p:nvPr/>
              </p:nvPicPr>
              <p:blipFill>
                <a:blip r:embed="rId12"/>
                <a:stretch>
                  <a:fillRect/>
                </a:stretch>
              </p:blipFill>
              <p:spPr>
                <a:xfrm>
                  <a:off x="5190180" y="32992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F8AF0DB6-83CD-2636-13F8-D6B4FF60FB5D}"/>
                    </a:ext>
                  </a:extLst>
                </p14:cNvPr>
                <p14:cNvContentPartPr/>
                <p14:nvPr/>
              </p14:nvContentPartPr>
              <p14:xfrm>
                <a:off x="5233740" y="3224040"/>
                <a:ext cx="360" cy="360"/>
              </p14:xfrm>
            </p:contentPart>
          </mc:Choice>
          <mc:Fallback xmlns="">
            <p:pic>
              <p:nvPicPr>
                <p:cNvPr id="45" name="Ink 44">
                  <a:extLst>
                    <a:ext uri="{FF2B5EF4-FFF2-40B4-BE49-F238E27FC236}">
                      <a16:creationId xmlns:a16="http://schemas.microsoft.com/office/drawing/2014/main" id="{F8AF0DB6-83CD-2636-13F8-D6B4FF60FB5D}"/>
                    </a:ext>
                  </a:extLst>
                </p:cNvPr>
                <p:cNvPicPr/>
                <p:nvPr/>
              </p:nvPicPr>
              <p:blipFill>
                <a:blip r:embed="rId12"/>
                <a:stretch>
                  <a:fillRect/>
                </a:stretch>
              </p:blipFill>
              <p:spPr>
                <a:xfrm>
                  <a:off x="5170740" y="316104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B929E39C-9CB5-7F96-9A72-A868B88BF150}"/>
                  </a:ext>
                </a:extLst>
              </p14:cNvPr>
              <p14:cNvContentPartPr/>
              <p14:nvPr/>
            </p14:nvContentPartPr>
            <p14:xfrm>
              <a:off x="6457740" y="3424200"/>
              <a:ext cx="360" cy="360"/>
            </p14:xfrm>
          </p:contentPart>
        </mc:Choice>
        <mc:Fallback xmlns="">
          <p:pic>
            <p:nvPicPr>
              <p:cNvPr id="47" name="Ink 46">
                <a:extLst>
                  <a:ext uri="{FF2B5EF4-FFF2-40B4-BE49-F238E27FC236}">
                    <a16:creationId xmlns:a16="http://schemas.microsoft.com/office/drawing/2014/main" id="{B929E39C-9CB5-7F96-9A72-A868B88BF150}"/>
                  </a:ext>
                </a:extLst>
              </p:cNvPr>
              <p:cNvPicPr/>
              <p:nvPr/>
            </p:nvPicPr>
            <p:blipFill>
              <a:blip r:embed="rId12"/>
              <a:stretch>
                <a:fillRect/>
              </a:stretch>
            </p:blipFill>
            <p:spPr>
              <a:xfrm>
                <a:off x="6395100" y="3361200"/>
                <a:ext cx="126000" cy="126000"/>
              </a:xfrm>
              <a:prstGeom prst="rect">
                <a:avLst/>
              </a:prstGeom>
            </p:spPr>
          </p:pic>
        </mc:Fallback>
      </mc:AlternateContent>
      <p:grpSp>
        <p:nvGrpSpPr>
          <p:cNvPr id="60" name="Group 59">
            <a:extLst>
              <a:ext uri="{FF2B5EF4-FFF2-40B4-BE49-F238E27FC236}">
                <a16:creationId xmlns:a16="http://schemas.microsoft.com/office/drawing/2014/main" id="{9F8F36A2-0863-5A74-E525-B762E8CA3DE4}"/>
              </a:ext>
            </a:extLst>
          </p:cNvPr>
          <p:cNvGrpSpPr/>
          <p:nvPr/>
        </p:nvGrpSpPr>
        <p:grpSpPr>
          <a:xfrm>
            <a:off x="6819540" y="3590520"/>
            <a:ext cx="258120" cy="614520"/>
            <a:chOff x="6819540" y="3590520"/>
            <a:chExt cx="258120" cy="614520"/>
          </a:xfrm>
        </p:grpSpPr>
        <mc:AlternateContent xmlns:mc="http://schemas.openxmlformats.org/markup-compatibility/2006" xmlns:p14="http://schemas.microsoft.com/office/powerpoint/2010/main">
          <mc:Choice Requires="p14">
            <p:contentPart p14:bwMode="auto" r:id="rId32">
              <p14:nvContentPartPr>
                <p14:cNvPr id="48" name="Ink 47">
                  <a:extLst>
                    <a:ext uri="{FF2B5EF4-FFF2-40B4-BE49-F238E27FC236}">
                      <a16:creationId xmlns:a16="http://schemas.microsoft.com/office/drawing/2014/main" id="{2F505DD9-E778-2008-A91C-DF5EDC7335AC}"/>
                    </a:ext>
                  </a:extLst>
                </p14:cNvPr>
                <p14:cNvContentPartPr/>
                <p14:nvPr/>
              </p14:nvContentPartPr>
              <p14:xfrm>
                <a:off x="6873180" y="3604200"/>
                <a:ext cx="204480" cy="600840"/>
              </p14:xfrm>
            </p:contentPart>
          </mc:Choice>
          <mc:Fallback xmlns="">
            <p:pic>
              <p:nvPicPr>
                <p:cNvPr id="48" name="Ink 47">
                  <a:extLst>
                    <a:ext uri="{FF2B5EF4-FFF2-40B4-BE49-F238E27FC236}">
                      <a16:creationId xmlns:a16="http://schemas.microsoft.com/office/drawing/2014/main" id="{2F505DD9-E778-2008-A91C-DF5EDC7335AC}"/>
                    </a:ext>
                  </a:extLst>
                </p:cNvPr>
                <p:cNvPicPr/>
                <p:nvPr/>
              </p:nvPicPr>
              <p:blipFill>
                <a:blip r:embed="rId33"/>
                <a:stretch>
                  <a:fillRect/>
                </a:stretch>
              </p:blipFill>
              <p:spPr>
                <a:xfrm>
                  <a:off x="6810180" y="3541200"/>
                  <a:ext cx="33012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1102EBC7-766A-10B4-155A-E92615385DF2}"/>
                    </a:ext>
                  </a:extLst>
                </p14:cNvPr>
                <p14:cNvContentPartPr/>
                <p14:nvPr/>
              </p14:nvContentPartPr>
              <p14:xfrm>
                <a:off x="6819540" y="4043040"/>
                <a:ext cx="360" cy="360"/>
              </p14:xfrm>
            </p:contentPart>
          </mc:Choice>
          <mc:Fallback xmlns="">
            <p:pic>
              <p:nvPicPr>
                <p:cNvPr id="49" name="Ink 48">
                  <a:extLst>
                    <a:ext uri="{FF2B5EF4-FFF2-40B4-BE49-F238E27FC236}">
                      <a16:creationId xmlns:a16="http://schemas.microsoft.com/office/drawing/2014/main" id="{1102EBC7-766A-10B4-155A-E92615385DF2}"/>
                    </a:ext>
                  </a:extLst>
                </p:cNvPr>
                <p:cNvPicPr/>
                <p:nvPr/>
              </p:nvPicPr>
              <p:blipFill>
                <a:blip r:embed="rId12"/>
                <a:stretch>
                  <a:fillRect/>
                </a:stretch>
              </p:blipFill>
              <p:spPr>
                <a:xfrm>
                  <a:off x="6756900" y="39804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1" name="Ink 50">
                  <a:extLst>
                    <a:ext uri="{FF2B5EF4-FFF2-40B4-BE49-F238E27FC236}">
                      <a16:creationId xmlns:a16="http://schemas.microsoft.com/office/drawing/2014/main" id="{C4294397-B9F5-7749-9D2F-790CAAFDEDDE}"/>
                    </a:ext>
                  </a:extLst>
                </p14:cNvPr>
                <p14:cNvContentPartPr/>
                <p14:nvPr/>
              </p14:nvContentPartPr>
              <p14:xfrm>
                <a:off x="6853020" y="3967080"/>
                <a:ext cx="360" cy="360"/>
              </p14:xfrm>
            </p:contentPart>
          </mc:Choice>
          <mc:Fallback xmlns="">
            <p:pic>
              <p:nvPicPr>
                <p:cNvPr id="51" name="Ink 50">
                  <a:extLst>
                    <a:ext uri="{FF2B5EF4-FFF2-40B4-BE49-F238E27FC236}">
                      <a16:creationId xmlns:a16="http://schemas.microsoft.com/office/drawing/2014/main" id="{C4294397-B9F5-7749-9D2F-790CAAFDEDDE}"/>
                    </a:ext>
                  </a:extLst>
                </p:cNvPr>
                <p:cNvPicPr/>
                <p:nvPr/>
              </p:nvPicPr>
              <p:blipFill>
                <a:blip r:embed="rId12"/>
                <a:stretch>
                  <a:fillRect/>
                </a:stretch>
              </p:blipFill>
              <p:spPr>
                <a:xfrm>
                  <a:off x="6790380" y="39040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F289AD70-81BD-6A07-BAB8-B5B46E2CFDFA}"/>
                    </a:ext>
                  </a:extLst>
                </p14:cNvPr>
                <p14:cNvContentPartPr/>
                <p14:nvPr/>
              </p14:nvContentPartPr>
              <p14:xfrm>
                <a:off x="6924300" y="3876720"/>
                <a:ext cx="360" cy="360"/>
              </p14:xfrm>
            </p:contentPart>
          </mc:Choice>
          <mc:Fallback xmlns="">
            <p:pic>
              <p:nvPicPr>
                <p:cNvPr id="53" name="Ink 52">
                  <a:extLst>
                    <a:ext uri="{FF2B5EF4-FFF2-40B4-BE49-F238E27FC236}">
                      <a16:creationId xmlns:a16="http://schemas.microsoft.com/office/drawing/2014/main" id="{F289AD70-81BD-6A07-BAB8-B5B46E2CFDFA}"/>
                    </a:ext>
                  </a:extLst>
                </p:cNvPr>
                <p:cNvPicPr/>
                <p:nvPr/>
              </p:nvPicPr>
              <p:blipFill>
                <a:blip r:embed="rId12"/>
                <a:stretch>
                  <a:fillRect/>
                </a:stretch>
              </p:blipFill>
              <p:spPr>
                <a:xfrm>
                  <a:off x="6861660" y="3813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5" name="Ink 54">
                  <a:extLst>
                    <a:ext uri="{FF2B5EF4-FFF2-40B4-BE49-F238E27FC236}">
                      <a16:creationId xmlns:a16="http://schemas.microsoft.com/office/drawing/2014/main" id="{58F1482E-FE9A-FF57-F69D-5867CFEA4F40}"/>
                    </a:ext>
                  </a:extLst>
                </p14:cNvPr>
                <p14:cNvContentPartPr/>
                <p14:nvPr/>
              </p14:nvContentPartPr>
              <p14:xfrm>
                <a:off x="6991260" y="3776280"/>
                <a:ext cx="360" cy="360"/>
              </p14:xfrm>
            </p:contentPart>
          </mc:Choice>
          <mc:Fallback xmlns="">
            <p:pic>
              <p:nvPicPr>
                <p:cNvPr id="55" name="Ink 54">
                  <a:extLst>
                    <a:ext uri="{FF2B5EF4-FFF2-40B4-BE49-F238E27FC236}">
                      <a16:creationId xmlns:a16="http://schemas.microsoft.com/office/drawing/2014/main" id="{58F1482E-FE9A-FF57-F69D-5867CFEA4F40}"/>
                    </a:ext>
                  </a:extLst>
                </p:cNvPr>
                <p:cNvPicPr/>
                <p:nvPr/>
              </p:nvPicPr>
              <p:blipFill>
                <a:blip r:embed="rId12"/>
                <a:stretch>
                  <a:fillRect/>
                </a:stretch>
              </p:blipFill>
              <p:spPr>
                <a:xfrm>
                  <a:off x="6928260" y="3713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C4588848-639E-74BD-5DF6-A31C57C0031C}"/>
                    </a:ext>
                  </a:extLst>
                </p14:cNvPr>
                <p14:cNvContentPartPr/>
                <p14:nvPr/>
              </p14:nvContentPartPr>
              <p14:xfrm>
                <a:off x="6991260" y="3714720"/>
                <a:ext cx="360" cy="360"/>
              </p14:xfrm>
            </p:contentPart>
          </mc:Choice>
          <mc:Fallback xmlns="">
            <p:pic>
              <p:nvPicPr>
                <p:cNvPr id="57" name="Ink 56">
                  <a:extLst>
                    <a:ext uri="{FF2B5EF4-FFF2-40B4-BE49-F238E27FC236}">
                      <a16:creationId xmlns:a16="http://schemas.microsoft.com/office/drawing/2014/main" id="{C4588848-639E-74BD-5DF6-A31C57C0031C}"/>
                    </a:ext>
                  </a:extLst>
                </p:cNvPr>
                <p:cNvPicPr/>
                <p:nvPr/>
              </p:nvPicPr>
              <p:blipFill>
                <a:blip r:embed="rId12"/>
                <a:stretch>
                  <a:fillRect/>
                </a:stretch>
              </p:blipFill>
              <p:spPr>
                <a:xfrm>
                  <a:off x="6928260" y="3651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9" name="Ink 58">
                  <a:extLst>
                    <a:ext uri="{FF2B5EF4-FFF2-40B4-BE49-F238E27FC236}">
                      <a16:creationId xmlns:a16="http://schemas.microsoft.com/office/drawing/2014/main" id="{4C38B04B-36D5-62A4-C41B-CF685766ABDA}"/>
                    </a:ext>
                  </a:extLst>
                </p14:cNvPr>
                <p14:cNvContentPartPr/>
                <p14:nvPr/>
              </p14:nvContentPartPr>
              <p14:xfrm>
                <a:off x="7043460" y="3590520"/>
                <a:ext cx="360" cy="360"/>
              </p14:xfrm>
            </p:contentPart>
          </mc:Choice>
          <mc:Fallback xmlns="">
            <p:pic>
              <p:nvPicPr>
                <p:cNvPr id="59" name="Ink 58">
                  <a:extLst>
                    <a:ext uri="{FF2B5EF4-FFF2-40B4-BE49-F238E27FC236}">
                      <a16:creationId xmlns:a16="http://schemas.microsoft.com/office/drawing/2014/main" id="{4C38B04B-36D5-62A4-C41B-CF685766ABDA}"/>
                    </a:ext>
                  </a:extLst>
                </p:cNvPr>
                <p:cNvPicPr/>
                <p:nvPr/>
              </p:nvPicPr>
              <p:blipFill>
                <a:blip r:embed="rId12"/>
                <a:stretch>
                  <a:fillRect/>
                </a:stretch>
              </p:blipFill>
              <p:spPr>
                <a:xfrm>
                  <a:off x="6980820" y="352788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61" name="Ink 60">
                <a:extLst>
                  <a:ext uri="{FF2B5EF4-FFF2-40B4-BE49-F238E27FC236}">
                    <a16:creationId xmlns:a16="http://schemas.microsoft.com/office/drawing/2014/main" id="{224576F6-7A77-B0AC-C05F-28BD02918137}"/>
                  </a:ext>
                </a:extLst>
              </p14:cNvPr>
              <p14:cNvContentPartPr/>
              <p14:nvPr/>
            </p14:nvContentPartPr>
            <p14:xfrm>
              <a:off x="6426780" y="2769240"/>
              <a:ext cx="360" cy="360"/>
            </p14:xfrm>
          </p:contentPart>
        </mc:Choice>
        <mc:Fallback xmlns="">
          <p:pic>
            <p:nvPicPr>
              <p:cNvPr id="61" name="Ink 60">
                <a:extLst>
                  <a:ext uri="{FF2B5EF4-FFF2-40B4-BE49-F238E27FC236}">
                    <a16:creationId xmlns:a16="http://schemas.microsoft.com/office/drawing/2014/main" id="{224576F6-7A77-B0AC-C05F-28BD02918137}"/>
                  </a:ext>
                </a:extLst>
              </p:cNvPr>
              <p:cNvPicPr/>
              <p:nvPr/>
            </p:nvPicPr>
            <p:blipFill>
              <a:blip r:embed="rId12"/>
              <a:stretch>
                <a:fillRect/>
              </a:stretch>
            </p:blipFill>
            <p:spPr>
              <a:xfrm>
                <a:off x="6363780" y="2706600"/>
                <a:ext cx="126000" cy="126000"/>
              </a:xfrm>
              <a:prstGeom prst="rect">
                <a:avLst/>
              </a:prstGeom>
            </p:spPr>
          </p:pic>
        </mc:Fallback>
      </mc:AlternateContent>
      <p:pic>
        <p:nvPicPr>
          <p:cNvPr id="1025" name="Picture 1024">
            <a:extLst>
              <a:ext uri="{FF2B5EF4-FFF2-40B4-BE49-F238E27FC236}">
                <a16:creationId xmlns:a16="http://schemas.microsoft.com/office/drawing/2014/main" id="{80972182-3BAA-6451-F17B-5ACC065E6E22}"/>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2745126" y="565480"/>
            <a:ext cx="4415405" cy="6077439"/>
          </a:xfrm>
          <a:prstGeom prst="rect">
            <a:avLst/>
          </a:prstGeom>
        </p:spPr>
      </p:pic>
    </p:spTree>
    <p:extLst>
      <p:ext uri="{BB962C8B-B14F-4D97-AF65-F5344CB8AC3E}">
        <p14:creationId xmlns:p14="http://schemas.microsoft.com/office/powerpoint/2010/main" val="37624627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5A152C-99F8-D053-C4CE-6A92CBEDA4FA}"/>
              </a:ext>
            </a:extLst>
          </p:cNvPr>
          <p:cNvGrpSpPr>
            <a:grpSpLocks noGrp="1" noUngrp="1" noRot="1" noMove="1" noResize="1"/>
          </p:cNvGrpSpPr>
          <p:nvPr/>
        </p:nvGrpSpPr>
        <p:grpSpPr>
          <a:xfrm>
            <a:off x="142109" y="1181100"/>
            <a:ext cx="11907782" cy="4889500"/>
            <a:chOff x="284218" y="984250"/>
            <a:chExt cx="11907782" cy="4889500"/>
          </a:xfrm>
        </p:grpSpPr>
        <p:pic>
          <p:nvPicPr>
            <p:cNvPr id="10" name="Picture 9" descr="Text&#10;&#10;Description automatically generated">
              <a:extLst>
                <a:ext uri="{FF2B5EF4-FFF2-40B4-BE49-F238E27FC236}">
                  <a16:creationId xmlns:a16="http://schemas.microsoft.com/office/drawing/2014/main" id="{0CC4D5F2-3600-6A21-3701-AD95615C4C72}"/>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8159669" y="1149350"/>
              <a:ext cx="4032331" cy="4660900"/>
            </a:xfrm>
            <a:prstGeom prst="rect">
              <a:avLst/>
            </a:prstGeom>
          </p:spPr>
        </p:pic>
        <p:sp>
          <p:nvSpPr>
            <p:cNvPr id="11" name="Rectangle 10">
              <a:extLst>
                <a:ext uri="{FF2B5EF4-FFF2-40B4-BE49-F238E27FC236}">
                  <a16:creationId xmlns:a16="http://schemas.microsoft.com/office/drawing/2014/main" id="{0385D77B-CC24-61E2-E216-D09F9C3401BC}"/>
                </a:ext>
              </a:extLst>
            </p:cNvPr>
            <p:cNvSpPr>
              <a:spLocks noGrp="1" noRot="1" noMove="1" noResize="1" noEditPoints="1" noAdjustHandles="1" noChangeArrowheads="1" noChangeShapeType="1"/>
            </p:cNvSpPr>
            <p:nvPr/>
          </p:nvSpPr>
          <p:spPr>
            <a:xfrm>
              <a:off x="7683500" y="984250"/>
              <a:ext cx="596899" cy="4889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055D60A-1296-D6AA-1F9F-E78C67CCB385}"/>
                </a:ext>
              </a:extLst>
            </p:cNvPr>
            <p:cNvPicPr>
              <a:picLocks noGrp="1" noRot="1" noChangeAspect="1" noMove="1" noResize="1" noEditPoints="1" noAdjustHandles="1" noChangeArrowheads="1" noChangeShapeType="1" noCrop="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284218" y="1379905"/>
              <a:ext cx="7996181" cy="3979495"/>
            </a:xfrm>
            <a:prstGeom prst="rect">
              <a:avLst/>
            </a:prstGeom>
          </p:spPr>
        </p:pic>
      </p:grpSp>
      <p:grpSp>
        <p:nvGrpSpPr>
          <p:cNvPr id="6" name="Group 5">
            <a:extLst>
              <a:ext uri="{FF2B5EF4-FFF2-40B4-BE49-F238E27FC236}">
                <a16:creationId xmlns:a16="http://schemas.microsoft.com/office/drawing/2014/main" id="{FBA6BF10-FC33-77C0-B61E-91F2E58000DC}"/>
              </a:ext>
            </a:extLst>
          </p:cNvPr>
          <p:cNvGrpSpPr>
            <a:grpSpLocks noGrp="1" noUngrp="1" noRot="1" noMove="1" noResize="1"/>
          </p:cNvGrpSpPr>
          <p:nvPr/>
        </p:nvGrpSpPr>
        <p:grpSpPr>
          <a:xfrm>
            <a:off x="50800" y="40100"/>
            <a:ext cx="2000869" cy="892552"/>
            <a:chOff x="0" y="0"/>
            <a:chExt cx="2000869" cy="892552"/>
          </a:xfrm>
        </p:grpSpPr>
        <p:sp>
          <p:nvSpPr>
            <p:cNvPr id="4" name="TextBox 3">
              <a:extLst>
                <a:ext uri="{FF2B5EF4-FFF2-40B4-BE49-F238E27FC236}">
                  <a16:creationId xmlns:a16="http://schemas.microsoft.com/office/drawing/2014/main" id="{BF5611A1-539A-E2BC-EDEF-F7213D871BBF}"/>
                </a:ext>
              </a:extLst>
            </p:cNvPr>
            <p:cNvSpPr txBox="1">
              <a:spLocks noGrp="1" noRot="1" noMove="1" noResize="1" noEditPoints="1" noAdjustHandles="1" noChangeArrowheads="1" noChangeShapeType="1"/>
            </p:cNvSpPr>
            <p:nvPr/>
          </p:nvSpPr>
          <p:spPr>
            <a:xfrm>
              <a:off x="0" y="0"/>
              <a:ext cx="2000869" cy="892552"/>
            </a:xfrm>
            <a:prstGeom prst="rect">
              <a:avLst/>
            </a:prstGeom>
            <a:noFill/>
          </p:spPr>
          <p:txBody>
            <a:bodyPr wrap="none" rtlCol="0">
              <a:spAutoFit/>
            </a:bodyPr>
            <a:lstStyle/>
            <a:p>
              <a:r>
                <a:rPr lang="en-US" sz="2000" b="1" dirty="0">
                  <a:solidFill>
                    <a:schemeClr val="bg2">
                      <a:lumMod val="75000"/>
                    </a:schemeClr>
                  </a:solidFill>
                  <a:latin typeface="gitbook-content-font"/>
                </a:rPr>
                <a:t>UX/UI</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3" name="Picture 2" descr="Text&#10;&#10;Description automatically generated">
              <a:extLst>
                <a:ext uri="{FF2B5EF4-FFF2-40B4-BE49-F238E27FC236}">
                  <a16:creationId xmlns:a16="http://schemas.microsoft.com/office/drawing/2014/main" id="{4DF286A4-21E2-90C5-4BD3-1A03144A48D4}"/>
                </a:ext>
              </a:extLst>
            </p:cNvPr>
            <p:cNvPicPr>
              <a:picLocks noGrp="1" noRot="1" noChangeAspec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Lst>
            </a:blip>
            <a:stretch>
              <a:fillRect/>
            </a:stretch>
          </p:blipFill>
          <p:spPr>
            <a:xfrm>
              <a:off x="142109" y="432177"/>
              <a:ext cx="649705" cy="457200"/>
            </a:xfrm>
            <a:prstGeom prst="rect">
              <a:avLst/>
            </a:prstGeom>
          </p:spPr>
        </p:pic>
      </p:grpSp>
    </p:spTree>
    <p:extLst>
      <p:ext uri="{BB962C8B-B14F-4D97-AF65-F5344CB8AC3E}">
        <p14:creationId xmlns:p14="http://schemas.microsoft.com/office/powerpoint/2010/main" val="33414241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9F1303-616B-023E-0FF2-096EC90E4747}"/>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flipH="1">
            <a:off x="0" y="0"/>
            <a:ext cx="12192000" cy="6857999"/>
          </a:xfrm>
          <a:prstGeom prst="rect">
            <a:avLst/>
          </a:prstGeom>
        </p:spPr>
      </p:pic>
      <p:grpSp>
        <p:nvGrpSpPr>
          <p:cNvPr id="18" name="Group 17">
            <a:extLst>
              <a:ext uri="{FF2B5EF4-FFF2-40B4-BE49-F238E27FC236}">
                <a16:creationId xmlns:a16="http://schemas.microsoft.com/office/drawing/2014/main" id="{288FD7D8-FFC3-B86A-A04B-F466E9A46F71}"/>
              </a:ext>
            </a:extLst>
          </p:cNvPr>
          <p:cNvGrpSpPr/>
          <p:nvPr/>
        </p:nvGrpSpPr>
        <p:grpSpPr>
          <a:xfrm>
            <a:off x="7298348" y="3002533"/>
            <a:ext cx="3435156" cy="2697195"/>
            <a:chOff x="11811000" y="1701800"/>
            <a:chExt cx="2733534" cy="2146300"/>
          </a:xfrm>
        </p:grpSpPr>
        <p:sp>
          <p:nvSpPr>
            <p:cNvPr id="15" name="Rectangle 14">
              <a:extLst>
                <a:ext uri="{FF2B5EF4-FFF2-40B4-BE49-F238E27FC236}">
                  <a16:creationId xmlns:a16="http://schemas.microsoft.com/office/drawing/2014/main" id="{2E071AFC-3CFF-D7BD-9CA3-4768C8141019}"/>
                </a:ext>
              </a:extLst>
            </p:cNvPr>
            <p:cNvSpPr/>
            <p:nvPr/>
          </p:nvSpPr>
          <p:spPr>
            <a:xfrm>
              <a:off x="13550900" y="1701800"/>
              <a:ext cx="993634" cy="214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BC39DF-889B-A062-2647-A96FAFFAA6AB}"/>
                </a:ext>
              </a:extLst>
            </p:cNvPr>
            <p:cNvSpPr/>
            <p:nvPr/>
          </p:nvSpPr>
          <p:spPr>
            <a:xfrm>
              <a:off x="13054082" y="2755900"/>
              <a:ext cx="993635" cy="1092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B51A27-83ED-902E-D453-992F37F69152}"/>
                </a:ext>
              </a:extLst>
            </p:cNvPr>
            <p:cNvSpPr/>
            <p:nvPr/>
          </p:nvSpPr>
          <p:spPr>
            <a:xfrm>
              <a:off x="11811000" y="3302000"/>
              <a:ext cx="1243082" cy="54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descr="Market Research And Analysis Monotone Icon In Powerpoint Pptx Png And Editable Eps Format">
            <a:extLst>
              <a:ext uri="{FF2B5EF4-FFF2-40B4-BE49-F238E27FC236}">
                <a16:creationId xmlns:a16="http://schemas.microsoft.com/office/drawing/2014/main" id="{AB021316-6270-5FA4-CD9F-1F3B37033ECB}"/>
              </a:ext>
            </a:extLst>
          </p:cNvPr>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49564" y="602101"/>
            <a:ext cx="710466" cy="685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9861B3F-A209-AF78-9280-5C4BB557B5F7}"/>
              </a:ext>
            </a:extLst>
          </p:cNvPr>
          <p:cNvSpPr/>
          <p:nvPr/>
        </p:nvSpPr>
        <p:spPr>
          <a:xfrm>
            <a:off x="9334499" y="5053532"/>
            <a:ext cx="330201" cy="38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D847553-145A-12C4-3801-4C37B1BD2F4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46156" y="2247900"/>
            <a:ext cx="5034116" cy="4376062"/>
          </a:xfrm>
          <a:prstGeom prst="rect">
            <a:avLst/>
          </a:prstGeom>
        </p:spPr>
      </p:pic>
      <p:sp>
        <p:nvSpPr>
          <p:cNvPr id="19" name="TextBox 18">
            <a:extLst>
              <a:ext uri="{FF2B5EF4-FFF2-40B4-BE49-F238E27FC236}">
                <a16:creationId xmlns:a16="http://schemas.microsoft.com/office/drawing/2014/main" id="{DE38F126-AF29-A224-9A9B-3C07E8484520}"/>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Data Analytics</a:t>
            </a:r>
            <a:endParaRPr lang="en-US" sz="4000" b="1" spc="62" dirty="0">
              <a:solidFill>
                <a:srgbClr val="606060"/>
              </a:solidFill>
              <a:latin typeface="Roboto Bold"/>
            </a:endParaRPr>
          </a:p>
        </p:txBody>
      </p:sp>
      <p:grpSp>
        <p:nvGrpSpPr>
          <p:cNvPr id="20" name="Group 19">
            <a:extLst>
              <a:ext uri="{FF2B5EF4-FFF2-40B4-BE49-F238E27FC236}">
                <a16:creationId xmlns:a16="http://schemas.microsoft.com/office/drawing/2014/main" id="{A4AA2BC7-EBAB-2C57-14F0-D36FB009B879}"/>
              </a:ext>
            </a:extLst>
          </p:cNvPr>
          <p:cNvGrpSpPr/>
          <p:nvPr/>
        </p:nvGrpSpPr>
        <p:grpSpPr>
          <a:xfrm>
            <a:off x="351347" y="1481751"/>
            <a:ext cx="7297864" cy="3506153"/>
            <a:chOff x="351347" y="1481751"/>
            <a:chExt cx="7297864" cy="3506153"/>
          </a:xfrm>
        </p:grpSpPr>
        <p:pic>
          <p:nvPicPr>
            <p:cNvPr id="24578" name="Picture 2" descr="BIM Dashboards Revit-Excel-PowerBI">
              <a:extLst>
                <a:ext uri="{FF2B5EF4-FFF2-40B4-BE49-F238E27FC236}">
                  <a16:creationId xmlns:a16="http://schemas.microsoft.com/office/drawing/2014/main" id="{FDC0DD60-371C-1B03-F0EC-9FCEAD484339}"/>
                </a:ext>
              </a:extLst>
            </p:cNvPr>
            <p:cNvPicPr>
              <a:picLocks noChangeAspect="1" noChangeArrowheads="1"/>
            </p:cNvPicPr>
            <p:nvPr/>
          </p:nvPicPr>
          <p:blipFill rotWithShape="1">
            <a:blip r:embed="rId7" cstate="email">
              <a:clrChange>
                <a:clrFrom>
                  <a:srgbClr val="FDFDFB"/>
                </a:clrFrom>
                <a:clrTo>
                  <a:srgbClr val="FDFDFB">
                    <a:alpha val="0"/>
                  </a:srgbClr>
                </a:clrTo>
              </a:clrChange>
              <a:grayscl/>
              <a:extLst>
                <a:ext uri="{28A0092B-C50C-407E-A947-70E740481C1C}">
                  <a14:useLocalDpi xmlns:a14="http://schemas.microsoft.com/office/drawing/2010/main"/>
                </a:ext>
              </a:extLst>
            </a:blip>
            <a:srcRect/>
            <a:stretch/>
          </p:blipFill>
          <p:spPr bwMode="auto">
            <a:xfrm>
              <a:off x="1383913" y="1481751"/>
              <a:ext cx="6265298" cy="3506153"/>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Autodesk Revit Logo Png Transparent PNG - 1024x324 - Free Download on  NicePNG">
              <a:extLst>
                <a:ext uri="{FF2B5EF4-FFF2-40B4-BE49-F238E27FC236}">
                  <a16:creationId xmlns:a16="http://schemas.microsoft.com/office/drawing/2014/main" id="{C4776FEB-F608-CDAD-65DF-00240DDCD0E1}"/>
                </a:ext>
              </a:extLst>
            </p:cNvPr>
            <p:cNvPicPr>
              <a:picLocks noChangeAspect="1" noChangeArrowheads="1"/>
            </p:cNvPicPr>
            <p:nvPr/>
          </p:nvPicPr>
          <p:blipFill rotWithShape="1">
            <a:blip r:embed="rId8" cstate="email">
              <a:clrChange>
                <a:clrFrom>
                  <a:srgbClr val="F6F6F6"/>
                </a:clrFrom>
                <a:clrTo>
                  <a:srgbClr val="F6F6F6">
                    <a:alpha val="0"/>
                  </a:srgbClr>
                </a:clrTo>
              </a:clrChange>
              <a:grayscl/>
              <a:extLst>
                <a:ext uri="{28A0092B-C50C-407E-A947-70E740481C1C}">
                  <a14:useLocalDpi xmlns:a14="http://schemas.microsoft.com/office/drawing/2010/main"/>
                </a:ext>
              </a:extLst>
            </a:blip>
            <a:srcRect/>
            <a:stretch/>
          </p:blipFill>
          <p:spPr bwMode="auto">
            <a:xfrm>
              <a:off x="351347" y="2749337"/>
              <a:ext cx="1032566" cy="12443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5337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45A76A5-C573-7DBA-618F-E7C7F89ABF86}"/>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Data Analytics</a:t>
            </a:r>
          </a:p>
          <a:p>
            <a:r>
              <a:rPr lang="en-US" sz="4000" b="1" dirty="0">
                <a:solidFill>
                  <a:srgbClr val="3B454E"/>
                </a:solidFill>
                <a:latin typeface="gitbook-content-font"/>
              </a:rPr>
              <a:t>          </a:t>
            </a:r>
            <a:r>
              <a:rPr lang="en-US" sz="4000" b="1" dirty="0">
                <a:solidFill>
                  <a:srgbClr val="3B454E"/>
                </a:solidFill>
                <a:latin typeface="Roboto Bold" panose="02000000000000000000" pitchFamily="2" charset="0"/>
                <a:ea typeface="Roboto Bold" panose="02000000000000000000" pitchFamily="2" charset="0"/>
                <a:cs typeface="Roboto Bold" panose="02000000000000000000" pitchFamily="2" charset="0"/>
              </a:rPr>
              <a:t>Revit to Power BI Dashboard</a:t>
            </a:r>
            <a:endParaRPr lang="en-US" sz="4000" b="1" spc="62" dirty="0">
              <a:solidFill>
                <a:srgbClr val="606060"/>
              </a:solidFill>
              <a:latin typeface="Roboto Bold" panose="02000000000000000000" pitchFamily="2" charset="0"/>
              <a:ea typeface="Roboto Bold" panose="02000000000000000000" pitchFamily="2" charset="0"/>
              <a:cs typeface="Roboto Bold" panose="02000000000000000000" pitchFamily="2" charset="0"/>
            </a:endParaRPr>
          </a:p>
        </p:txBody>
      </p:sp>
      <p:pic>
        <p:nvPicPr>
          <p:cNvPr id="13" name="Picture 12">
            <a:extLst>
              <a:ext uri="{FF2B5EF4-FFF2-40B4-BE49-F238E27FC236}">
                <a16:creationId xmlns:a16="http://schemas.microsoft.com/office/drawing/2014/main" id="{73D686A5-44E4-72E1-79D2-AF8BB6D376BE}"/>
              </a:ext>
            </a:extLst>
          </p:cNvPr>
          <p:cNvPicPr>
            <a:picLocks noChangeAspect="1"/>
          </p:cNvPicPr>
          <p:nvPr/>
        </p:nvPicPr>
        <p:blipFill>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865765" y="1506925"/>
            <a:ext cx="4156879" cy="5091115"/>
          </a:xfrm>
          <a:prstGeom prst="rect">
            <a:avLst/>
          </a:prstGeom>
        </p:spPr>
      </p:pic>
      <p:pic>
        <p:nvPicPr>
          <p:cNvPr id="15" name="Picture 14">
            <a:extLst>
              <a:ext uri="{FF2B5EF4-FFF2-40B4-BE49-F238E27FC236}">
                <a16:creationId xmlns:a16="http://schemas.microsoft.com/office/drawing/2014/main" id="{DC2D3E1A-E28A-9C58-971D-5CC8CFFC563E}"/>
              </a:ext>
            </a:extLst>
          </p:cNvPr>
          <p:cNvPicPr>
            <a:picLocks noChangeAspect="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7131133" y="1506925"/>
            <a:ext cx="4504986" cy="4949527"/>
          </a:xfrm>
          <a:prstGeom prst="rect">
            <a:avLst/>
          </a:prstGeom>
        </p:spPr>
      </p:pic>
      <p:sp>
        <p:nvSpPr>
          <p:cNvPr id="17" name="TextBox 16">
            <a:extLst>
              <a:ext uri="{FF2B5EF4-FFF2-40B4-BE49-F238E27FC236}">
                <a16:creationId xmlns:a16="http://schemas.microsoft.com/office/drawing/2014/main" id="{E4462440-76E0-F531-AA91-185ECF227512}"/>
              </a:ext>
            </a:extLst>
          </p:cNvPr>
          <p:cNvSpPr txBox="1"/>
          <p:nvPr/>
        </p:nvSpPr>
        <p:spPr>
          <a:xfrm>
            <a:off x="5531938" y="3075057"/>
            <a:ext cx="1128123" cy="707886"/>
          </a:xfrm>
          <a:prstGeom prst="rect">
            <a:avLst/>
          </a:prstGeom>
          <a:noFill/>
        </p:spPr>
        <p:txBody>
          <a:bodyPr wrap="square">
            <a:spAutoFit/>
          </a:bodyPr>
          <a:lstStyle/>
          <a:p>
            <a:r>
              <a:rPr lang="en-US" sz="4000" b="1" dirty="0">
                <a:solidFill>
                  <a:srgbClr val="3B454E"/>
                </a:solidFill>
                <a:latin typeface="Roboto Bold" panose="02000000000000000000" pitchFamily="2" charset="0"/>
                <a:ea typeface="Roboto Bold" panose="02000000000000000000" pitchFamily="2" charset="0"/>
                <a:cs typeface="Roboto Bold" panose="02000000000000000000" pitchFamily="2" charset="0"/>
              </a:rPr>
              <a:t>VS.</a:t>
            </a:r>
          </a:p>
        </p:txBody>
      </p:sp>
      <p:pic>
        <p:nvPicPr>
          <p:cNvPr id="18" name="Picture 17">
            <a:extLst>
              <a:ext uri="{FF2B5EF4-FFF2-40B4-BE49-F238E27FC236}">
                <a16:creationId xmlns:a16="http://schemas.microsoft.com/office/drawing/2014/main" id="{CA468C60-29E7-AF53-C35A-63DAB2F190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8263" y="584783"/>
            <a:ext cx="695004" cy="688908"/>
          </a:xfrm>
          <a:prstGeom prst="rect">
            <a:avLst/>
          </a:prstGeom>
        </p:spPr>
      </p:pic>
    </p:spTree>
    <p:extLst>
      <p:ext uri="{BB962C8B-B14F-4D97-AF65-F5344CB8AC3E}">
        <p14:creationId xmlns:p14="http://schemas.microsoft.com/office/powerpoint/2010/main" val="36835236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45A76A5-C573-7DBA-618F-E7C7F89ABF86}"/>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Data Analytics</a:t>
            </a:r>
          </a:p>
          <a:p>
            <a:r>
              <a:rPr lang="en-US" sz="4000" b="1" dirty="0">
                <a:solidFill>
                  <a:srgbClr val="3B454E"/>
                </a:solidFill>
                <a:latin typeface="gitbook-content-font"/>
              </a:rPr>
              <a:t>          Data Export To Excel</a:t>
            </a:r>
            <a:endParaRPr lang="en-US" sz="4000" b="1" spc="62" dirty="0">
              <a:solidFill>
                <a:srgbClr val="606060"/>
              </a:solidFill>
              <a:latin typeface="Roboto Bold"/>
            </a:endParaRPr>
          </a:p>
        </p:txBody>
      </p:sp>
      <p:pic>
        <p:nvPicPr>
          <p:cNvPr id="25602" name="Picture 2" descr="Data Export Svg Png Icon Free Download (#330773) - OnlineWebFonts.COM">
            <a:extLst>
              <a:ext uri="{FF2B5EF4-FFF2-40B4-BE49-F238E27FC236}">
                <a16:creationId xmlns:a16="http://schemas.microsoft.com/office/drawing/2014/main" id="{C2E14A1D-AAC9-166D-5971-28E3043C5D7D}"/>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1334" y="575191"/>
            <a:ext cx="688862" cy="6858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2F101B5E-35F8-5C9E-CF7C-57869BF0373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26108" y="775106"/>
            <a:ext cx="3444558" cy="4255042"/>
          </a:xfrm>
          <a:prstGeom prst="rect">
            <a:avLst/>
          </a:prstGeom>
        </p:spPr>
      </p:pic>
      <p:grpSp>
        <p:nvGrpSpPr>
          <p:cNvPr id="25622" name="Group 25621">
            <a:extLst>
              <a:ext uri="{FF2B5EF4-FFF2-40B4-BE49-F238E27FC236}">
                <a16:creationId xmlns:a16="http://schemas.microsoft.com/office/drawing/2014/main" id="{4747F5A6-50F6-6C51-56DF-0D9D2948565A}"/>
              </a:ext>
            </a:extLst>
          </p:cNvPr>
          <p:cNvGrpSpPr/>
          <p:nvPr/>
        </p:nvGrpSpPr>
        <p:grpSpPr>
          <a:xfrm>
            <a:off x="2063173" y="1515970"/>
            <a:ext cx="5324598" cy="1616259"/>
            <a:chOff x="424238" y="1403643"/>
            <a:chExt cx="6064700" cy="1840914"/>
          </a:xfrm>
        </p:grpSpPr>
        <p:grpSp>
          <p:nvGrpSpPr>
            <p:cNvPr id="60" name="Group 59">
              <a:extLst>
                <a:ext uri="{FF2B5EF4-FFF2-40B4-BE49-F238E27FC236}">
                  <a16:creationId xmlns:a16="http://schemas.microsoft.com/office/drawing/2014/main" id="{52005C3E-9EEA-880E-39DB-CE32DC915C0E}"/>
                </a:ext>
              </a:extLst>
            </p:cNvPr>
            <p:cNvGrpSpPr/>
            <p:nvPr/>
          </p:nvGrpSpPr>
          <p:grpSpPr>
            <a:xfrm>
              <a:off x="424238" y="1403643"/>
              <a:ext cx="4382901" cy="1840914"/>
              <a:chOff x="1966967" y="4131198"/>
              <a:chExt cx="2796288" cy="1174502"/>
            </a:xfrm>
          </p:grpSpPr>
          <p:grpSp>
            <p:nvGrpSpPr>
              <p:cNvPr id="34" name="Group 33">
                <a:extLst>
                  <a:ext uri="{FF2B5EF4-FFF2-40B4-BE49-F238E27FC236}">
                    <a16:creationId xmlns:a16="http://schemas.microsoft.com/office/drawing/2014/main" id="{4CB49B3F-308F-E7F5-0DA8-2B1BF8C97545}"/>
                  </a:ext>
                </a:extLst>
              </p:cNvPr>
              <p:cNvGrpSpPr/>
              <p:nvPr/>
            </p:nvGrpSpPr>
            <p:grpSpPr>
              <a:xfrm>
                <a:off x="2421971" y="4437126"/>
                <a:ext cx="1979202" cy="574445"/>
                <a:chOff x="2131149" y="1958892"/>
                <a:chExt cx="2114316" cy="613660"/>
              </a:xfrm>
            </p:grpSpPr>
            <p:pic>
              <p:nvPicPr>
                <p:cNvPr id="36" name="Picture 35">
                  <a:extLst>
                    <a:ext uri="{FF2B5EF4-FFF2-40B4-BE49-F238E27FC236}">
                      <a16:creationId xmlns:a16="http://schemas.microsoft.com/office/drawing/2014/main" id="{4A0CD528-EB78-EA1F-61BA-18986683F6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78551" y="2333234"/>
                  <a:ext cx="830691" cy="239318"/>
                </a:xfrm>
                <a:prstGeom prst="rect">
                  <a:avLst/>
                </a:prstGeom>
              </p:spPr>
            </p:pic>
            <p:sp>
              <p:nvSpPr>
                <p:cNvPr id="39" name="Rectangle: Rounded Corners 38">
                  <a:extLst>
                    <a:ext uri="{FF2B5EF4-FFF2-40B4-BE49-F238E27FC236}">
                      <a16:creationId xmlns:a16="http://schemas.microsoft.com/office/drawing/2014/main" id="{A47FED93-0CC6-5D6D-C3D6-F9E4F144C623}"/>
                    </a:ext>
                  </a:extLst>
                </p:cNvPr>
                <p:cNvSpPr/>
                <p:nvPr/>
              </p:nvSpPr>
              <p:spPr>
                <a:xfrm>
                  <a:off x="2943531" y="1958893"/>
                  <a:ext cx="542498" cy="603790"/>
                </a:xfrm>
                <a:prstGeom prst="roundRect">
                  <a:avLst/>
                </a:prstGeom>
                <a:solidFill>
                  <a:schemeClr val="accent2">
                    <a:lumMod val="20000"/>
                    <a:lumOff val="8000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0BA263BE-C23C-EC40-1624-C5882FE89DE8}"/>
                    </a:ext>
                  </a:extLst>
                </p:cNvPr>
                <p:cNvCxnSpPr/>
                <p:nvPr/>
              </p:nvCxnSpPr>
              <p:spPr>
                <a:xfrm>
                  <a:off x="3486028" y="2275619"/>
                  <a:ext cx="759437"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EB3B3E6-A614-BEE8-8C6B-6674353D98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V="1">
                  <a:off x="2131149" y="1958892"/>
                  <a:ext cx="830691" cy="239318"/>
                </a:xfrm>
                <a:prstGeom prst="rect">
                  <a:avLst/>
                </a:prstGeom>
              </p:spPr>
            </p:pic>
          </p:grpSp>
          <p:sp>
            <p:nvSpPr>
              <p:cNvPr id="49" name="Rectangle: Rounded Corners 48">
                <a:extLst>
                  <a:ext uri="{FF2B5EF4-FFF2-40B4-BE49-F238E27FC236}">
                    <a16:creationId xmlns:a16="http://schemas.microsoft.com/office/drawing/2014/main" id="{708615FA-8EB2-B4FF-4B60-1363680B4201}"/>
                  </a:ext>
                </a:extLst>
              </p:cNvPr>
              <p:cNvSpPr/>
              <p:nvPr/>
            </p:nvSpPr>
            <p:spPr>
              <a:xfrm>
                <a:off x="1966967" y="4131198"/>
                <a:ext cx="507830" cy="565205"/>
              </a:xfrm>
              <a:prstGeom prst="roundRect">
                <a:avLst/>
              </a:prstGeom>
              <a:solidFill>
                <a:schemeClr val="accent5">
                  <a:lumMod val="20000"/>
                  <a:lumOff val="8000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57101046-C97E-D819-4F57-94B69EB4B260}"/>
                  </a:ext>
                </a:extLst>
              </p:cNvPr>
              <p:cNvSpPr/>
              <p:nvPr/>
            </p:nvSpPr>
            <p:spPr>
              <a:xfrm>
                <a:off x="2109451" y="4740495"/>
                <a:ext cx="507830" cy="565205"/>
              </a:xfrm>
              <a:prstGeom prst="roundRect">
                <a:avLst/>
              </a:prstGeom>
              <a:solidFill>
                <a:schemeClr val="accent6">
                  <a:lumMod val="20000"/>
                  <a:lumOff val="8000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pic>
            <p:nvPicPr>
              <p:cNvPr id="47" name="Picture 46">
                <a:extLst>
                  <a:ext uri="{FF2B5EF4-FFF2-40B4-BE49-F238E27FC236}">
                    <a16:creationId xmlns:a16="http://schemas.microsoft.com/office/drawing/2014/main" id="{D6737E2A-C5D4-DF97-57F4-BD6EBBC88315}"/>
                  </a:ext>
                </a:extLst>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138542" y="4811121"/>
                <a:ext cx="457200" cy="43147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Autodesk Revit Icon | Simply Styled Iconpack | dAKirby309">
                <a:extLst>
                  <a:ext uri="{FF2B5EF4-FFF2-40B4-BE49-F238E27FC236}">
                    <a16:creationId xmlns:a16="http://schemas.microsoft.com/office/drawing/2014/main" id="{A1FC74E5-AFF8-C71B-A47B-45A8FE59F582}"/>
                  </a:ext>
                </a:extLst>
              </p:cNvPr>
              <p:cNvPicPr>
                <a:picLocks noChangeAspect="1" noChangeArrowheads="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l="13749" t="6568" r="11252" b="5723"/>
              <a:stretch/>
            </p:blipFill>
            <p:spPr bwMode="auto">
              <a:xfrm>
                <a:off x="2034767" y="4173867"/>
                <a:ext cx="411480" cy="48121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Dynamobim-logo-small-with-canvas – BIM Blog">
                <a:extLst>
                  <a:ext uri="{FF2B5EF4-FFF2-40B4-BE49-F238E27FC236}">
                    <a16:creationId xmlns:a16="http://schemas.microsoft.com/office/drawing/2014/main" id="{65DF488A-7CE6-E102-9285-6D1B4A11883B}"/>
                  </a:ext>
                </a:extLst>
              </p:cNvPr>
              <p:cNvPicPr>
                <a:picLocks noChangeAspect="1" noChangeArrowheads="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243406" y="4467778"/>
                <a:ext cx="404032" cy="523861"/>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8ED57489-E481-D6FE-B319-7862068DCFDC}"/>
                  </a:ext>
                </a:extLst>
              </p:cNvPr>
              <p:cNvSpPr/>
              <p:nvPr/>
            </p:nvSpPr>
            <p:spPr>
              <a:xfrm>
                <a:off x="4255425" y="4467778"/>
                <a:ext cx="507830" cy="565205"/>
              </a:xfrm>
              <a:prstGeom prst="roundRect">
                <a:avLst/>
              </a:prstGeom>
              <a:solidFill>
                <a:schemeClr val="accent6">
                  <a:lumMod val="20000"/>
                  <a:lumOff val="8000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pic>
            <p:nvPicPr>
              <p:cNvPr id="53" name="Picture 52">
                <a:extLst>
                  <a:ext uri="{FF2B5EF4-FFF2-40B4-BE49-F238E27FC236}">
                    <a16:creationId xmlns:a16="http://schemas.microsoft.com/office/drawing/2014/main" id="{A159ED74-94F8-8FA7-20F9-91E18948758C}"/>
                  </a:ext>
                </a:extLst>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284516" y="4538404"/>
                <a:ext cx="457200" cy="43147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nector: Curved 55">
                <a:extLst>
                  <a:ext uri="{FF2B5EF4-FFF2-40B4-BE49-F238E27FC236}">
                    <a16:creationId xmlns:a16="http://schemas.microsoft.com/office/drawing/2014/main" id="{4A424DA3-47EF-E88F-DD17-4B7EB2E9BD57}"/>
                  </a:ext>
                </a:extLst>
              </p:cNvPr>
              <p:cNvCxnSpPr>
                <a:cxnSpLocks/>
                <a:stCxn id="52" idx="2"/>
                <a:endCxn id="50" idx="2"/>
              </p:cNvCxnSpPr>
              <p:nvPr/>
            </p:nvCxnSpPr>
            <p:spPr>
              <a:xfrm rot="5400000">
                <a:off x="3299995" y="4096354"/>
                <a:ext cx="272717" cy="2145974"/>
              </a:xfrm>
              <a:prstGeom prst="curvedConnector3">
                <a:avLst>
                  <a:gd name="adj1" fmla="val 183823"/>
                </a:avLst>
              </a:prstGeom>
              <a:ln>
                <a:prstDash val="dash"/>
                <a:tailEnd type="triangle"/>
              </a:ln>
            </p:spPr>
            <p:style>
              <a:lnRef idx="1">
                <a:schemeClr val="dk1"/>
              </a:lnRef>
              <a:fillRef idx="0">
                <a:schemeClr val="dk1"/>
              </a:fillRef>
              <a:effectRef idx="0">
                <a:schemeClr val="dk1"/>
              </a:effectRef>
              <a:fontRef idx="minor">
                <a:schemeClr val="tx1"/>
              </a:fontRef>
            </p:style>
          </p:cxnSp>
        </p:grpSp>
        <p:cxnSp>
          <p:nvCxnSpPr>
            <p:cNvPr id="61" name="Straight Connector 60">
              <a:extLst>
                <a:ext uri="{FF2B5EF4-FFF2-40B4-BE49-F238E27FC236}">
                  <a16:creationId xmlns:a16="http://schemas.microsoft.com/office/drawing/2014/main" id="{E8979CBC-4553-0CBA-215B-D6CB64379327}"/>
                </a:ext>
              </a:extLst>
            </p:cNvPr>
            <p:cNvCxnSpPr/>
            <p:nvPr/>
          </p:nvCxnSpPr>
          <p:spPr>
            <a:xfrm>
              <a:off x="4807138" y="2377229"/>
              <a:ext cx="1114273"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2F7CE24-0813-DC4C-8195-6314CBE5B830}"/>
                </a:ext>
              </a:extLst>
            </p:cNvPr>
            <p:cNvSpPr/>
            <p:nvPr/>
          </p:nvSpPr>
          <p:spPr>
            <a:xfrm>
              <a:off x="5692965" y="1960559"/>
              <a:ext cx="795973" cy="885902"/>
            </a:xfrm>
            <a:prstGeom prst="roundRect">
              <a:avLst/>
            </a:prstGeom>
            <a:solidFill>
              <a:schemeClr val="accent4">
                <a:lumMod val="20000"/>
                <a:lumOff val="8000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pic>
          <p:nvPicPr>
            <p:cNvPr id="63" name="Picture 62" descr="Power BI Logo, symbol, meaning, history, PNG, brand">
              <a:extLst>
                <a:ext uri="{FF2B5EF4-FFF2-40B4-BE49-F238E27FC236}">
                  <a16:creationId xmlns:a16="http://schemas.microsoft.com/office/drawing/2014/main" id="{C27EF83F-729F-99D3-F7F6-E2FB88D279B5}"/>
                </a:ext>
              </a:extLst>
            </p:cNvPr>
            <p:cNvPicPr>
              <a:picLocks noChangeAspect="1" noChangeArrowheads="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816630" y="2043006"/>
              <a:ext cx="548640" cy="685247"/>
            </a:xfrm>
            <a:prstGeom prst="rect">
              <a:avLst/>
            </a:prstGeom>
            <a:noFill/>
            <a:extLst>
              <a:ext uri="{909E8E84-426E-40DD-AFC4-6F175D3DCCD1}">
                <a14:hiddenFill xmlns:a14="http://schemas.microsoft.com/office/drawing/2010/main">
                  <a:solidFill>
                    <a:srgbClr val="FFFFFF"/>
                  </a:solidFill>
                </a14:hiddenFill>
              </a:ext>
            </a:extLst>
          </p:spPr>
        </p:pic>
      </p:grpSp>
      <p:pic>
        <p:nvPicPr>
          <p:cNvPr id="25627" name="Picture 25626">
            <a:extLst>
              <a:ext uri="{FF2B5EF4-FFF2-40B4-BE49-F238E27FC236}">
                <a16:creationId xmlns:a16="http://schemas.microsoft.com/office/drawing/2014/main" id="{AEF03606-06CE-9EB2-1D45-0B9753E8334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53641" y="3730794"/>
            <a:ext cx="7874575" cy="3115923"/>
          </a:xfrm>
          <a:prstGeom prst="rect">
            <a:avLst/>
          </a:prstGeom>
        </p:spPr>
      </p:pic>
    </p:spTree>
    <p:extLst>
      <p:ext uri="{BB962C8B-B14F-4D97-AF65-F5344CB8AC3E}">
        <p14:creationId xmlns:p14="http://schemas.microsoft.com/office/powerpoint/2010/main" val="30896693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B41BAD-E62E-5A71-3FA4-CCF72405D30F}"/>
              </a:ext>
            </a:extLst>
          </p:cNvPr>
          <p:cNvSpPr txBox="1"/>
          <p:nvPr/>
        </p:nvSpPr>
        <p:spPr>
          <a:xfrm>
            <a:off x="97972" y="6401191"/>
            <a:ext cx="6096000" cy="369332"/>
          </a:xfrm>
          <a:prstGeom prst="rect">
            <a:avLst/>
          </a:prstGeom>
          <a:noFill/>
        </p:spPr>
        <p:txBody>
          <a:bodyPr wrap="square">
            <a:spAutoFit/>
          </a:bodyPr>
          <a:lstStyle/>
          <a:p>
            <a:r>
              <a:rPr lang="en-US" dirty="0"/>
              <a:t>https://github.com/NicoAdams/MonopolyProbs</a:t>
            </a:r>
          </a:p>
        </p:txBody>
      </p:sp>
      <p:sp>
        <p:nvSpPr>
          <p:cNvPr id="12" name="TextBox 11">
            <a:extLst>
              <a:ext uri="{FF2B5EF4-FFF2-40B4-BE49-F238E27FC236}">
                <a16:creationId xmlns:a16="http://schemas.microsoft.com/office/drawing/2014/main" id="{745A76A5-C573-7DBA-618F-E7C7F89ABF86}"/>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Data Analytics</a:t>
            </a:r>
          </a:p>
          <a:p>
            <a:r>
              <a:rPr lang="en-US" sz="4000" b="1" dirty="0">
                <a:solidFill>
                  <a:srgbClr val="3B454E"/>
                </a:solidFill>
                <a:latin typeface="gitbook-content-font"/>
              </a:rPr>
              <a:t>          Data Export To CSV – Game Log</a:t>
            </a:r>
            <a:endParaRPr lang="en-US" sz="4000" b="1" spc="62" dirty="0">
              <a:solidFill>
                <a:srgbClr val="606060"/>
              </a:solidFill>
              <a:latin typeface="Roboto Bold"/>
            </a:endParaRPr>
          </a:p>
        </p:txBody>
      </p:sp>
      <p:pic>
        <p:nvPicPr>
          <p:cNvPr id="25602" name="Picture 2" descr="Data Export Svg Png Icon Free Download (#330773) - OnlineWebFonts.COM">
            <a:extLst>
              <a:ext uri="{FF2B5EF4-FFF2-40B4-BE49-F238E27FC236}">
                <a16:creationId xmlns:a16="http://schemas.microsoft.com/office/drawing/2014/main" id="{C2E14A1D-AAC9-166D-5971-28E3043C5D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1334" y="575191"/>
            <a:ext cx="688862"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596A8601-C9B9-6C34-CBE5-14239DA0651B}"/>
              </a:ext>
            </a:extLst>
          </p:cNvPr>
          <p:cNvGrpSpPr/>
          <p:nvPr/>
        </p:nvGrpSpPr>
        <p:grpSpPr>
          <a:xfrm>
            <a:off x="4294881" y="1822519"/>
            <a:ext cx="7194022" cy="3390762"/>
            <a:chOff x="1792981" y="1733619"/>
            <a:chExt cx="7194022" cy="3390762"/>
          </a:xfrm>
        </p:grpSpPr>
        <p:pic>
          <p:nvPicPr>
            <p:cNvPr id="27650" name="Picture 2" descr="Digital Winning Log Game Night Tracker Winner Tracker - Etsy">
              <a:extLst>
                <a:ext uri="{FF2B5EF4-FFF2-40B4-BE49-F238E27FC236}">
                  <a16:creationId xmlns:a16="http://schemas.microsoft.com/office/drawing/2014/main" id="{B295850F-2A47-D018-6035-224459B4DD0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408903" y="1733619"/>
              <a:ext cx="2578100" cy="339076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5CE7948-28CA-736B-B1AA-D5B3FB6A46EF}"/>
                </a:ext>
              </a:extLst>
            </p:cNvPr>
            <p:cNvGrpSpPr/>
            <p:nvPr/>
          </p:nvGrpSpPr>
          <p:grpSpPr>
            <a:xfrm>
              <a:off x="1792981" y="2761373"/>
              <a:ext cx="4567437" cy="1335253"/>
              <a:chOff x="1453106" y="2718964"/>
              <a:chExt cx="4567437" cy="1335253"/>
            </a:xfrm>
          </p:grpSpPr>
          <p:pic>
            <p:nvPicPr>
              <p:cNvPr id="27652" name="Picture 4">
                <a:extLst>
                  <a:ext uri="{FF2B5EF4-FFF2-40B4-BE49-F238E27FC236}">
                    <a16:creationId xmlns:a16="http://schemas.microsoft.com/office/drawing/2014/main" id="{C77C5B89-F9AF-72A7-F2A7-34B24FF4F9D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24214" y="2718964"/>
                <a:ext cx="1335253" cy="133525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108BA73-D727-4BE4-2654-C9356134018E}"/>
                  </a:ext>
                </a:extLst>
              </p:cNvPr>
              <p:cNvGrpSpPr/>
              <p:nvPr/>
            </p:nvGrpSpPr>
            <p:grpSpPr>
              <a:xfrm>
                <a:off x="1453106" y="2892336"/>
                <a:ext cx="2850632" cy="938755"/>
                <a:chOff x="6004051" y="1441337"/>
                <a:chExt cx="2850632" cy="938755"/>
              </a:xfrm>
            </p:grpSpPr>
            <p:pic>
              <p:nvPicPr>
                <p:cNvPr id="7" name="Picture 6" descr="Autodesk Revit Icon | Simply Styled Iconpack | dAKirby309">
                  <a:extLst>
                    <a:ext uri="{FF2B5EF4-FFF2-40B4-BE49-F238E27FC236}">
                      <a16:creationId xmlns:a16="http://schemas.microsoft.com/office/drawing/2014/main" id="{797AE74C-9231-E938-E853-C295FE13F39C}"/>
                    </a:ext>
                  </a:extLst>
                </p:cNvPr>
                <p:cNvPicPr>
                  <a:picLocks noChangeAspect="1" noChangeArrowheads="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l="13749" t="6568" r="11252" b="5723"/>
                <a:stretch/>
              </p:blipFill>
              <p:spPr bwMode="auto">
                <a:xfrm>
                  <a:off x="6004051" y="1465692"/>
                  <a:ext cx="781895"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ynamobim-logo-small-with-canvas – BIM Blog">
                  <a:extLst>
                    <a:ext uri="{FF2B5EF4-FFF2-40B4-BE49-F238E27FC236}">
                      <a16:creationId xmlns:a16="http://schemas.microsoft.com/office/drawing/2014/main" id="{59745E46-D9A1-8388-FF4D-EA7F0C9AED2F}"/>
                    </a:ext>
                  </a:extLst>
                </p:cNvPr>
                <p:cNvPicPr>
                  <a:picLocks noChangeAspect="1" noChangeArrowheads="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467695" y="1441337"/>
                  <a:ext cx="705239"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Arrow Right with solid fill">
                  <a:extLst>
                    <a:ext uri="{FF2B5EF4-FFF2-40B4-BE49-F238E27FC236}">
                      <a16:creationId xmlns:a16="http://schemas.microsoft.com/office/drawing/2014/main" id="{D7CE9F21-EF6B-75BC-58B5-476CC3152F40}"/>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749999" y="1543652"/>
                  <a:ext cx="667982" cy="667982"/>
                </a:xfrm>
                <a:prstGeom prst="rect">
                  <a:avLst/>
                </a:prstGeom>
              </p:spPr>
            </p:pic>
            <p:pic>
              <p:nvPicPr>
                <p:cNvPr id="10" name="Graphic 9" descr="Arrow Right with solid fill">
                  <a:extLst>
                    <a:ext uri="{FF2B5EF4-FFF2-40B4-BE49-F238E27FC236}">
                      <a16:creationId xmlns:a16="http://schemas.microsoft.com/office/drawing/2014/main" id="{1992F70A-B652-5187-2A73-08B67D2CEE0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186701" y="1555770"/>
                  <a:ext cx="667982" cy="667982"/>
                </a:xfrm>
                <a:prstGeom prst="rect">
                  <a:avLst/>
                </a:prstGeom>
              </p:spPr>
            </p:pic>
          </p:grpSp>
          <p:pic>
            <p:nvPicPr>
              <p:cNvPr id="14" name="Graphic 13" descr="Arrow Right with solid fill">
                <a:extLst>
                  <a:ext uri="{FF2B5EF4-FFF2-40B4-BE49-F238E27FC236}">
                    <a16:creationId xmlns:a16="http://schemas.microsoft.com/office/drawing/2014/main" id="{E27FFA9E-4E8D-94B6-6036-CCB8B0CA480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352561" y="3027199"/>
                <a:ext cx="667982" cy="667982"/>
              </a:xfrm>
              <a:prstGeom prst="rect">
                <a:avLst/>
              </a:prstGeom>
            </p:spPr>
          </p:pic>
        </p:grpSp>
      </p:grpSp>
      <p:pic>
        <p:nvPicPr>
          <p:cNvPr id="18" name="Picture 17">
            <a:extLst>
              <a:ext uri="{FF2B5EF4-FFF2-40B4-BE49-F238E27FC236}">
                <a16:creationId xmlns:a16="http://schemas.microsoft.com/office/drawing/2014/main" id="{4C0243FD-7E30-4B9C-AF62-C64779A255C4}"/>
              </a:ext>
            </a:extLst>
          </p:cNvPr>
          <p:cNvPicPr>
            <a:picLocks noChangeAspect="1"/>
          </p:cNvPicPr>
          <p:nvPr/>
        </p:nvPicPr>
        <p:blipFill>
          <a:blip r:embed="rId10"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208110" y="1970780"/>
            <a:ext cx="3689690" cy="3039933"/>
          </a:xfrm>
          <a:prstGeom prst="rect">
            <a:avLst/>
          </a:prstGeom>
        </p:spPr>
      </p:pic>
      <p:pic>
        <p:nvPicPr>
          <p:cNvPr id="20" name="Picture 19">
            <a:extLst>
              <a:ext uri="{FF2B5EF4-FFF2-40B4-BE49-F238E27FC236}">
                <a16:creationId xmlns:a16="http://schemas.microsoft.com/office/drawing/2014/main" id="{86F99302-3F73-F840-788C-D39C4214C5F9}"/>
              </a:ext>
            </a:extLst>
          </p:cNvPr>
          <p:cNvPicPr>
            <a:picLocks noChangeAspect="1"/>
          </p:cNvPicPr>
          <p:nvPr/>
        </p:nvPicPr>
        <p:blipFill>
          <a:blip r:embed="rId11"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1877096" y="4294781"/>
            <a:ext cx="3187134" cy="1904386"/>
          </a:xfrm>
          <a:prstGeom prst="rect">
            <a:avLst/>
          </a:prstGeom>
        </p:spPr>
      </p:pic>
    </p:spTree>
    <p:extLst>
      <p:ext uri="{BB962C8B-B14F-4D97-AF65-F5344CB8AC3E}">
        <p14:creationId xmlns:p14="http://schemas.microsoft.com/office/powerpoint/2010/main" val="334651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3729B0E-B749-F096-E88A-AEA87A4090EC}"/>
              </a:ext>
            </a:extLst>
          </p:cNvPr>
          <p:cNvPicPr>
            <a:picLocks noGrp="1" noRot="1" noChangeAspect="1" noMove="1" noResize="1" noEditPoints="1" noAdjustHandles="1" noChangeArrowheads="1" noChangeShapeType="1" noCrop="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31628" y="575191"/>
            <a:ext cx="682811" cy="688908"/>
          </a:xfrm>
          <a:prstGeom prst="rect">
            <a:avLst/>
          </a:prstGeom>
        </p:spPr>
      </p:pic>
      <p:sp>
        <p:nvSpPr>
          <p:cNvPr id="3" name="TextBox 2">
            <a:extLst>
              <a:ext uri="{FF2B5EF4-FFF2-40B4-BE49-F238E27FC236}">
                <a16:creationId xmlns:a16="http://schemas.microsoft.com/office/drawing/2014/main" id="{51630412-62DE-CEEB-818B-4012590B6DE1}"/>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What is GitHub?</a:t>
            </a:r>
          </a:p>
        </p:txBody>
      </p:sp>
      <p:grpSp>
        <p:nvGrpSpPr>
          <p:cNvPr id="46" name="Group 45">
            <a:extLst>
              <a:ext uri="{FF2B5EF4-FFF2-40B4-BE49-F238E27FC236}">
                <a16:creationId xmlns:a16="http://schemas.microsoft.com/office/drawing/2014/main" id="{B0BF7CF1-183F-E3AC-EC1C-89E69B36D7BC}"/>
              </a:ext>
            </a:extLst>
          </p:cNvPr>
          <p:cNvGrpSpPr/>
          <p:nvPr/>
        </p:nvGrpSpPr>
        <p:grpSpPr>
          <a:xfrm>
            <a:off x="7948392" y="2543271"/>
            <a:ext cx="3483775" cy="1771458"/>
            <a:chOff x="1127512" y="2642327"/>
            <a:chExt cx="3483775" cy="1771458"/>
          </a:xfrm>
        </p:grpSpPr>
        <p:pic>
          <p:nvPicPr>
            <p:cNvPr id="43" name="Picture 42">
              <a:extLst>
                <a:ext uri="{FF2B5EF4-FFF2-40B4-BE49-F238E27FC236}">
                  <a16:creationId xmlns:a16="http://schemas.microsoft.com/office/drawing/2014/main" id="{37D9B3C3-800C-6B9F-A753-9F5035ED13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09007" y="2642327"/>
              <a:ext cx="3120787" cy="1002017"/>
            </a:xfrm>
            <a:prstGeom prst="rect">
              <a:avLst/>
            </a:prstGeom>
          </p:spPr>
        </p:pic>
        <p:sp>
          <p:nvSpPr>
            <p:cNvPr id="45" name="TextBox 44">
              <a:extLst>
                <a:ext uri="{FF2B5EF4-FFF2-40B4-BE49-F238E27FC236}">
                  <a16:creationId xmlns:a16="http://schemas.microsoft.com/office/drawing/2014/main" id="{9DE8E7D5-874C-1C1C-B87E-D69393D1E2CD}"/>
                </a:ext>
              </a:extLst>
            </p:cNvPr>
            <p:cNvSpPr txBox="1"/>
            <p:nvPr/>
          </p:nvSpPr>
          <p:spPr>
            <a:xfrm>
              <a:off x="1127512" y="3644344"/>
              <a:ext cx="3483775" cy="769441"/>
            </a:xfrm>
            <a:prstGeom prst="rect">
              <a:avLst/>
            </a:prstGeom>
            <a:noFill/>
          </p:spPr>
          <p:txBody>
            <a:bodyPr wrap="square">
              <a:spAutoFit/>
            </a:bodyPr>
            <a:lstStyle/>
            <a:p>
              <a:pPr algn="ctr"/>
              <a:r>
                <a:rPr lang="en-US" sz="4400" b="1" spc="62" dirty="0">
                  <a:solidFill>
                    <a:srgbClr val="606060"/>
                  </a:solidFill>
                  <a:latin typeface="Roboto Bold"/>
                </a:rPr>
                <a:t>8.7k results</a:t>
              </a:r>
              <a:endParaRPr lang="en-US" sz="4400" dirty="0"/>
            </a:p>
          </p:txBody>
        </p:sp>
      </p:grpSp>
      <p:pic>
        <p:nvPicPr>
          <p:cNvPr id="47" name="Picture 46" descr="A picture containing text, screenshot, line, diagram&#10;&#10;Description automatically generated">
            <a:extLst>
              <a:ext uri="{FF2B5EF4-FFF2-40B4-BE49-F238E27FC236}">
                <a16:creationId xmlns:a16="http://schemas.microsoft.com/office/drawing/2014/main" id="{62353EDD-025C-6B2F-EEFC-43136046877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1440" y="1485900"/>
            <a:ext cx="6775739" cy="3886200"/>
          </a:xfrm>
          <a:prstGeom prst="rect">
            <a:avLst/>
          </a:prstGeom>
        </p:spPr>
      </p:pic>
    </p:spTree>
    <p:extLst>
      <p:ext uri="{BB962C8B-B14F-4D97-AF65-F5344CB8AC3E}">
        <p14:creationId xmlns:p14="http://schemas.microsoft.com/office/powerpoint/2010/main" val="21197848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45A76A5-C573-7DBA-618F-E7C7F89ABF86}"/>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Data Analytics</a:t>
            </a:r>
          </a:p>
          <a:p>
            <a:r>
              <a:rPr lang="en-US" sz="4000" b="1" dirty="0">
                <a:solidFill>
                  <a:srgbClr val="3B454E"/>
                </a:solidFill>
                <a:latin typeface="gitbook-content-font"/>
              </a:rPr>
              <a:t>          Data Export To CSV – Game Log</a:t>
            </a:r>
            <a:endParaRPr lang="en-US" sz="4000" b="1" spc="62" dirty="0">
              <a:solidFill>
                <a:srgbClr val="606060"/>
              </a:solidFill>
              <a:latin typeface="Roboto Bold"/>
            </a:endParaRPr>
          </a:p>
        </p:txBody>
      </p:sp>
      <p:pic>
        <p:nvPicPr>
          <p:cNvPr id="25602" name="Picture 2" descr="Data Export Svg Png Icon Free Download (#330773) - OnlineWebFonts.COM">
            <a:extLst>
              <a:ext uri="{FF2B5EF4-FFF2-40B4-BE49-F238E27FC236}">
                <a16:creationId xmlns:a16="http://schemas.microsoft.com/office/drawing/2014/main" id="{C2E14A1D-AAC9-166D-5971-28E3043C5D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1334" y="575191"/>
            <a:ext cx="688862" cy="685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C27689-CE06-C4D0-1C21-36C79C009880}"/>
              </a:ext>
            </a:extLst>
          </p:cNvPr>
          <p:cNvSpPr txBox="1"/>
          <p:nvPr/>
        </p:nvSpPr>
        <p:spPr>
          <a:xfrm>
            <a:off x="323688" y="1898209"/>
            <a:ext cx="11544623" cy="1077218"/>
          </a:xfrm>
          <a:prstGeom prst="rect">
            <a:avLst/>
          </a:prstGeom>
          <a:noFill/>
        </p:spPr>
        <p:txBody>
          <a:bodyPr wrap="square">
            <a:spAutoFit/>
          </a:bodyPr>
          <a:lstStyle/>
          <a:p>
            <a:r>
              <a:rPr lang="en-US" sz="3200" dirty="0"/>
              <a:t>LogMessage = </a:t>
            </a:r>
            <a:r>
              <a:rPr lang="en-US" sz="3200" dirty="0">
                <a:solidFill>
                  <a:schemeClr val="accent6">
                    <a:lumMod val="50000"/>
                  </a:schemeClr>
                </a:solidFill>
              </a:rPr>
              <a:t>PlayerName</a:t>
            </a:r>
            <a:r>
              <a:rPr lang="en-US" sz="3200" dirty="0"/>
              <a:t> &amp; " rolled a " &amp; </a:t>
            </a:r>
            <a:r>
              <a:rPr lang="en-US" sz="3200" dirty="0">
                <a:solidFill>
                  <a:srgbClr val="CC4448"/>
                </a:solidFill>
              </a:rPr>
              <a:t>Dice(1) </a:t>
            </a:r>
            <a:r>
              <a:rPr lang="en-US" sz="3200" dirty="0"/>
              <a:t>+ </a:t>
            </a:r>
            <a:r>
              <a:rPr lang="en-US" sz="3200" dirty="0">
                <a:solidFill>
                  <a:schemeClr val="accent4"/>
                </a:solidFill>
              </a:rPr>
              <a:t>Dice(2) </a:t>
            </a:r>
            <a:r>
              <a:rPr lang="en-US" sz="3200" dirty="0"/>
              <a:t>&amp; ", and moved to " &amp; SpaceName</a:t>
            </a:r>
          </a:p>
        </p:txBody>
      </p:sp>
      <p:sp>
        <p:nvSpPr>
          <p:cNvPr id="11" name="TextBox 10">
            <a:extLst>
              <a:ext uri="{FF2B5EF4-FFF2-40B4-BE49-F238E27FC236}">
                <a16:creationId xmlns:a16="http://schemas.microsoft.com/office/drawing/2014/main" id="{D5EA0893-571F-37A9-CA51-4FE314AA87F1}"/>
              </a:ext>
            </a:extLst>
          </p:cNvPr>
          <p:cNvSpPr txBox="1"/>
          <p:nvPr/>
        </p:nvSpPr>
        <p:spPr>
          <a:xfrm>
            <a:off x="329877" y="4044445"/>
            <a:ext cx="10011427" cy="1077218"/>
          </a:xfrm>
          <a:prstGeom prst="rect">
            <a:avLst/>
          </a:prstGeom>
          <a:noFill/>
        </p:spPr>
        <p:txBody>
          <a:bodyPr wrap="square">
            <a:spAutoFit/>
          </a:bodyPr>
          <a:lstStyle/>
          <a:p>
            <a:r>
              <a:rPr lang="en-US" sz="3200" dirty="0"/>
              <a:t>LogMessage = </a:t>
            </a:r>
            <a:r>
              <a:rPr lang="en-US" sz="3200" dirty="0" err="1">
                <a:solidFill>
                  <a:schemeClr val="accent6">
                    <a:lumMod val="50000"/>
                  </a:schemeClr>
                </a:solidFill>
              </a:rPr>
              <a:t>Caarl</a:t>
            </a:r>
            <a:r>
              <a:rPr lang="en-US" sz="3200" dirty="0"/>
              <a:t> rolled </a:t>
            </a:r>
            <a:r>
              <a:rPr lang="en-US" sz="3200" dirty="0">
                <a:solidFill>
                  <a:srgbClr val="CC4448"/>
                </a:solidFill>
              </a:rPr>
              <a:t>9</a:t>
            </a:r>
            <a:r>
              <a:rPr lang="en-US" sz="3200" dirty="0"/>
              <a:t> and moved to </a:t>
            </a:r>
            <a:r>
              <a:rPr lang="en-US" sz="3200" dirty="0">
                <a:solidFill>
                  <a:srgbClr val="7030A0"/>
                </a:solidFill>
              </a:rPr>
              <a:t>Connecticut Avenue</a:t>
            </a:r>
            <a:r>
              <a:rPr lang="en-US" sz="3200" dirty="0"/>
              <a:t> and </a:t>
            </a:r>
            <a:r>
              <a:rPr lang="en-US" sz="3200" dirty="0">
                <a:solidFill>
                  <a:srgbClr val="00B0F0"/>
                </a:solidFill>
              </a:rPr>
              <a:t>bought</a:t>
            </a:r>
            <a:r>
              <a:rPr lang="en-US" sz="3200" dirty="0"/>
              <a:t> the property. </a:t>
            </a:r>
          </a:p>
        </p:txBody>
      </p:sp>
    </p:spTree>
    <p:extLst>
      <p:ext uri="{BB962C8B-B14F-4D97-AF65-F5344CB8AC3E}">
        <p14:creationId xmlns:p14="http://schemas.microsoft.com/office/powerpoint/2010/main" val="2051556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45A76A5-C573-7DBA-618F-E7C7F89ABF86}"/>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Data Analytics</a:t>
            </a:r>
          </a:p>
          <a:p>
            <a:r>
              <a:rPr lang="en-US" sz="4000" b="1" dirty="0">
                <a:solidFill>
                  <a:srgbClr val="3B454E"/>
                </a:solidFill>
                <a:latin typeface="gitbook-content-font"/>
              </a:rPr>
              <a:t>          Data Export To CSV – New CSV </a:t>
            </a:r>
            <a:endParaRPr lang="en-US" sz="4000" b="1" spc="62" dirty="0">
              <a:solidFill>
                <a:srgbClr val="606060"/>
              </a:solidFill>
              <a:latin typeface="Roboto Bold"/>
            </a:endParaRPr>
          </a:p>
        </p:txBody>
      </p:sp>
      <p:pic>
        <p:nvPicPr>
          <p:cNvPr id="25602" name="Picture 2" descr="Data Export Svg Png Icon Free Download (#330773) - OnlineWebFonts.COM">
            <a:extLst>
              <a:ext uri="{FF2B5EF4-FFF2-40B4-BE49-F238E27FC236}">
                <a16:creationId xmlns:a16="http://schemas.microsoft.com/office/drawing/2014/main" id="{C2E14A1D-AAC9-166D-5971-28E3043C5D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1334" y="575191"/>
            <a:ext cx="688862"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71FC798-E868-D3CC-FCA7-C427A28F4EBE}"/>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1216493" y="1744742"/>
            <a:ext cx="9330380" cy="2596732"/>
          </a:xfrm>
          <a:prstGeom prst="rect">
            <a:avLst/>
          </a:prstGeom>
        </p:spPr>
      </p:pic>
      <p:pic>
        <p:nvPicPr>
          <p:cNvPr id="11" name="Picture 10">
            <a:extLst>
              <a:ext uri="{FF2B5EF4-FFF2-40B4-BE49-F238E27FC236}">
                <a16:creationId xmlns:a16="http://schemas.microsoft.com/office/drawing/2014/main" id="{77153EE7-D3CB-3B89-765A-54DF21C22648}"/>
              </a:ext>
            </a:extLst>
          </p:cNvPr>
          <p:cNvPicPr>
            <a:picLocks noChangeAspect="1"/>
          </p:cNvPicPr>
          <p:nvPr/>
        </p:nvPicPr>
        <p:blipFill>
          <a:blip r:embed="rId5"/>
          <a:stretch>
            <a:fillRect/>
          </a:stretch>
        </p:blipFill>
        <p:spPr>
          <a:xfrm>
            <a:off x="6966296" y="4221021"/>
            <a:ext cx="4785825" cy="2219333"/>
          </a:xfrm>
          <a:prstGeom prst="rect">
            <a:avLst/>
          </a:prstGeom>
        </p:spPr>
      </p:pic>
    </p:spTree>
    <p:extLst>
      <p:ext uri="{BB962C8B-B14F-4D97-AF65-F5344CB8AC3E}">
        <p14:creationId xmlns:p14="http://schemas.microsoft.com/office/powerpoint/2010/main" val="13279749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45A76A5-C573-7DBA-618F-E7C7F89ABF86}"/>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Data Analytics</a:t>
            </a:r>
          </a:p>
          <a:p>
            <a:r>
              <a:rPr lang="en-US" sz="4000" b="1" dirty="0">
                <a:solidFill>
                  <a:srgbClr val="3B454E"/>
                </a:solidFill>
                <a:latin typeface="gitbook-content-font"/>
              </a:rPr>
              <a:t>          Data Export To CSV – New CSV </a:t>
            </a:r>
            <a:endParaRPr lang="en-US" sz="4000" b="1" spc="62" dirty="0">
              <a:solidFill>
                <a:srgbClr val="606060"/>
              </a:solidFill>
              <a:latin typeface="Roboto Bold"/>
            </a:endParaRPr>
          </a:p>
        </p:txBody>
      </p:sp>
      <p:pic>
        <p:nvPicPr>
          <p:cNvPr id="25602" name="Picture 2" descr="Data Export Svg Png Icon Free Download (#330773) - OnlineWebFonts.COM">
            <a:extLst>
              <a:ext uri="{FF2B5EF4-FFF2-40B4-BE49-F238E27FC236}">
                <a16:creationId xmlns:a16="http://schemas.microsoft.com/office/drawing/2014/main" id="{C2E14A1D-AAC9-166D-5971-28E3043C5D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1334" y="575191"/>
            <a:ext cx="688862" cy="685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B00C98C-100F-7183-B7F0-519C7A485C6F}"/>
              </a:ext>
            </a:extLst>
          </p:cNvPr>
          <p:cNvPicPr>
            <a:picLocks noChangeAspect="1"/>
          </p:cNvPicPr>
          <p:nvPr/>
        </p:nvPicPr>
        <p:blipFill>
          <a:blip r:embed="rId4">
            <a:clrChange>
              <a:clrFrom>
                <a:srgbClr val="F8F8F8"/>
              </a:clrFrom>
              <a:clrTo>
                <a:srgbClr val="F8F8F8">
                  <a:alpha val="0"/>
                </a:srgbClr>
              </a:clrTo>
            </a:clrChange>
          </a:blip>
          <a:stretch>
            <a:fillRect/>
          </a:stretch>
        </p:blipFill>
        <p:spPr>
          <a:xfrm>
            <a:off x="213813" y="1744742"/>
            <a:ext cx="8193587" cy="2767426"/>
          </a:xfrm>
          <a:prstGeom prst="rect">
            <a:avLst/>
          </a:prstGeom>
        </p:spPr>
      </p:pic>
      <p:pic>
        <p:nvPicPr>
          <p:cNvPr id="7" name="Picture 6">
            <a:extLst>
              <a:ext uri="{FF2B5EF4-FFF2-40B4-BE49-F238E27FC236}">
                <a16:creationId xmlns:a16="http://schemas.microsoft.com/office/drawing/2014/main" id="{D7C96441-3E89-1BF3-1F4A-D8C04B058F89}"/>
              </a:ext>
            </a:extLst>
          </p:cNvPr>
          <p:cNvPicPr>
            <a:picLocks noChangeAspect="1"/>
          </p:cNvPicPr>
          <p:nvPr/>
        </p:nvPicPr>
        <p:blipFill>
          <a:blip r:embed="rId5"/>
          <a:stretch>
            <a:fillRect/>
          </a:stretch>
        </p:blipFill>
        <p:spPr>
          <a:xfrm>
            <a:off x="5771670" y="4132207"/>
            <a:ext cx="6206517" cy="2145048"/>
          </a:xfrm>
          <a:prstGeom prst="rect">
            <a:avLst/>
          </a:prstGeom>
        </p:spPr>
      </p:pic>
    </p:spTree>
    <p:extLst>
      <p:ext uri="{BB962C8B-B14F-4D97-AF65-F5344CB8AC3E}">
        <p14:creationId xmlns:p14="http://schemas.microsoft.com/office/powerpoint/2010/main" val="41467456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6D0B4A7C-C0D0-052C-8108-6D05B56AE92D}"/>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bwMode="auto">
          <a:xfrm>
            <a:off x="740328" y="1626478"/>
            <a:ext cx="5327650" cy="49593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532CCF1-E796-CC9F-BFD8-02FCBA8D8D4C}"/>
              </a:ext>
            </a:extLst>
          </p:cNvPr>
          <p:cNvPicPr>
            <a:picLocks noGrp="1" noRot="1" noChangeAspect="1" noMove="1" noResize="1" noEditPoints="1" noAdjustHandles="1" noChangeArrowheads="1" noChangeShapeType="1" noCrop="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584969" y="1347711"/>
            <a:ext cx="4493070" cy="4966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B41BAD-E62E-5A71-3FA4-CCF72405D30F}"/>
              </a:ext>
            </a:extLst>
          </p:cNvPr>
          <p:cNvSpPr txBox="1">
            <a:spLocks noGrp="1" noRot="1" noMove="1" noResize="1" noEditPoints="1" noAdjustHandles="1" noChangeArrowheads="1" noChangeShapeType="1"/>
          </p:cNvSpPr>
          <p:nvPr/>
        </p:nvSpPr>
        <p:spPr>
          <a:xfrm>
            <a:off x="97972" y="6401191"/>
            <a:ext cx="6096000" cy="369332"/>
          </a:xfrm>
          <a:prstGeom prst="rect">
            <a:avLst/>
          </a:prstGeom>
          <a:noFill/>
        </p:spPr>
        <p:txBody>
          <a:bodyPr wrap="square">
            <a:spAutoFit/>
          </a:bodyPr>
          <a:lstStyle/>
          <a:p>
            <a:r>
              <a:rPr lang="en-US" dirty="0"/>
              <a:t>https://github.com/NicoAdams/MonopolyProbs</a:t>
            </a:r>
          </a:p>
        </p:txBody>
      </p:sp>
      <p:sp>
        <p:nvSpPr>
          <p:cNvPr id="2" name="TextBox 1">
            <a:extLst>
              <a:ext uri="{FF2B5EF4-FFF2-40B4-BE49-F238E27FC236}">
                <a16:creationId xmlns:a16="http://schemas.microsoft.com/office/drawing/2014/main" id="{A03491D8-1C83-94B5-6366-7270A7D03E5C}"/>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Data Analytics</a:t>
            </a:r>
          </a:p>
          <a:p>
            <a:r>
              <a:rPr lang="en-US" sz="4000" b="1" dirty="0">
                <a:solidFill>
                  <a:srgbClr val="3B454E"/>
                </a:solidFill>
                <a:latin typeface="gitbook-content-font"/>
              </a:rPr>
              <a:t>          Power of Data</a:t>
            </a:r>
            <a:endParaRPr lang="en-US" sz="4000" b="1" spc="62" dirty="0">
              <a:solidFill>
                <a:srgbClr val="606060"/>
              </a:solidFill>
              <a:latin typeface="Roboto Bold"/>
            </a:endParaRPr>
          </a:p>
        </p:txBody>
      </p:sp>
      <p:pic>
        <p:nvPicPr>
          <p:cNvPr id="35842" name="Picture 2" descr="Analytics Analysis Statistics Searching Gray Icon Stock Illustration -  Download Image Now - iStock">
            <a:extLst>
              <a:ext uri="{FF2B5EF4-FFF2-40B4-BE49-F238E27FC236}">
                <a16:creationId xmlns:a16="http://schemas.microsoft.com/office/drawing/2014/main" id="{717423E9-3C61-E081-C431-E38C4A92E71F}"/>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l="7407" t="10841" r="6193" b="2038"/>
          <a:stretch/>
        </p:blipFill>
        <p:spPr bwMode="auto">
          <a:xfrm>
            <a:off x="525781" y="575191"/>
            <a:ext cx="68011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3121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D3F1F2B-50C8-85F1-40FD-5ECB216684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9771" y="2095250"/>
            <a:ext cx="3081754" cy="2667500"/>
          </a:xfrm>
          <a:prstGeom prst="rect">
            <a:avLst/>
          </a:prstGeom>
        </p:spPr>
      </p:pic>
      <p:pic>
        <p:nvPicPr>
          <p:cNvPr id="17" name="Picture 16" descr="Autodesk's Generative Design Flow chart">
            <a:extLst>
              <a:ext uri="{FF2B5EF4-FFF2-40B4-BE49-F238E27FC236}">
                <a16:creationId xmlns:a16="http://schemas.microsoft.com/office/drawing/2014/main" id="{DFE00BAF-CA5D-8C93-4F53-8AF70891CBC4}"/>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59410" y="2247900"/>
            <a:ext cx="6932704" cy="2667499"/>
          </a:xfrm>
          <a:prstGeom prst="rect">
            <a:avLst/>
          </a:prstGeom>
          <a:noFill/>
          <a:ln>
            <a:noFill/>
          </a:ln>
        </p:spPr>
      </p:pic>
      <p:grpSp>
        <p:nvGrpSpPr>
          <p:cNvPr id="24" name="Group 23">
            <a:extLst>
              <a:ext uri="{FF2B5EF4-FFF2-40B4-BE49-F238E27FC236}">
                <a16:creationId xmlns:a16="http://schemas.microsoft.com/office/drawing/2014/main" id="{858FB3F9-44A5-C497-3D8E-A0C2255BC565}"/>
              </a:ext>
            </a:extLst>
          </p:cNvPr>
          <p:cNvGrpSpPr/>
          <p:nvPr/>
        </p:nvGrpSpPr>
        <p:grpSpPr>
          <a:xfrm>
            <a:off x="91440" y="91440"/>
            <a:ext cx="11953076" cy="1178706"/>
            <a:chOff x="91440" y="91440"/>
            <a:chExt cx="11953076" cy="1178706"/>
          </a:xfrm>
        </p:grpSpPr>
        <p:pic>
          <p:nvPicPr>
            <p:cNvPr id="46084" name="Picture 4" descr="Pengertian Dan Macam-Macam Game Shark (Kode Cheats)">
              <a:extLst>
                <a:ext uri="{FF2B5EF4-FFF2-40B4-BE49-F238E27FC236}">
                  <a16:creationId xmlns:a16="http://schemas.microsoft.com/office/drawing/2014/main" id="{8443E1F4-F799-129A-2A32-19EE7A120698}"/>
                </a:ext>
              </a:extLst>
            </p:cNvPr>
            <p:cNvPicPr>
              <a:picLocks noChangeAspect="1" noChangeArrowheads="1"/>
            </p:cNvPicPr>
            <p:nvPr/>
          </p:nvPicPr>
          <p:blipFill rotWithShape="1">
            <a:blip r:embed="rId5"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531060" y="584346"/>
              <a:ext cx="1233805" cy="6858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B69B9F4-ED4E-FEB2-6CBA-D980472301DB}"/>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Generative Design – Card Shark</a:t>
              </a:r>
              <a:endParaRPr lang="en-US" sz="4000" b="1" spc="62" dirty="0">
                <a:solidFill>
                  <a:srgbClr val="606060"/>
                </a:solidFill>
                <a:latin typeface="Roboto Bold"/>
              </a:endParaRPr>
            </a:p>
          </p:txBody>
        </p:sp>
      </p:grpSp>
    </p:spTree>
    <p:extLst>
      <p:ext uri="{BB962C8B-B14F-4D97-AF65-F5344CB8AC3E}">
        <p14:creationId xmlns:p14="http://schemas.microsoft.com/office/powerpoint/2010/main" val="1134673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100E95-F499-1658-9C33-5C442F5FA933}"/>
              </a:ext>
            </a:extLst>
          </p:cNvPr>
          <p:cNvGrpSpPr/>
          <p:nvPr/>
        </p:nvGrpSpPr>
        <p:grpSpPr>
          <a:xfrm>
            <a:off x="86499" y="74142"/>
            <a:ext cx="12179754" cy="1105677"/>
            <a:chOff x="86499" y="74142"/>
            <a:chExt cx="12179754" cy="1105677"/>
          </a:xfrm>
        </p:grpSpPr>
        <p:sp>
          <p:nvSpPr>
            <p:cNvPr id="25" name="TextBox 24">
              <a:extLst>
                <a:ext uri="{FF2B5EF4-FFF2-40B4-BE49-F238E27FC236}">
                  <a16:creationId xmlns:a16="http://schemas.microsoft.com/office/drawing/2014/main" id="{13E01983-0F71-AF83-40F6-739F6AE6E25B}"/>
                </a:ext>
              </a:extLst>
            </p:cNvPr>
            <p:cNvSpPr txBox="1"/>
            <p:nvPr/>
          </p:nvSpPr>
          <p:spPr>
            <a:xfrm>
              <a:off x="86499" y="74142"/>
              <a:ext cx="2044149" cy="369332"/>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Before the Coding</a:t>
              </a:r>
            </a:p>
          </p:txBody>
        </p:sp>
        <p:sp>
          <p:nvSpPr>
            <p:cNvPr id="27" name="TextBox 26">
              <a:extLst>
                <a:ext uri="{FF2B5EF4-FFF2-40B4-BE49-F238E27FC236}">
                  <a16:creationId xmlns:a16="http://schemas.microsoft.com/office/drawing/2014/main" id="{B6ED547A-788E-2D4B-71BE-D442D5E06E05}"/>
                </a:ext>
              </a:extLst>
            </p:cNvPr>
            <p:cNvSpPr txBox="1"/>
            <p:nvPr/>
          </p:nvSpPr>
          <p:spPr>
            <a:xfrm>
              <a:off x="1289478" y="471933"/>
              <a:ext cx="10976775" cy="707886"/>
            </a:xfrm>
            <a:prstGeom prst="rect">
              <a:avLst/>
            </a:prstGeom>
            <a:noFill/>
          </p:spPr>
          <p:txBody>
            <a:bodyPr wrap="square">
              <a:spAutoFit/>
            </a:bodyPr>
            <a:lstStyle/>
            <a:p>
              <a:r>
                <a:rPr lang="en-US" sz="4000" dirty="0">
                  <a:latin typeface="Arial" panose="020B0604020202020204" pitchFamily="34" charset="0"/>
                  <a:cs typeface="Arial" panose="020B0604020202020204" pitchFamily="34" charset="0"/>
                </a:rPr>
                <a:t> </a:t>
              </a:r>
              <a:r>
                <a:rPr lang="en-US" sz="4000" b="1" dirty="0">
                  <a:solidFill>
                    <a:srgbClr val="3B454E"/>
                  </a:solidFill>
                  <a:latin typeface="gitbook-content-font"/>
                </a:rPr>
                <a:t>Generative Design – Card Shark  </a:t>
              </a:r>
              <a:endParaRPr lang="en-US" sz="4000" dirty="0"/>
            </a:p>
          </p:txBody>
        </p:sp>
      </p:grpSp>
      <p:grpSp>
        <p:nvGrpSpPr>
          <p:cNvPr id="3" name="Group 2">
            <a:extLst>
              <a:ext uri="{FF2B5EF4-FFF2-40B4-BE49-F238E27FC236}">
                <a16:creationId xmlns:a16="http://schemas.microsoft.com/office/drawing/2014/main" id="{B767E051-5F87-BFB7-DF15-7DBFC3ADB3AD}"/>
              </a:ext>
            </a:extLst>
          </p:cNvPr>
          <p:cNvGrpSpPr/>
          <p:nvPr/>
        </p:nvGrpSpPr>
        <p:grpSpPr>
          <a:xfrm>
            <a:off x="118656" y="1740392"/>
            <a:ext cx="5831895" cy="3799171"/>
            <a:chOff x="153800" y="2197592"/>
            <a:chExt cx="5831895" cy="3799171"/>
          </a:xfrm>
        </p:grpSpPr>
        <p:sp>
          <p:nvSpPr>
            <p:cNvPr id="4" name="TextBox 3">
              <a:extLst>
                <a:ext uri="{FF2B5EF4-FFF2-40B4-BE49-F238E27FC236}">
                  <a16:creationId xmlns:a16="http://schemas.microsoft.com/office/drawing/2014/main" id="{AB76AC1D-E3FE-8950-E508-6DF2D2A69822}"/>
                </a:ext>
              </a:extLst>
            </p:cNvPr>
            <p:cNvSpPr txBox="1"/>
            <p:nvPr/>
          </p:nvSpPr>
          <p:spPr>
            <a:xfrm>
              <a:off x="153800" y="2197592"/>
              <a:ext cx="2522989" cy="707886"/>
            </a:xfrm>
            <a:prstGeom prst="rect">
              <a:avLst/>
            </a:prstGeom>
            <a:noFill/>
          </p:spPr>
          <p:txBody>
            <a:bodyPr wrap="square">
              <a:spAutoFit/>
            </a:bodyPr>
            <a:lstStyle/>
            <a:p>
              <a:r>
                <a:rPr lang="en-US" sz="4000" b="1" dirty="0">
                  <a:solidFill>
                    <a:srgbClr val="3B454E"/>
                  </a:solidFill>
                  <a:latin typeface="gitbook-content-font"/>
                </a:rPr>
                <a:t>Variables</a:t>
              </a:r>
            </a:p>
          </p:txBody>
        </p:sp>
        <p:sp>
          <p:nvSpPr>
            <p:cNvPr id="5" name="TextBox 4">
              <a:extLst>
                <a:ext uri="{FF2B5EF4-FFF2-40B4-BE49-F238E27FC236}">
                  <a16:creationId xmlns:a16="http://schemas.microsoft.com/office/drawing/2014/main" id="{58E9ECDE-B820-5118-1806-DA8E39795C6C}"/>
                </a:ext>
              </a:extLst>
            </p:cNvPr>
            <p:cNvSpPr txBox="1"/>
            <p:nvPr/>
          </p:nvSpPr>
          <p:spPr>
            <a:xfrm>
              <a:off x="2951195" y="2197808"/>
              <a:ext cx="2897297" cy="707886"/>
            </a:xfrm>
            <a:prstGeom prst="rect">
              <a:avLst/>
            </a:prstGeom>
            <a:noFill/>
          </p:spPr>
          <p:txBody>
            <a:bodyPr wrap="square">
              <a:spAutoFit/>
            </a:bodyPr>
            <a:lstStyle/>
            <a:p>
              <a:r>
                <a:rPr lang="en-US" sz="4000" b="1" dirty="0">
                  <a:solidFill>
                    <a:srgbClr val="3B454E"/>
                  </a:solidFill>
                  <a:latin typeface="gitbook-content-font"/>
                </a:rPr>
                <a:t>Objective </a:t>
              </a:r>
            </a:p>
          </p:txBody>
        </p:sp>
        <p:cxnSp>
          <p:nvCxnSpPr>
            <p:cNvPr id="8" name="Straight Connector 7">
              <a:extLst>
                <a:ext uri="{FF2B5EF4-FFF2-40B4-BE49-F238E27FC236}">
                  <a16:creationId xmlns:a16="http://schemas.microsoft.com/office/drawing/2014/main" id="{A4B2376D-9B33-8C59-FD58-5FB369E9866E}"/>
                </a:ext>
              </a:extLst>
            </p:cNvPr>
            <p:cNvCxnSpPr>
              <a:cxnSpLocks/>
            </p:cNvCxnSpPr>
            <p:nvPr/>
          </p:nvCxnSpPr>
          <p:spPr>
            <a:xfrm>
              <a:off x="2813992" y="2197592"/>
              <a:ext cx="0" cy="37991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0F4B9E-12D6-4EE5-AB95-5C27C85305FA}"/>
                </a:ext>
              </a:extLst>
            </p:cNvPr>
            <p:cNvCxnSpPr>
              <a:cxnSpLocks/>
            </p:cNvCxnSpPr>
            <p:nvPr/>
          </p:nvCxnSpPr>
          <p:spPr>
            <a:xfrm>
              <a:off x="5985695" y="2197592"/>
              <a:ext cx="0" cy="37991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2DE0C54-5EF7-9818-8966-999897FCBA97}"/>
                </a:ext>
              </a:extLst>
            </p:cNvPr>
            <p:cNvSpPr txBox="1"/>
            <p:nvPr/>
          </p:nvSpPr>
          <p:spPr>
            <a:xfrm>
              <a:off x="164119" y="2874463"/>
              <a:ext cx="2643700"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30 Card Position</a:t>
              </a:r>
            </a:p>
            <a:p>
              <a:pPr marL="742950" lvl="1" indent="-285750">
                <a:buFont typeface="Arial" panose="020B0604020202020204" pitchFamily="34" charset="0"/>
                <a:buChar char="•"/>
              </a:pPr>
              <a:r>
                <a:rPr lang="en-US" dirty="0">
                  <a:latin typeface="Söhne"/>
                </a:rPr>
                <a:t>Community Chest</a:t>
              </a:r>
            </a:p>
            <a:p>
              <a:pPr marL="1200150" lvl="2" indent="-285750">
                <a:buFont typeface="Arial" panose="020B0604020202020204" pitchFamily="34" charset="0"/>
                <a:buChar char="•"/>
              </a:pPr>
              <a:r>
                <a:rPr lang="en-US" dirty="0">
                  <a:latin typeface="Söhne"/>
                </a:rPr>
                <a:t>0- 14 </a:t>
              </a:r>
            </a:p>
            <a:p>
              <a:pPr marL="742950" lvl="1" indent="-285750">
                <a:buFont typeface="Arial" panose="020B0604020202020204" pitchFamily="34" charset="0"/>
                <a:buChar char="•"/>
              </a:pPr>
              <a:r>
                <a:rPr lang="en-US" dirty="0">
                  <a:latin typeface="Söhne"/>
                </a:rPr>
                <a:t>Chance </a:t>
              </a:r>
            </a:p>
            <a:p>
              <a:pPr marL="1200150" lvl="2" indent="-285750">
                <a:buFont typeface="Arial" panose="020B0604020202020204" pitchFamily="34" charset="0"/>
                <a:buChar char="•"/>
              </a:pPr>
              <a:r>
                <a:rPr lang="en-US" dirty="0">
                  <a:latin typeface="Söhne"/>
                </a:rPr>
                <a:t>0- 16 </a:t>
              </a:r>
            </a:p>
          </p:txBody>
        </p:sp>
        <p:sp>
          <p:nvSpPr>
            <p:cNvPr id="12" name="TextBox 11">
              <a:extLst>
                <a:ext uri="{FF2B5EF4-FFF2-40B4-BE49-F238E27FC236}">
                  <a16:creationId xmlns:a16="http://schemas.microsoft.com/office/drawing/2014/main" id="{C9A63973-0262-3F25-864F-773223028327}"/>
                </a:ext>
              </a:extLst>
            </p:cNvPr>
            <p:cNvSpPr txBox="1"/>
            <p:nvPr/>
          </p:nvSpPr>
          <p:spPr>
            <a:xfrm>
              <a:off x="2945023" y="2874463"/>
              <a:ext cx="2920661"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Stack the Community Chest and Chance Cards to maximize or minimize money output.</a:t>
              </a:r>
            </a:p>
          </p:txBody>
        </p:sp>
      </p:grpSp>
      <p:cxnSp>
        <p:nvCxnSpPr>
          <p:cNvPr id="16" name="Straight Connector 15">
            <a:extLst>
              <a:ext uri="{FF2B5EF4-FFF2-40B4-BE49-F238E27FC236}">
                <a16:creationId xmlns:a16="http://schemas.microsoft.com/office/drawing/2014/main" id="{CA594EB6-9D4F-93D3-8D04-8EAED3D5E209}"/>
              </a:ext>
            </a:extLst>
          </p:cNvPr>
          <p:cNvCxnSpPr>
            <a:cxnSpLocks/>
          </p:cNvCxnSpPr>
          <p:nvPr/>
        </p:nvCxnSpPr>
        <p:spPr>
          <a:xfrm>
            <a:off x="502404" y="4441423"/>
            <a:ext cx="1713969"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8" name="Straight Connector 17">
            <a:extLst>
              <a:ext uri="{FF2B5EF4-FFF2-40B4-BE49-F238E27FC236}">
                <a16:creationId xmlns:a16="http://schemas.microsoft.com/office/drawing/2014/main" id="{0B281E06-21A7-73F3-27DA-7F293B018B67}"/>
              </a:ext>
            </a:extLst>
          </p:cNvPr>
          <p:cNvCxnSpPr>
            <a:cxnSpLocks/>
          </p:cNvCxnSpPr>
          <p:nvPr/>
        </p:nvCxnSpPr>
        <p:spPr>
          <a:xfrm>
            <a:off x="502404" y="4748989"/>
            <a:ext cx="1713969"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9" name="Straight Connector 18">
            <a:extLst>
              <a:ext uri="{FF2B5EF4-FFF2-40B4-BE49-F238E27FC236}">
                <a16:creationId xmlns:a16="http://schemas.microsoft.com/office/drawing/2014/main" id="{7D6CA3A9-D891-C7DB-D85C-6BB25D007D4D}"/>
              </a:ext>
            </a:extLst>
          </p:cNvPr>
          <p:cNvCxnSpPr>
            <a:cxnSpLocks/>
          </p:cNvCxnSpPr>
          <p:nvPr/>
        </p:nvCxnSpPr>
        <p:spPr>
          <a:xfrm>
            <a:off x="502404" y="5015688"/>
            <a:ext cx="1713969" cy="0"/>
          </a:xfrm>
          <a:prstGeom prst="line">
            <a:avLst/>
          </a:prstGeom>
          <a:ln/>
        </p:spPr>
        <p:style>
          <a:lnRef idx="3">
            <a:schemeClr val="accent3"/>
          </a:lnRef>
          <a:fillRef idx="0">
            <a:schemeClr val="accent3"/>
          </a:fillRef>
          <a:effectRef idx="2">
            <a:schemeClr val="accent3"/>
          </a:effectRef>
          <a:fontRef idx="minor">
            <a:schemeClr val="tx1"/>
          </a:fontRef>
        </p:style>
      </p:cxnSp>
      <p:sp>
        <p:nvSpPr>
          <p:cNvPr id="20" name="Oval 19">
            <a:extLst>
              <a:ext uri="{FF2B5EF4-FFF2-40B4-BE49-F238E27FC236}">
                <a16:creationId xmlns:a16="http://schemas.microsoft.com/office/drawing/2014/main" id="{0B637391-874D-9F10-51D8-DBD78B038395}"/>
              </a:ext>
            </a:extLst>
          </p:cNvPr>
          <p:cNvSpPr/>
          <p:nvPr/>
        </p:nvSpPr>
        <p:spPr>
          <a:xfrm>
            <a:off x="1175178" y="4327123"/>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5E53C21-EFA6-AD1E-AE8C-C3AFB6DA8D6A}"/>
              </a:ext>
            </a:extLst>
          </p:cNvPr>
          <p:cNvSpPr/>
          <p:nvPr/>
        </p:nvSpPr>
        <p:spPr>
          <a:xfrm>
            <a:off x="782232" y="4634689"/>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57522C-6DC8-8E5E-7A49-8C39F9A3F24C}"/>
              </a:ext>
            </a:extLst>
          </p:cNvPr>
          <p:cNvSpPr/>
          <p:nvPr/>
        </p:nvSpPr>
        <p:spPr>
          <a:xfrm>
            <a:off x="1816323" y="49013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084" name="Picture 4" descr="Pengertian Dan Macam-Macam Game Shark (Kode Cheats)">
            <a:extLst>
              <a:ext uri="{FF2B5EF4-FFF2-40B4-BE49-F238E27FC236}">
                <a16:creationId xmlns:a16="http://schemas.microsoft.com/office/drawing/2014/main" id="{8443E1F4-F799-129A-2A32-19EE7A120698}"/>
              </a:ext>
            </a:extLst>
          </p:cNvPr>
          <p:cNvPicPr>
            <a:picLocks noChangeAspect="1" noChangeArrowheads="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128975" y="510677"/>
            <a:ext cx="123380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5120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Why the Global Community is Truly a Community – digiOffice">
            <a:extLst>
              <a:ext uri="{FF2B5EF4-FFF2-40B4-BE49-F238E27FC236}">
                <a16:creationId xmlns:a16="http://schemas.microsoft.com/office/drawing/2014/main" id="{837857C6-2BAC-596C-F1F8-C347742161B3}"/>
              </a:ext>
            </a:extLst>
          </p:cNvPr>
          <p:cNvPicPr>
            <a:picLocks noChangeAspect="1"/>
          </p:cNvPicPr>
          <p:nvPr/>
        </p:nvPicPr>
        <p:blipFill rotWithShape="1">
          <a:blip r:embed="rId3" cstate="email">
            <a:duotone>
              <a:schemeClr val="bg2">
                <a:shade val="45000"/>
                <a:satMod val="135000"/>
              </a:schemeClr>
              <a:prstClr val="white"/>
            </a:duotone>
            <a:alphaModFix amt="35000"/>
            <a:extLst>
              <a:ext uri="{28A0092B-C50C-407E-A947-70E740481C1C}">
                <a14:useLocalDpi xmlns:a14="http://schemas.microsoft.com/office/drawing/2010/main"/>
              </a:ext>
            </a:extLst>
          </a:blip>
          <a:srcRect/>
          <a:stretch/>
        </p:blipFill>
        <p:spPr bwMode="auto">
          <a:xfrm>
            <a:off x="-21304" y="-1"/>
            <a:ext cx="1221330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292DC38-FBED-BF66-D199-047DD82DBB36}"/>
              </a:ext>
            </a:extLst>
          </p:cNvPr>
          <p:cNvPicPr>
            <a:picLocks noGrp="1" noRot="1" noChangeAspec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1842413" y="1665233"/>
            <a:ext cx="8464567" cy="3527531"/>
          </a:xfrm>
          <a:prstGeom prst="rect">
            <a:avLst/>
          </a:prstGeom>
        </p:spPr>
      </p:pic>
      <p:sp>
        <p:nvSpPr>
          <p:cNvPr id="24" name="TextBox 23">
            <a:extLst>
              <a:ext uri="{FF2B5EF4-FFF2-40B4-BE49-F238E27FC236}">
                <a16:creationId xmlns:a16="http://schemas.microsoft.com/office/drawing/2014/main" id="{B6051830-D460-1768-F78E-69A3A5F79C2D}"/>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Awesome Community</a:t>
            </a:r>
          </a:p>
        </p:txBody>
      </p:sp>
      <p:pic>
        <p:nvPicPr>
          <p:cNvPr id="31" name="Picture 30">
            <a:extLst>
              <a:ext uri="{FF2B5EF4-FFF2-40B4-BE49-F238E27FC236}">
                <a16:creationId xmlns:a16="http://schemas.microsoft.com/office/drawing/2014/main" id="{97BA49A0-3EBB-EC96-BB94-3D2CF9532D3A}"/>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t="8250" b="17499"/>
          <a:stretch/>
        </p:blipFill>
        <p:spPr>
          <a:xfrm>
            <a:off x="515637" y="562491"/>
            <a:ext cx="722438" cy="685800"/>
          </a:xfrm>
          <a:prstGeom prst="rect">
            <a:avLst/>
          </a:prstGeom>
        </p:spPr>
      </p:pic>
    </p:spTree>
    <p:extLst>
      <p:ext uri="{BB962C8B-B14F-4D97-AF65-F5344CB8AC3E}">
        <p14:creationId xmlns:p14="http://schemas.microsoft.com/office/powerpoint/2010/main" val="16870143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A91C456-438A-A2D8-59DE-F62B99A9C888}"/>
              </a:ext>
            </a:extLst>
          </p:cNvPr>
          <p:cNvGrpSpPr/>
          <p:nvPr/>
        </p:nvGrpSpPr>
        <p:grpSpPr>
          <a:xfrm>
            <a:off x="91440" y="91440"/>
            <a:ext cx="11953076" cy="1180577"/>
            <a:chOff x="91440" y="91440"/>
            <a:chExt cx="11953076" cy="1180577"/>
          </a:xfrm>
        </p:grpSpPr>
        <p:pic>
          <p:nvPicPr>
            <p:cNvPr id="21508" name="Picture 4" descr="Social media - Free social media icons">
              <a:extLst>
                <a:ext uri="{FF2B5EF4-FFF2-40B4-BE49-F238E27FC236}">
                  <a16:creationId xmlns:a16="http://schemas.microsoft.com/office/drawing/2014/main" id="{C2BD3477-D3B9-B682-8308-5919FA6DDAE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7223" y="586217"/>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4F2C5F2-FC73-1248-F9B5-DD1861DFE99D}"/>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Community</a:t>
              </a:r>
            </a:p>
            <a:p>
              <a:r>
                <a:rPr lang="en-US" sz="4000" b="1" spc="62" dirty="0">
                  <a:solidFill>
                    <a:srgbClr val="606060"/>
                  </a:solidFill>
                  <a:latin typeface="Roboto Bold"/>
                </a:rPr>
                <a:t>        Social Media</a:t>
              </a:r>
            </a:p>
          </p:txBody>
        </p:sp>
      </p:grpSp>
      <p:grpSp>
        <p:nvGrpSpPr>
          <p:cNvPr id="34" name="Group 33">
            <a:extLst>
              <a:ext uri="{FF2B5EF4-FFF2-40B4-BE49-F238E27FC236}">
                <a16:creationId xmlns:a16="http://schemas.microsoft.com/office/drawing/2014/main" id="{A43ECCD6-9B71-3DE9-8EEA-29EC471FAD2F}"/>
              </a:ext>
            </a:extLst>
          </p:cNvPr>
          <p:cNvGrpSpPr/>
          <p:nvPr/>
        </p:nvGrpSpPr>
        <p:grpSpPr>
          <a:xfrm>
            <a:off x="2690855" y="1713470"/>
            <a:ext cx="7846135" cy="4097863"/>
            <a:chOff x="4148953" y="1676400"/>
            <a:chExt cx="7846135" cy="4097863"/>
          </a:xfrm>
        </p:grpSpPr>
        <p:pic>
          <p:nvPicPr>
            <p:cNvPr id="18" name="Picture 17">
              <a:extLst>
                <a:ext uri="{FF2B5EF4-FFF2-40B4-BE49-F238E27FC236}">
                  <a16:creationId xmlns:a16="http://schemas.microsoft.com/office/drawing/2014/main" id="{995FC67E-E801-9041-9D26-0556104DF3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48953" y="1676400"/>
              <a:ext cx="1143000" cy="1143000"/>
            </a:xfrm>
            <a:prstGeom prst="rect">
              <a:avLst/>
            </a:prstGeom>
          </p:spPr>
        </p:pic>
        <p:pic>
          <p:nvPicPr>
            <p:cNvPr id="20" name="Picture 19">
              <a:extLst>
                <a:ext uri="{FF2B5EF4-FFF2-40B4-BE49-F238E27FC236}">
                  <a16:creationId xmlns:a16="http://schemas.microsoft.com/office/drawing/2014/main" id="{49E2E3A0-1605-497E-A374-EC57E6E6395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1560" y="3192689"/>
              <a:ext cx="1130393" cy="1143000"/>
            </a:xfrm>
            <a:prstGeom prst="rect">
              <a:avLst/>
            </a:prstGeom>
          </p:spPr>
        </p:pic>
        <p:pic>
          <p:nvPicPr>
            <p:cNvPr id="31" name="Picture 30">
              <a:extLst>
                <a:ext uri="{FF2B5EF4-FFF2-40B4-BE49-F238E27FC236}">
                  <a16:creationId xmlns:a16="http://schemas.microsoft.com/office/drawing/2014/main" id="{B67891D0-D82B-3FA0-89BE-BB4EAADD592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61560" y="4622019"/>
              <a:ext cx="1152244" cy="1152244"/>
            </a:xfrm>
            <a:prstGeom prst="rect">
              <a:avLst/>
            </a:prstGeom>
          </p:spPr>
        </p:pic>
        <p:grpSp>
          <p:nvGrpSpPr>
            <p:cNvPr id="33" name="Group 32">
              <a:extLst>
                <a:ext uri="{FF2B5EF4-FFF2-40B4-BE49-F238E27FC236}">
                  <a16:creationId xmlns:a16="http://schemas.microsoft.com/office/drawing/2014/main" id="{B229E6E4-17BD-12E0-312A-F496548F7328}"/>
                </a:ext>
              </a:extLst>
            </p:cNvPr>
            <p:cNvGrpSpPr/>
            <p:nvPr/>
          </p:nvGrpSpPr>
          <p:grpSpPr>
            <a:xfrm>
              <a:off x="5421527" y="1893957"/>
              <a:ext cx="6573561" cy="3658127"/>
              <a:chOff x="5421527" y="1893957"/>
              <a:chExt cx="6573561" cy="3658127"/>
            </a:xfrm>
          </p:grpSpPr>
          <p:sp>
            <p:nvSpPr>
              <p:cNvPr id="22" name="TextBox 21">
                <a:extLst>
                  <a:ext uri="{FF2B5EF4-FFF2-40B4-BE49-F238E27FC236}">
                    <a16:creationId xmlns:a16="http://schemas.microsoft.com/office/drawing/2014/main" id="{0B7C3198-0F4C-09FD-3EC9-6958D1E77627}"/>
                  </a:ext>
                </a:extLst>
              </p:cNvPr>
              <p:cNvSpPr txBox="1"/>
              <p:nvPr/>
            </p:nvSpPr>
            <p:spPr>
              <a:xfrm>
                <a:off x="5421527" y="1893957"/>
                <a:ext cx="6147486" cy="707886"/>
              </a:xfrm>
              <a:prstGeom prst="rect">
                <a:avLst/>
              </a:prstGeom>
              <a:noFill/>
            </p:spPr>
            <p:txBody>
              <a:bodyPr wrap="square">
                <a:spAutoFit/>
              </a:bodyPr>
              <a:lstStyle/>
              <a:p>
                <a:r>
                  <a:rPr lang="en-US" sz="4000" b="1" spc="62" dirty="0">
                    <a:solidFill>
                      <a:srgbClr val="606060"/>
                    </a:solidFill>
                    <a:latin typeface="Roboto Bold"/>
                  </a:rPr>
                  <a:t>Dynamo Office Hours</a:t>
                </a:r>
              </a:p>
            </p:txBody>
          </p:sp>
          <p:sp>
            <p:nvSpPr>
              <p:cNvPr id="27" name="TextBox 26">
                <a:extLst>
                  <a:ext uri="{FF2B5EF4-FFF2-40B4-BE49-F238E27FC236}">
                    <a16:creationId xmlns:a16="http://schemas.microsoft.com/office/drawing/2014/main" id="{86EC5F70-DC86-E513-FED1-52788E6FF265}"/>
                  </a:ext>
                </a:extLst>
              </p:cNvPr>
              <p:cNvSpPr txBox="1"/>
              <p:nvPr/>
            </p:nvSpPr>
            <p:spPr>
              <a:xfrm>
                <a:off x="5421527" y="3369078"/>
                <a:ext cx="6098058" cy="707886"/>
              </a:xfrm>
              <a:prstGeom prst="rect">
                <a:avLst/>
              </a:prstGeom>
              <a:noFill/>
            </p:spPr>
            <p:txBody>
              <a:bodyPr wrap="square">
                <a:spAutoFit/>
              </a:bodyPr>
              <a:lstStyle/>
              <a:p>
                <a:r>
                  <a:rPr lang="en-US" sz="4000" b="1" spc="62" dirty="0">
                    <a:solidFill>
                      <a:srgbClr val="606060"/>
                    </a:solidFill>
                    <a:latin typeface="Roboto Bold"/>
                  </a:rPr>
                  <a:t>@DynamoBIM</a:t>
                </a:r>
              </a:p>
            </p:txBody>
          </p:sp>
          <p:sp>
            <p:nvSpPr>
              <p:cNvPr id="32" name="TextBox 31">
                <a:extLst>
                  <a:ext uri="{FF2B5EF4-FFF2-40B4-BE49-F238E27FC236}">
                    <a16:creationId xmlns:a16="http://schemas.microsoft.com/office/drawing/2014/main" id="{A8CC52AA-C2E5-2196-A948-522902C53958}"/>
                  </a:ext>
                </a:extLst>
              </p:cNvPr>
              <p:cNvSpPr txBox="1"/>
              <p:nvPr/>
            </p:nvSpPr>
            <p:spPr>
              <a:xfrm>
                <a:off x="5421527" y="4844198"/>
                <a:ext cx="6573561" cy="707886"/>
              </a:xfrm>
              <a:prstGeom prst="rect">
                <a:avLst/>
              </a:prstGeom>
              <a:noFill/>
            </p:spPr>
            <p:txBody>
              <a:bodyPr wrap="square">
                <a:spAutoFit/>
              </a:bodyPr>
              <a:lstStyle/>
              <a:p>
                <a:r>
                  <a:rPr lang="en-US" sz="4000" b="1" spc="62" dirty="0">
                    <a:solidFill>
                      <a:srgbClr val="606060"/>
                    </a:solidFill>
                    <a:latin typeface="Roboto Bold"/>
                  </a:rPr>
                  <a:t>Community Conversations</a:t>
                </a:r>
              </a:p>
            </p:txBody>
          </p:sp>
        </p:grpSp>
      </p:grpSp>
    </p:spTree>
    <p:extLst>
      <p:ext uri="{BB962C8B-B14F-4D97-AF65-F5344CB8AC3E}">
        <p14:creationId xmlns:p14="http://schemas.microsoft.com/office/powerpoint/2010/main" val="1588661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4F2C5F2-FC73-1248-F9B5-DD1861DFE99D}"/>
              </a:ext>
            </a:extLst>
          </p:cNvPr>
          <p:cNvSpPr txBox="1"/>
          <p:nvPr/>
        </p:nvSpPr>
        <p:spPr>
          <a:xfrm>
            <a:off x="119462" y="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Community</a:t>
            </a:r>
          </a:p>
          <a:p>
            <a:r>
              <a:rPr lang="en-US" sz="4000" b="1" spc="62" dirty="0">
                <a:solidFill>
                  <a:srgbClr val="606060"/>
                </a:solidFill>
                <a:latin typeface="Roboto Bold"/>
              </a:rPr>
              <a:t>           Dynamo Forum</a:t>
            </a:r>
          </a:p>
        </p:txBody>
      </p:sp>
      <p:pic>
        <p:nvPicPr>
          <p:cNvPr id="3" name="Picture 2">
            <a:extLst>
              <a:ext uri="{FF2B5EF4-FFF2-40B4-BE49-F238E27FC236}">
                <a16:creationId xmlns:a16="http://schemas.microsoft.com/office/drawing/2014/main" id="{EDCFA8A9-BE42-EDC4-D8E1-51AAC750DD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441" y="537334"/>
            <a:ext cx="1039906" cy="685800"/>
          </a:xfrm>
          <a:prstGeom prst="rect">
            <a:avLst/>
          </a:prstGeom>
        </p:spPr>
      </p:pic>
      <p:pic>
        <p:nvPicPr>
          <p:cNvPr id="5" name="Picture 4">
            <a:extLst>
              <a:ext uri="{FF2B5EF4-FFF2-40B4-BE49-F238E27FC236}">
                <a16:creationId xmlns:a16="http://schemas.microsoft.com/office/drawing/2014/main" id="{FA296D6B-47CD-97C6-DF15-0AEAA8D7B6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65384" y="1286698"/>
            <a:ext cx="8861232" cy="5342933"/>
          </a:xfrm>
          <a:prstGeom prst="rect">
            <a:avLst/>
          </a:prstGeom>
        </p:spPr>
      </p:pic>
    </p:spTree>
    <p:extLst>
      <p:ext uri="{BB962C8B-B14F-4D97-AF65-F5344CB8AC3E}">
        <p14:creationId xmlns:p14="http://schemas.microsoft.com/office/powerpoint/2010/main" val="975242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endering - Compreshensive Range of Solutions | Usher Group">
            <a:extLst>
              <a:ext uri="{FF2B5EF4-FFF2-40B4-BE49-F238E27FC236}">
                <a16:creationId xmlns:a16="http://schemas.microsoft.com/office/drawing/2014/main" id="{BAB0F2FC-74B3-CB10-9F1B-E2531C7DC7D9}"/>
              </a:ext>
            </a:extLst>
          </p:cNvPr>
          <p:cNvPicPr>
            <a:picLocks noChangeAspect="1" noChangeArrowheads="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t="10691" b="10296"/>
          <a:stretch/>
        </p:blipFill>
        <p:spPr bwMode="auto">
          <a:xfrm>
            <a:off x="601743" y="629529"/>
            <a:ext cx="57864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D36285C-3116-5C09-BC05-1154EA793F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743" y="600033"/>
            <a:ext cx="578643" cy="544070"/>
          </a:xfrm>
          <a:prstGeom prst="rect">
            <a:avLst/>
          </a:prstGeom>
        </p:spPr>
      </p:pic>
      <p:pic>
        <p:nvPicPr>
          <p:cNvPr id="11" name="Picture 10">
            <a:extLst>
              <a:ext uri="{FF2B5EF4-FFF2-40B4-BE49-F238E27FC236}">
                <a16:creationId xmlns:a16="http://schemas.microsoft.com/office/drawing/2014/main" id="{CDB1F7F2-53B4-8B6D-A880-28DBAA8274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47975" y="872068"/>
            <a:ext cx="6218459" cy="5767316"/>
          </a:xfrm>
          <a:prstGeom prst="rect">
            <a:avLst/>
          </a:prstGeom>
        </p:spPr>
      </p:pic>
      <p:pic>
        <p:nvPicPr>
          <p:cNvPr id="14" name="Picture 13">
            <a:extLst>
              <a:ext uri="{FF2B5EF4-FFF2-40B4-BE49-F238E27FC236}">
                <a16:creationId xmlns:a16="http://schemas.microsoft.com/office/drawing/2014/main" id="{ADB669EE-2DCE-4D3C-8233-9A1A65B834E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19630" y="1935881"/>
            <a:ext cx="1457070" cy="1072989"/>
          </a:xfrm>
          <a:prstGeom prst="rect">
            <a:avLst/>
          </a:prstGeom>
        </p:spPr>
      </p:pic>
      <p:pic>
        <p:nvPicPr>
          <p:cNvPr id="16" name="Picture 15">
            <a:extLst>
              <a:ext uri="{FF2B5EF4-FFF2-40B4-BE49-F238E27FC236}">
                <a16:creationId xmlns:a16="http://schemas.microsoft.com/office/drawing/2014/main" id="{D232DB1D-428F-C5CF-1106-3C206882A79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78049" y="3133853"/>
            <a:ext cx="1570572" cy="1561715"/>
          </a:xfrm>
          <a:prstGeom prst="rect">
            <a:avLst/>
          </a:prstGeom>
        </p:spPr>
      </p:pic>
      <p:sp>
        <p:nvSpPr>
          <p:cNvPr id="3" name="TextBox 2">
            <a:extLst>
              <a:ext uri="{FF2B5EF4-FFF2-40B4-BE49-F238E27FC236}">
                <a16:creationId xmlns:a16="http://schemas.microsoft.com/office/drawing/2014/main" id="{2E176141-33E2-BF1D-7A21-F68EE6C7E67E}"/>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Community</a:t>
            </a:r>
          </a:p>
          <a:p>
            <a:r>
              <a:rPr lang="en-US" sz="4000" b="1" spc="62" dirty="0">
                <a:solidFill>
                  <a:srgbClr val="606060"/>
                </a:solidFill>
                <a:latin typeface="Roboto Bold"/>
              </a:rPr>
              <a:t>        Packages</a:t>
            </a:r>
          </a:p>
        </p:txBody>
      </p:sp>
    </p:spTree>
    <p:extLst>
      <p:ext uri="{BB962C8B-B14F-4D97-AF65-F5344CB8AC3E}">
        <p14:creationId xmlns:p14="http://schemas.microsoft.com/office/powerpoint/2010/main" val="1442962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630412-62DE-CEEB-818B-4012590B6DE1}"/>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GitHub’s Interface </a:t>
            </a:r>
          </a:p>
        </p:txBody>
      </p:sp>
      <p:pic>
        <p:nvPicPr>
          <p:cNvPr id="7" name="Picture 6">
            <a:extLst>
              <a:ext uri="{FF2B5EF4-FFF2-40B4-BE49-F238E27FC236}">
                <a16:creationId xmlns:a16="http://schemas.microsoft.com/office/drawing/2014/main" id="{6C1C95A1-5DF9-6847-2531-8666F32E15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3978" y="1427857"/>
            <a:ext cx="10668000" cy="5202732"/>
          </a:xfrm>
          <a:prstGeom prst="rect">
            <a:avLst/>
          </a:prstGeom>
        </p:spPr>
      </p:pic>
      <p:pic>
        <p:nvPicPr>
          <p:cNvPr id="9" name="Picture 2" descr="GitHub Logos and Usage · GitHub">
            <a:extLst>
              <a:ext uri="{FF2B5EF4-FFF2-40B4-BE49-F238E27FC236}">
                <a16:creationId xmlns:a16="http://schemas.microsoft.com/office/drawing/2014/main" id="{45C70E46-E1A3-3A15-DB83-2975F17D5C9C}"/>
              </a:ext>
            </a:extLst>
          </p:cNvPr>
          <p:cNvPicPr>
            <a:picLocks noGrp="1" noRot="1" noChangeAspect="1" noMove="1" noResize="1" noEditPoints="1" noAdjustHandles="1" noChangeArrowheads="1" noChangeShapeType="1" noCrop="1"/>
          </p:cNvPicPr>
          <p:nvPr/>
        </p:nvPicPr>
        <p:blipFill rotWithShape="1">
          <a:blip r:embed="rId4" cstate="email">
            <a:extLst>
              <a:ext uri="{28A0092B-C50C-407E-A947-70E740481C1C}">
                <a14:useLocalDpi xmlns:a14="http://schemas.microsoft.com/office/drawing/2010/main"/>
              </a:ext>
            </a:extLst>
          </a:blip>
          <a:srcRect l="11051" t="12348" r="10199" b="11819"/>
          <a:stretch/>
        </p:blipFill>
        <p:spPr bwMode="auto">
          <a:xfrm>
            <a:off x="528639" y="556141"/>
            <a:ext cx="712177"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30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2889AE-AC81-F3E7-7E38-EF7D41E4B7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0588171" cy="5952303"/>
          </a:xfrm>
          <a:prstGeom prst="rect">
            <a:avLst/>
          </a:prstGeom>
        </p:spPr>
      </p:pic>
      <p:sp>
        <p:nvSpPr>
          <p:cNvPr id="3" name="TextBox 2">
            <a:extLst>
              <a:ext uri="{FF2B5EF4-FFF2-40B4-BE49-F238E27FC236}">
                <a16:creationId xmlns:a16="http://schemas.microsoft.com/office/drawing/2014/main" id="{C368804B-06E5-5807-9181-253037B2C5EB}"/>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Revit Renderings</a:t>
            </a:r>
            <a:endParaRPr lang="en-US" sz="4000" b="1" spc="62" dirty="0">
              <a:solidFill>
                <a:srgbClr val="606060"/>
              </a:solidFill>
              <a:latin typeface="Roboto Bold"/>
            </a:endParaRPr>
          </a:p>
        </p:txBody>
      </p:sp>
      <p:pic>
        <p:nvPicPr>
          <p:cNvPr id="4" name="Picture 3">
            <a:extLst>
              <a:ext uri="{FF2B5EF4-FFF2-40B4-BE49-F238E27FC236}">
                <a16:creationId xmlns:a16="http://schemas.microsoft.com/office/drawing/2014/main" id="{486489E3-669D-D29A-94C4-89BEA9B87AF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3317" y="572016"/>
            <a:ext cx="676275" cy="676275"/>
          </a:xfrm>
          <a:prstGeom prst="rect">
            <a:avLst/>
          </a:prstGeom>
        </p:spPr>
      </p:pic>
    </p:spTree>
    <p:extLst>
      <p:ext uri="{BB962C8B-B14F-4D97-AF65-F5344CB8AC3E}">
        <p14:creationId xmlns:p14="http://schemas.microsoft.com/office/powerpoint/2010/main" val="32359847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B6585-B73D-9ACD-3794-BE81F13EFA2B}"/>
              </a:ext>
            </a:extLst>
          </p:cNvPr>
          <p:cNvSpPr/>
          <p:nvPr/>
        </p:nvSpPr>
        <p:spPr>
          <a:xfrm rot="2700000">
            <a:off x="3621258" y="696430"/>
            <a:ext cx="1339898" cy="8552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2" descr="Mr Monopoly | Freelancers 3D">
            <a:extLst>
              <a:ext uri="{FF2B5EF4-FFF2-40B4-BE49-F238E27FC236}">
                <a16:creationId xmlns:a16="http://schemas.microsoft.com/office/drawing/2014/main" id="{56A2BA2D-5D58-797C-C06C-E3D8D3A49ECC}"/>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bwMode="auto">
          <a:xfrm>
            <a:off x="6534979" y="780517"/>
            <a:ext cx="3993269" cy="603647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8847290-EC43-F474-DCAE-D9D49EB51619}"/>
              </a:ext>
            </a:extLst>
          </p:cNvPr>
          <p:cNvSpPr txBox="1">
            <a:spLocks noGrp="1" noRot="1" noMove="1" noResize="1" noEditPoints="1" noAdjustHandles="1" noChangeArrowheads="1" noChangeShapeType="1"/>
          </p:cNvSpPr>
          <p:nvPr/>
        </p:nvSpPr>
        <p:spPr>
          <a:xfrm>
            <a:off x="1229113" y="1642009"/>
            <a:ext cx="5508310" cy="4442242"/>
          </a:xfrm>
          <a:prstGeom prst="rect">
            <a:avLst/>
          </a:prstGeom>
          <a:noFill/>
        </p:spPr>
        <p:txBody>
          <a:bodyPr wrap="square">
            <a:spAutoFit/>
          </a:bodyPr>
          <a:lstStyle/>
          <a:p>
            <a:pPr>
              <a:lnSpc>
                <a:spcPct val="150000"/>
              </a:lnSpc>
            </a:pPr>
            <a:r>
              <a:rPr lang="en-US" sz="3200" b="1" spc="62" dirty="0">
                <a:solidFill>
                  <a:srgbClr val="606060"/>
                </a:solidFill>
                <a:latin typeface="Roboto Bold"/>
              </a:rPr>
              <a:t>Authoring Best Practices</a:t>
            </a:r>
          </a:p>
          <a:p>
            <a:pPr>
              <a:lnSpc>
                <a:spcPct val="150000"/>
              </a:lnSpc>
            </a:pPr>
            <a:r>
              <a:rPr lang="en-US" sz="3200" b="1" spc="62" dirty="0">
                <a:solidFill>
                  <a:srgbClr val="606060"/>
                </a:solidFill>
                <a:latin typeface="Roboto Bold"/>
              </a:rPr>
              <a:t>Development Strategies</a:t>
            </a:r>
          </a:p>
          <a:p>
            <a:pPr>
              <a:lnSpc>
                <a:spcPct val="150000"/>
              </a:lnSpc>
            </a:pPr>
            <a:r>
              <a:rPr lang="en-US" sz="3200" b="1" spc="62" dirty="0">
                <a:solidFill>
                  <a:srgbClr val="606060"/>
                </a:solidFill>
                <a:latin typeface="Roboto Bold"/>
              </a:rPr>
              <a:t>Computational Geometry</a:t>
            </a:r>
          </a:p>
          <a:p>
            <a:pPr>
              <a:lnSpc>
                <a:spcPct val="150000"/>
              </a:lnSpc>
            </a:pPr>
            <a:r>
              <a:rPr lang="en-US" sz="3200" b="1" spc="62" dirty="0">
                <a:solidFill>
                  <a:srgbClr val="606060"/>
                </a:solidFill>
                <a:latin typeface="Roboto Bold"/>
              </a:rPr>
              <a:t>Dynamo And Revit</a:t>
            </a:r>
          </a:p>
          <a:p>
            <a:pPr>
              <a:lnSpc>
                <a:spcPct val="150000"/>
              </a:lnSpc>
            </a:pPr>
            <a:r>
              <a:rPr lang="en-US" sz="3200" b="1" spc="62" dirty="0">
                <a:solidFill>
                  <a:srgbClr val="606060"/>
                </a:solidFill>
                <a:latin typeface="Roboto Bold"/>
              </a:rPr>
              <a:t>Dynamo UX/UI Design</a:t>
            </a:r>
          </a:p>
          <a:p>
            <a:pPr>
              <a:lnSpc>
                <a:spcPct val="150000"/>
              </a:lnSpc>
            </a:pPr>
            <a:r>
              <a:rPr lang="en-US" sz="3200" b="1" spc="62" dirty="0">
                <a:solidFill>
                  <a:srgbClr val="606060"/>
                </a:solidFill>
                <a:latin typeface="Roboto Bold"/>
              </a:rPr>
              <a:t>Data Analytics</a:t>
            </a:r>
            <a:endParaRPr lang="en-US" sz="1400" b="1" spc="62" dirty="0">
              <a:latin typeface="Roboto Bold"/>
            </a:endParaRPr>
          </a:p>
        </p:txBody>
      </p:sp>
      <p:pic>
        <p:nvPicPr>
          <p:cNvPr id="31" name="Graphic 30" descr="Checkbox Checked with solid fill">
            <a:extLst>
              <a:ext uri="{FF2B5EF4-FFF2-40B4-BE49-F238E27FC236}">
                <a16:creationId xmlns:a16="http://schemas.microsoft.com/office/drawing/2014/main" id="{2B0B27AB-0049-3C89-1BBD-642183A4186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1617295"/>
            <a:ext cx="914400" cy="914400"/>
          </a:xfrm>
          <a:prstGeom prst="rect">
            <a:avLst/>
          </a:prstGeom>
        </p:spPr>
      </p:pic>
      <p:pic>
        <p:nvPicPr>
          <p:cNvPr id="40" name="Picture 39">
            <a:extLst>
              <a:ext uri="{FF2B5EF4-FFF2-40B4-BE49-F238E27FC236}">
                <a16:creationId xmlns:a16="http://schemas.microsoft.com/office/drawing/2014/main" id="{5A36AB3D-C209-0594-0EEA-6EE42345C4DF}"/>
              </a:ext>
            </a:extLst>
          </p:cNvPr>
          <p:cNvPicPr>
            <a:picLocks noGrp="1" noRot="1" noChangeAspect="1" noMove="1" noResize="1" noEditPoints="1" noAdjustHandles="1" noChangeArrowheads="1" noChangeShapeType="1" noCrop="1"/>
          </p:cNvPicPr>
          <p:nvPr/>
        </p:nvPicPr>
        <p:blipFill rotWithShape="1">
          <a:blip r:embed="rId6" cstate="email">
            <a:extLst>
              <a:ext uri="{28A0092B-C50C-407E-A947-70E740481C1C}">
                <a14:useLocalDpi xmlns:a14="http://schemas.microsoft.com/office/drawing/2010/main"/>
              </a:ext>
            </a:extLst>
          </a:blip>
          <a:srcRect l="16085" t="7877" r="14608" b="5782"/>
          <a:stretch/>
        </p:blipFill>
        <p:spPr>
          <a:xfrm>
            <a:off x="496659" y="613855"/>
            <a:ext cx="550507" cy="685800"/>
          </a:xfrm>
          <a:prstGeom prst="rect">
            <a:avLst/>
          </a:prstGeom>
        </p:spPr>
      </p:pic>
      <p:pic>
        <p:nvPicPr>
          <p:cNvPr id="41" name="Graphic 40" descr="Checkbox Checked with solid fill">
            <a:extLst>
              <a:ext uri="{FF2B5EF4-FFF2-40B4-BE49-F238E27FC236}">
                <a16:creationId xmlns:a16="http://schemas.microsoft.com/office/drawing/2014/main" id="{0FA8CEFB-FFED-C72E-0FDC-DE2BF0053A88}"/>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5253062"/>
            <a:ext cx="914400" cy="914400"/>
          </a:xfrm>
          <a:prstGeom prst="rect">
            <a:avLst/>
          </a:prstGeom>
        </p:spPr>
      </p:pic>
      <p:pic>
        <p:nvPicPr>
          <p:cNvPr id="42" name="Graphic 41" descr="Checkbox Checked with solid fill">
            <a:extLst>
              <a:ext uri="{FF2B5EF4-FFF2-40B4-BE49-F238E27FC236}">
                <a16:creationId xmlns:a16="http://schemas.microsoft.com/office/drawing/2014/main" id="{7B063125-6541-F124-E5EC-0E34CDB53FA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2344448"/>
            <a:ext cx="914400" cy="914400"/>
          </a:xfrm>
          <a:prstGeom prst="rect">
            <a:avLst/>
          </a:prstGeom>
        </p:spPr>
      </p:pic>
      <p:pic>
        <p:nvPicPr>
          <p:cNvPr id="43" name="Graphic 42" descr="Checkbox Checked with solid fill">
            <a:extLst>
              <a:ext uri="{FF2B5EF4-FFF2-40B4-BE49-F238E27FC236}">
                <a16:creationId xmlns:a16="http://schemas.microsoft.com/office/drawing/2014/main" id="{B51E90C3-992A-F480-4695-EFBFFCD17C84}"/>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3071601"/>
            <a:ext cx="914400" cy="914400"/>
          </a:xfrm>
          <a:prstGeom prst="rect">
            <a:avLst/>
          </a:prstGeom>
        </p:spPr>
      </p:pic>
      <p:pic>
        <p:nvPicPr>
          <p:cNvPr id="44" name="Graphic 43" descr="Checkbox Checked with solid fill">
            <a:extLst>
              <a:ext uri="{FF2B5EF4-FFF2-40B4-BE49-F238E27FC236}">
                <a16:creationId xmlns:a16="http://schemas.microsoft.com/office/drawing/2014/main" id="{C5F3FA32-9C4F-058A-BE9C-80E42ADA5014}"/>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3798754"/>
            <a:ext cx="914400" cy="914400"/>
          </a:xfrm>
          <a:prstGeom prst="rect">
            <a:avLst/>
          </a:prstGeom>
        </p:spPr>
      </p:pic>
      <p:pic>
        <p:nvPicPr>
          <p:cNvPr id="45" name="Graphic 44" descr="Checkbox Checked with solid fill">
            <a:extLst>
              <a:ext uri="{FF2B5EF4-FFF2-40B4-BE49-F238E27FC236}">
                <a16:creationId xmlns:a16="http://schemas.microsoft.com/office/drawing/2014/main" id="{5D5F74F3-6929-FE21-8B00-356D21A9FFD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4525907"/>
            <a:ext cx="914400" cy="914400"/>
          </a:xfrm>
          <a:prstGeom prst="rect">
            <a:avLst/>
          </a:prstGeom>
        </p:spPr>
      </p:pic>
      <p:sp>
        <p:nvSpPr>
          <p:cNvPr id="46" name="TextBox 45">
            <a:extLst>
              <a:ext uri="{FF2B5EF4-FFF2-40B4-BE49-F238E27FC236}">
                <a16:creationId xmlns:a16="http://schemas.microsoft.com/office/drawing/2014/main" id="{B0EA925B-7B32-0A84-3F1D-956C9F9999E7}"/>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Topic Review</a:t>
            </a:r>
          </a:p>
        </p:txBody>
      </p:sp>
    </p:spTree>
    <p:extLst>
      <p:ext uri="{BB962C8B-B14F-4D97-AF65-F5344CB8AC3E}">
        <p14:creationId xmlns:p14="http://schemas.microsoft.com/office/powerpoint/2010/main" val="18411421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B6585-B73D-9ACD-3794-BE81F13EFA2B}"/>
              </a:ext>
            </a:extLst>
          </p:cNvPr>
          <p:cNvSpPr/>
          <p:nvPr/>
        </p:nvSpPr>
        <p:spPr>
          <a:xfrm rot="2700000">
            <a:off x="3621258" y="696430"/>
            <a:ext cx="1339898" cy="8552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4" name="Picture 8" descr="Game over - Free entertainment icons">
            <a:extLst>
              <a:ext uri="{FF2B5EF4-FFF2-40B4-BE49-F238E27FC236}">
                <a16:creationId xmlns:a16="http://schemas.microsoft.com/office/drawing/2014/main" id="{74749446-BBD8-954C-C39E-90B32ACE7828}"/>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0931" y="562491"/>
            <a:ext cx="6858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92F19F1-4665-BAB3-AFCC-C909EEEB88EA}"/>
              </a:ext>
            </a:extLst>
          </p:cNvPr>
          <p:cNvGrpSpPr>
            <a:grpSpLocks/>
          </p:cNvGrpSpPr>
          <p:nvPr/>
        </p:nvGrpSpPr>
        <p:grpSpPr>
          <a:xfrm>
            <a:off x="212484" y="1709969"/>
            <a:ext cx="5321486" cy="3394940"/>
            <a:chOff x="2998841" y="1819543"/>
            <a:chExt cx="6600825" cy="4211117"/>
          </a:xfrm>
        </p:grpSpPr>
        <p:sp>
          <p:nvSpPr>
            <p:cNvPr id="12" name="Rectangle 11">
              <a:extLst>
                <a:ext uri="{FF2B5EF4-FFF2-40B4-BE49-F238E27FC236}">
                  <a16:creationId xmlns:a16="http://schemas.microsoft.com/office/drawing/2014/main" id="{25D6120B-38F3-A612-CD72-ED3D0E23D339}"/>
                </a:ext>
              </a:extLst>
            </p:cNvPr>
            <p:cNvSpPr>
              <a:spLocks/>
            </p:cNvSpPr>
            <p:nvPr/>
          </p:nvSpPr>
          <p:spPr>
            <a:xfrm rot="2582773">
              <a:off x="4977271" y="2482284"/>
              <a:ext cx="1357536" cy="4312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8" descr="Monopoly Man Png - Monopoly Man Clipart - Large Size Png Image - PikPng">
              <a:extLst>
                <a:ext uri="{FF2B5EF4-FFF2-40B4-BE49-F238E27FC236}">
                  <a16:creationId xmlns:a16="http://schemas.microsoft.com/office/drawing/2014/main" id="{5FC35748-FCCD-D083-7B33-5D72A0CE9604}"/>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8841" y="1819543"/>
              <a:ext cx="6600825" cy="36290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red and white sign&#10;&#10;Description automatically generated with medium confidence">
              <a:extLst>
                <a:ext uri="{FF2B5EF4-FFF2-40B4-BE49-F238E27FC236}">
                  <a16:creationId xmlns:a16="http://schemas.microsoft.com/office/drawing/2014/main" id="{D2CA6639-39B0-4B9C-B1C1-ADC9B501610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98824" y="4847521"/>
              <a:ext cx="5594351" cy="1183139"/>
            </a:xfrm>
            <a:prstGeom prst="rect">
              <a:avLst/>
            </a:prstGeom>
          </p:spPr>
        </p:pic>
      </p:grpSp>
      <p:grpSp>
        <p:nvGrpSpPr>
          <p:cNvPr id="10" name="Group 9">
            <a:extLst>
              <a:ext uri="{FF2B5EF4-FFF2-40B4-BE49-F238E27FC236}">
                <a16:creationId xmlns:a16="http://schemas.microsoft.com/office/drawing/2014/main" id="{34AAA8AE-09FB-4208-854B-59221B47AD95}"/>
              </a:ext>
            </a:extLst>
          </p:cNvPr>
          <p:cNvGrpSpPr>
            <a:grpSpLocks/>
          </p:cNvGrpSpPr>
          <p:nvPr/>
        </p:nvGrpSpPr>
        <p:grpSpPr>
          <a:xfrm>
            <a:off x="6296901" y="1220281"/>
            <a:ext cx="5212096" cy="4152919"/>
            <a:chOff x="6253926" y="1214437"/>
            <a:chExt cx="5212096" cy="4152919"/>
          </a:xfrm>
        </p:grpSpPr>
        <p:pic>
          <p:nvPicPr>
            <p:cNvPr id="4" name="Picture 18" descr="37+ Monopoly Free Stock Photos - StockFreeImages">
              <a:extLst>
                <a:ext uri="{FF2B5EF4-FFF2-40B4-BE49-F238E27FC236}">
                  <a16:creationId xmlns:a16="http://schemas.microsoft.com/office/drawing/2014/main" id="{4D919A61-6BD0-7AB4-C0EE-A7259465FB73}"/>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53926" y="3500439"/>
              <a:ext cx="1866917" cy="186691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1227A04-2A05-2B07-0898-2B461BD195DF}"/>
                </a:ext>
              </a:extLst>
            </p:cNvPr>
            <p:cNvGrpSpPr>
              <a:grpSpLocks/>
            </p:cNvGrpSpPr>
            <p:nvPr/>
          </p:nvGrpSpPr>
          <p:grpSpPr>
            <a:xfrm>
              <a:off x="6253926" y="1214437"/>
              <a:ext cx="5212096" cy="2143125"/>
              <a:chOff x="8127060" y="1205199"/>
              <a:chExt cx="5212096" cy="2143125"/>
            </a:xfrm>
          </p:grpSpPr>
          <p:pic>
            <p:nvPicPr>
              <p:cNvPr id="5" name="Picture 6" descr="Monopoly Money Gifts &amp; Merchandise for Sale | Redbubble">
                <a:extLst>
                  <a:ext uri="{FF2B5EF4-FFF2-40B4-BE49-F238E27FC236}">
                    <a16:creationId xmlns:a16="http://schemas.microsoft.com/office/drawing/2014/main" id="{EFD94F35-979A-D39E-38B4-17A87E6FF346}"/>
                  </a:ext>
                </a:extLst>
              </p:cNvPr>
              <p:cNvPicPr>
                <a:picLocks noChangeAspect="1"/>
              </p:cNvPicPr>
              <p:nvPr/>
            </p:nvPicPr>
            <p:blipFill>
              <a:blip r:embed="rId7">
                <a:clrChange>
                  <a:clrFrom>
                    <a:srgbClr val="F8F8F8"/>
                  </a:clrFrom>
                  <a:clrTo>
                    <a:srgbClr val="F8F8F8">
                      <a:alpha val="0"/>
                    </a:srgbClr>
                  </a:clrTo>
                </a:clrChange>
                <a:extLst>
                  <a:ext uri="{28A0092B-C50C-407E-A947-70E740481C1C}">
                    <a14:useLocalDpi xmlns:a14="http://schemas.microsoft.com/office/drawing/2010/main"/>
                  </a:ext>
                </a:extLst>
              </a:blip>
              <a:srcRect/>
              <a:stretch>
                <a:fillRect/>
              </a:stretch>
            </p:blipFill>
            <p:spPr bwMode="auto">
              <a:xfrm>
                <a:off x="8127060" y="120519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1E0B6A-52A1-A580-4927-722BA5C5AF0E}"/>
                  </a:ext>
                </a:extLst>
              </p:cNvPr>
              <p:cNvSpPr txBox="1">
                <a:spLocks/>
              </p:cNvSpPr>
              <p:nvPr/>
            </p:nvSpPr>
            <p:spPr>
              <a:xfrm>
                <a:off x="9982217" y="1738415"/>
                <a:ext cx="3356939" cy="954107"/>
              </a:xfrm>
              <a:prstGeom prst="rect">
                <a:avLst/>
              </a:prstGeom>
              <a:noFill/>
            </p:spPr>
            <p:txBody>
              <a:bodyPr wrap="square">
                <a:spAutoFit/>
              </a:bodyPr>
              <a:lstStyle/>
              <a:p>
                <a:r>
                  <a:rPr lang="en-US" sz="2800" b="1" dirty="0">
                    <a:solidFill>
                      <a:schemeClr val="bg2">
                        <a:lumMod val="75000"/>
                      </a:schemeClr>
                    </a:solidFill>
                    <a:latin typeface="gitbook-content-font"/>
                    <a:hlinkClick r:id="rId8"/>
                  </a:rPr>
                  <a:t>github.com/</a:t>
                </a:r>
              </a:p>
              <a:p>
                <a:r>
                  <a:rPr lang="en-US" sz="2800" b="1" dirty="0">
                    <a:solidFill>
                      <a:schemeClr val="bg2">
                        <a:lumMod val="75000"/>
                      </a:schemeClr>
                    </a:solidFill>
                    <a:latin typeface="gitbook-content-font"/>
                    <a:hlinkClick r:id="rId8"/>
                  </a:rPr>
                  <a:t>SigmaAEC/Dynopoly</a:t>
                </a:r>
                <a:endParaRPr lang="en-US" sz="2800" b="1" dirty="0">
                  <a:solidFill>
                    <a:schemeClr val="bg2">
                      <a:lumMod val="75000"/>
                    </a:schemeClr>
                  </a:solidFill>
                  <a:latin typeface="gitbook-content-font"/>
                </a:endParaRPr>
              </a:p>
            </p:txBody>
          </p:sp>
        </p:grpSp>
        <p:sp>
          <p:nvSpPr>
            <p:cNvPr id="9" name="TextBox 8">
              <a:extLst>
                <a:ext uri="{FF2B5EF4-FFF2-40B4-BE49-F238E27FC236}">
                  <a16:creationId xmlns:a16="http://schemas.microsoft.com/office/drawing/2014/main" id="{98349024-F564-A676-B957-57268D560D03}"/>
                </a:ext>
              </a:extLst>
            </p:cNvPr>
            <p:cNvSpPr txBox="1">
              <a:spLocks/>
            </p:cNvSpPr>
            <p:nvPr/>
          </p:nvSpPr>
          <p:spPr>
            <a:xfrm>
              <a:off x="8109083" y="4272290"/>
              <a:ext cx="3356939" cy="523220"/>
            </a:xfrm>
            <a:prstGeom prst="rect">
              <a:avLst/>
            </a:prstGeom>
            <a:noFill/>
          </p:spPr>
          <p:txBody>
            <a:bodyPr wrap="square">
              <a:spAutoFit/>
            </a:bodyPr>
            <a:lstStyle/>
            <a:p>
              <a:r>
                <a:rPr lang="en-US" sz="2800" b="1" dirty="0">
                  <a:solidFill>
                    <a:srgbClr val="3B454E"/>
                  </a:solidFill>
                  <a:latin typeface="gitbook-content-font"/>
                </a:rPr>
                <a:t>Fill out your surveys!</a:t>
              </a:r>
              <a:endParaRPr lang="en-US" sz="2800" dirty="0"/>
            </a:p>
          </p:txBody>
        </p:sp>
      </p:grpSp>
      <p:sp>
        <p:nvSpPr>
          <p:cNvPr id="8" name="TextBox 7">
            <a:extLst>
              <a:ext uri="{FF2B5EF4-FFF2-40B4-BE49-F238E27FC236}">
                <a16:creationId xmlns:a16="http://schemas.microsoft.com/office/drawing/2014/main" id="{B45360FA-BD6F-EDD4-476B-C415E6118143}"/>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Game Over</a:t>
            </a:r>
          </a:p>
        </p:txBody>
      </p:sp>
      <p:grpSp>
        <p:nvGrpSpPr>
          <p:cNvPr id="11" name="Group 10">
            <a:extLst>
              <a:ext uri="{FF2B5EF4-FFF2-40B4-BE49-F238E27FC236}">
                <a16:creationId xmlns:a16="http://schemas.microsoft.com/office/drawing/2014/main" id="{455A9348-02D8-5F7E-29D0-C2FF204263E0}"/>
              </a:ext>
            </a:extLst>
          </p:cNvPr>
          <p:cNvGrpSpPr/>
          <p:nvPr/>
        </p:nvGrpSpPr>
        <p:grpSpPr>
          <a:xfrm>
            <a:off x="10634100" y="5390777"/>
            <a:ext cx="1422942" cy="1652263"/>
            <a:chOff x="7090092" y="3738887"/>
            <a:chExt cx="2050415" cy="2380860"/>
          </a:xfrm>
        </p:grpSpPr>
        <p:pic>
          <p:nvPicPr>
            <p:cNvPr id="13" name="Picture 12">
              <a:extLst>
                <a:ext uri="{FF2B5EF4-FFF2-40B4-BE49-F238E27FC236}">
                  <a16:creationId xmlns:a16="http://schemas.microsoft.com/office/drawing/2014/main" id="{0DCFB739-06DF-FBE1-0A20-B09BD626DA4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090092" y="3738887"/>
              <a:ext cx="2050415" cy="2050415"/>
            </a:xfrm>
            <a:prstGeom prst="rect">
              <a:avLst/>
            </a:prstGeom>
            <a:noFill/>
            <a:ln>
              <a:noFill/>
            </a:ln>
          </p:spPr>
        </p:pic>
        <p:sp>
          <p:nvSpPr>
            <p:cNvPr id="14" name="TextBox 13">
              <a:extLst>
                <a:ext uri="{FF2B5EF4-FFF2-40B4-BE49-F238E27FC236}">
                  <a16:creationId xmlns:a16="http://schemas.microsoft.com/office/drawing/2014/main" id="{64A1595A-C417-23AB-63D4-0E6A6E37C17B}"/>
                </a:ext>
              </a:extLst>
            </p:cNvPr>
            <p:cNvSpPr txBox="1"/>
            <p:nvPr/>
          </p:nvSpPr>
          <p:spPr>
            <a:xfrm>
              <a:off x="7162314" y="5750415"/>
              <a:ext cx="1905971" cy="369332"/>
            </a:xfrm>
            <a:prstGeom prst="rect">
              <a:avLst/>
            </a:prstGeom>
            <a:noFill/>
          </p:spPr>
          <p:txBody>
            <a:bodyPr wrap="none" rtlCol="0">
              <a:spAutoFit/>
            </a:bodyPr>
            <a:lstStyle/>
            <a:p>
              <a:r>
                <a:rPr lang="en-US" dirty="0"/>
                <a:t>GitHub Repository</a:t>
              </a:r>
            </a:p>
          </p:txBody>
        </p:sp>
      </p:grpSp>
    </p:spTree>
    <p:extLst>
      <p:ext uri="{BB962C8B-B14F-4D97-AF65-F5344CB8AC3E}">
        <p14:creationId xmlns:p14="http://schemas.microsoft.com/office/powerpoint/2010/main" val="213705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630412-62DE-CEEB-818B-4012590B6DE1}"/>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How To Download Dynamopoly</a:t>
            </a:r>
          </a:p>
        </p:txBody>
      </p:sp>
      <p:pic>
        <p:nvPicPr>
          <p:cNvPr id="7" name="Picture 6">
            <a:extLst>
              <a:ext uri="{FF2B5EF4-FFF2-40B4-BE49-F238E27FC236}">
                <a16:creationId xmlns:a16="http://schemas.microsoft.com/office/drawing/2014/main" id="{6C1C95A1-5DF9-6847-2531-8666F32E15A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3978" y="1427857"/>
            <a:ext cx="10668000" cy="5202732"/>
          </a:xfrm>
          <a:prstGeom prst="rect">
            <a:avLst/>
          </a:prstGeom>
        </p:spPr>
      </p:pic>
      <p:pic>
        <p:nvPicPr>
          <p:cNvPr id="5" name="Picture 4">
            <a:extLst>
              <a:ext uri="{FF2B5EF4-FFF2-40B4-BE49-F238E27FC236}">
                <a16:creationId xmlns:a16="http://schemas.microsoft.com/office/drawing/2014/main" id="{973FAD95-F81A-A75D-70C2-15DAB0D3F13C}"/>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l="15472" t="15471" r="15003" b="15005"/>
          <a:stretch/>
        </p:blipFill>
        <p:spPr>
          <a:xfrm>
            <a:off x="516730" y="570429"/>
            <a:ext cx="685800" cy="685800"/>
          </a:xfrm>
          <a:prstGeom prst="rect">
            <a:avLst/>
          </a:prstGeom>
        </p:spPr>
      </p:pic>
    </p:spTree>
    <p:extLst>
      <p:ext uri="{BB962C8B-B14F-4D97-AF65-F5344CB8AC3E}">
        <p14:creationId xmlns:p14="http://schemas.microsoft.com/office/powerpoint/2010/main" val="3682884596"/>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1BEBF8-F688-3D58-2241-DF29B0DC0060}"/>
              </a:ext>
            </a:extLst>
          </p:cNvPr>
          <p:cNvGrpSpPr/>
          <p:nvPr/>
        </p:nvGrpSpPr>
        <p:grpSpPr>
          <a:xfrm>
            <a:off x="91440" y="91440"/>
            <a:ext cx="11953076" cy="1186196"/>
            <a:chOff x="91440" y="91440"/>
            <a:chExt cx="11953076" cy="1186196"/>
          </a:xfrm>
        </p:grpSpPr>
        <p:sp>
          <p:nvSpPr>
            <p:cNvPr id="5" name="TextBox 4">
              <a:extLst>
                <a:ext uri="{FF2B5EF4-FFF2-40B4-BE49-F238E27FC236}">
                  <a16:creationId xmlns:a16="http://schemas.microsoft.com/office/drawing/2014/main" id="{A3955E8D-97DF-4158-114F-5DD7031F92BF}"/>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Best Practices Check List</a:t>
              </a:r>
            </a:p>
          </p:txBody>
        </p:sp>
        <p:pic>
          <p:nvPicPr>
            <p:cNvPr id="8" name="Picture 7">
              <a:extLst>
                <a:ext uri="{FF2B5EF4-FFF2-40B4-BE49-F238E27FC236}">
                  <a16:creationId xmlns:a16="http://schemas.microsoft.com/office/drawing/2014/main" id="{BF23C034-960F-5AA2-E8F1-D6EED74AE87E}"/>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457853" y="591836"/>
              <a:ext cx="697832" cy="685800"/>
            </a:xfrm>
            <a:prstGeom prst="rect">
              <a:avLst/>
            </a:prstGeom>
          </p:spPr>
        </p:pic>
      </p:grpSp>
      <p:pic>
        <p:nvPicPr>
          <p:cNvPr id="33" name="Picture 32">
            <a:extLst>
              <a:ext uri="{FF2B5EF4-FFF2-40B4-BE49-F238E27FC236}">
                <a16:creationId xmlns:a16="http://schemas.microsoft.com/office/drawing/2014/main" id="{67B1833E-830B-2A7F-DE69-BB29CAABAD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90094" y="1958987"/>
            <a:ext cx="5273497" cy="4718713"/>
          </a:xfrm>
          <a:prstGeom prst="rect">
            <a:avLst/>
          </a:prstGeom>
        </p:spPr>
      </p:pic>
      <p:grpSp>
        <p:nvGrpSpPr>
          <p:cNvPr id="40" name="Group 39">
            <a:extLst>
              <a:ext uri="{FF2B5EF4-FFF2-40B4-BE49-F238E27FC236}">
                <a16:creationId xmlns:a16="http://schemas.microsoft.com/office/drawing/2014/main" id="{67BDD0C9-9013-AF45-FF50-ED36FC7CE3F3}"/>
              </a:ext>
            </a:extLst>
          </p:cNvPr>
          <p:cNvGrpSpPr/>
          <p:nvPr/>
        </p:nvGrpSpPr>
        <p:grpSpPr>
          <a:xfrm>
            <a:off x="728409" y="1786101"/>
            <a:ext cx="4862771" cy="4480077"/>
            <a:chOff x="429713" y="2377923"/>
            <a:chExt cx="4862771" cy="4480077"/>
          </a:xfrm>
        </p:grpSpPr>
        <p:grpSp>
          <p:nvGrpSpPr>
            <p:cNvPr id="13" name="Group 12">
              <a:extLst>
                <a:ext uri="{FF2B5EF4-FFF2-40B4-BE49-F238E27FC236}">
                  <a16:creationId xmlns:a16="http://schemas.microsoft.com/office/drawing/2014/main" id="{1F6B198B-DD10-FDD4-088A-6BE9BE6AD89A}"/>
                </a:ext>
              </a:extLst>
            </p:cNvPr>
            <p:cNvGrpSpPr/>
            <p:nvPr/>
          </p:nvGrpSpPr>
          <p:grpSpPr>
            <a:xfrm>
              <a:off x="429713" y="2377923"/>
              <a:ext cx="4862771" cy="4450633"/>
              <a:chOff x="429713" y="2377923"/>
              <a:chExt cx="4862771" cy="4450633"/>
            </a:xfrm>
          </p:grpSpPr>
          <p:sp>
            <p:nvSpPr>
              <p:cNvPr id="23" name="TextBox 22">
                <a:extLst>
                  <a:ext uri="{FF2B5EF4-FFF2-40B4-BE49-F238E27FC236}">
                    <a16:creationId xmlns:a16="http://schemas.microsoft.com/office/drawing/2014/main" id="{63FE3B04-19DD-C531-FB03-442791162BE3}"/>
                  </a:ext>
                </a:extLst>
              </p:cNvPr>
              <p:cNvSpPr txBox="1">
                <a:spLocks/>
              </p:cNvSpPr>
              <p:nvPr/>
            </p:nvSpPr>
            <p:spPr>
              <a:xfrm>
                <a:off x="1329509" y="2427351"/>
                <a:ext cx="3962975" cy="4401205"/>
              </a:xfrm>
              <a:prstGeom prst="rect">
                <a:avLst/>
              </a:prstGeom>
              <a:noFill/>
            </p:spPr>
            <p:txBody>
              <a:bodyPr wrap="square">
                <a:spAutoFit/>
              </a:bodyPr>
              <a:lstStyle/>
              <a:p>
                <a:r>
                  <a:rPr lang="en-US" sz="2800" b="1" spc="62" dirty="0">
                    <a:solidFill>
                      <a:srgbClr val="606060"/>
                    </a:solidFill>
                    <a:latin typeface="Roboto Bold"/>
                  </a:rPr>
                  <a:t>Stay Organized</a:t>
                </a:r>
              </a:p>
              <a:p>
                <a:pPr algn="l"/>
                <a:endParaRPr lang="en-US" sz="2800" b="1" spc="62" dirty="0">
                  <a:solidFill>
                    <a:srgbClr val="606060"/>
                  </a:solidFill>
                  <a:latin typeface="Roboto Bold"/>
                </a:endParaRPr>
              </a:p>
              <a:p>
                <a:pPr algn="l"/>
                <a:endParaRPr lang="en-US" sz="2800" b="1" spc="62" dirty="0">
                  <a:solidFill>
                    <a:srgbClr val="606060"/>
                  </a:solidFill>
                  <a:latin typeface="Roboto Bold"/>
                </a:endParaRPr>
              </a:p>
              <a:p>
                <a:r>
                  <a:rPr lang="en-US" sz="2800" b="1" spc="62" dirty="0">
                    <a:solidFill>
                      <a:srgbClr val="606060"/>
                    </a:solidFill>
                    <a:latin typeface="Roboto Bold"/>
                  </a:rPr>
                  <a:t>Document</a:t>
                </a:r>
              </a:p>
              <a:p>
                <a:pPr algn="l"/>
                <a:endParaRPr lang="en-US" sz="2800" b="1" spc="62" dirty="0">
                  <a:solidFill>
                    <a:srgbClr val="606060"/>
                  </a:solidFill>
                  <a:latin typeface="Roboto Bold"/>
                </a:endParaRPr>
              </a:p>
              <a:p>
                <a:pPr algn="l"/>
                <a:endParaRPr lang="en-US" sz="2800" b="1" spc="62" dirty="0">
                  <a:solidFill>
                    <a:srgbClr val="606060"/>
                  </a:solidFill>
                  <a:latin typeface="Roboto Bold"/>
                </a:endParaRPr>
              </a:p>
              <a:p>
                <a:pPr algn="l"/>
                <a:r>
                  <a:rPr lang="en-US" sz="2800" b="1" spc="62" dirty="0">
                    <a:solidFill>
                      <a:srgbClr val="606060"/>
                    </a:solidFill>
                    <a:latin typeface="Roboto Bold"/>
                  </a:rPr>
                  <a:t>Reduce Complexity</a:t>
                </a:r>
              </a:p>
              <a:p>
                <a:pPr algn="l"/>
                <a:endParaRPr lang="en-US" sz="2800" b="1" spc="62" dirty="0">
                  <a:solidFill>
                    <a:srgbClr val="606060"/>
                  </a:solidFill>
                  <a:latin typeface="Roboto Bold"/>
                </a:endParaRPr>
              </a:p>
              <a:p>
                <a:pPr algn="l"/>
                <a:endParaRPr lang="en-US" sz="2800" b="1" spc="62" dirty="0">
                  <a:solidFill>
                    <a:srgbClr val="606060"/>
                  </a:solidFill>
                  <a:latin typeface="Roboto Bold"/>
                </a:endParaRPr>
              </a:p>
              <a:p>
                <a:pPr algn="l"/>
                <a:r>
                  <a:rPr lang="en-US" sz="2800" b="1" spc="62" dirty="0">
                    <a:solidFill>
                      <a:srgbClr val="606060"/>
                    </a:solidFill>
                    <a:latin typeface="Roboto Bold"/>
                  </a:rPr>
                  <a:t>Error Handling</a:t>
                </a:r>
              </a:p>
            </p:txBody>
          </p:sp>
          <p:pic>
            <p:nvPicPr>
              <p:cNvPr id="1028" name="Picture 4" descr="Sign Document icon PNG and SVG Free Download">
                <a:extLst>
                  <a:ext uri="{FF2B5EF4-FFF2-40B4-BE49-F238E27FC236}">
                    <a16:creationId xmlns:a16="http://schemas.microsoft.com/office/drawing/2014/main" id="{1B8CF805-FD7F-ACB6-8F8C-09C0109BE465}"/>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8907" y="3632544"/>
                <a:ext cx="734474"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uce Complexity: Over 1,425 Royalty-Free Licensable Stock Vectors &amp;  Vector Art | Shutterstock">
                <a:extLst>
                  <a:ext uri="{FF2B5EF4-FFF2-40B4-BE49-F238E27FC236}">
                    <a16:creationId xmlns:a16="http://schemas.microsoft.com/office/drawing/2014/main" id="{A0546807-0FB1-14C7-FF23-329D293F2AB2}"/>
                  </a:ext>
                </a:extLst>
              </p:cNvPr>
              <p:cNvPicPr>
                <a:picLocks noChangeAspect="1"/>
              </p:cNvPicPr>
              <p:nvPr/>
            </p:nvPicPr>
            <p:blipFill rotWithShape="1">
              <a:blip r:embed="rId6" cstate="email">
                <a:biLevel thresh="75000"/>
                <a:extLst>
                  <a:ext uri="{28A0092B-C50C-407E-A947-70E740481C1C}">
                    <a14:useLocalDpi xmlns:a14="http://schemas.microsoft.com/office/drawing/2010/main"/>
                  </a:ext>
                </a:extLst>
              </a:blip>
              <a:srcRect/>
              <a:stretch/>
            </p:blipFill>
            <p:spPr bwMode="auto">
              <a:xfrm>
                <a:off x="429713" y="4887165"/>
                <a:ext cx="81286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rganized Icons - Free SVG &amp; PNG Organized Images - Noun Project">
                <a:extLst>
                  <a:ext uri="{FF2B5EF4-FFF2-40B4-BE49-F238E27FC236}">
                    <a16:creationId xmlns:a16="http://schemas.microsoft.com/office/drawing/2014/main" id="{B7F3634F-57AC-43B4-2CF7-38B845D593E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6763" t="10060" r="12540" b="11229"/>
              <a:stretch/>
            </p:blipFill>
            <p:spPr bwMode="auto">
              <a:xfrm>
                <a:off x="451160" y="2377923"/>
                <a:ext cx="769968" cy="685800"/>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a:extLst>
                <a:ext uri="{FF2B5EF4-FFF2-40B4-BE49-F238E27FC236}">
                  <a16:creationId xmlns:a16="http://schemas.microsoft.com/office/drawing/2014/main" id="{248EEB50-A57B-7980-82F8-50735AAD178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7853" y="6172200"/>
              <a:ext cx="764382" cy="685800"/>
            </a:xfrm>
            <a:prstGeom prst="rect">
              <a:avLst/>
            </a:prstGeom>
          </p:spPr>
        </p:pic>
      </p:grpSp>
    </p:spTree>
    <p:extLst>
      <p:ext uri="{BB962C8B-B14F-4D97-AF65-F5344CB8AC3E}">
        <p14:creationId xmlns:p14="http://schemas.microsoft.com/office/powerpoint/2010/main" val="1357584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B8A106-D2A7-24A2-CF3B-35053C25CBA3}"/>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Stay Organized - Version Control</a:t>
            </a:r>
          </a:p>
        </p:txBody>
      </p:sp>
      <p:pic>
        <p:nvPicPr>
          <p:cNvPr id="3074" name="Picture 2" descr="Versioning Icons - Free SVG &amp; PNG Versioning Images - Noun Project">
            <a:extLst>
              <a:ext uri="{FF2B5EF4-FFF2-40B4-BE49-F238E27FC236}">
                <a16:creationId xmlns:a16="http://schemas.microsoft.com/office/drawing/2014/main" id="{9DF65E2F-5D58-0312-AAE4-53426F143F30}"/>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708" y="626824"/>
            <a:ext cx="6858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1B1F373-3CF5-DD90-62FB-BE1ABF5D2F57}"/>
              </a:ext>
            </a:extLst>
          </p:cNvPr>
          <p:cNvGrpSpPr/>
          <p:nvPr/>
        </p:nvGrpSpPr>
        <p:grpSpPr>
          <a:xfrm>
            <a:off x="532708" y="1410054"/>
            <a:ext cx="4399268" cy="5344037"/>
            <a:chOff x="4267200" y="932652"/>
            <a:chExt cx="4229100" cy="5449098"/>
          </a:xfrm>
        </p:grpSpPr>
        <p:pic>
          <p:nvPicPr>
            <p:cNvPr id="4" name="Picture 3">
              <a:extLst>
                <a:ext uri="{FF2B5EF4-FFF2-40B4-BE49-F238E27FC236}">
                  <a16:creationId xmlns:a16="http://schemas.microsoft.com/office/drawing/2014/main" id="{18F3630A-610D-B9A5-51B3-E42BB37C49A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05300" y="989802"/>
              <a:ext cx="4191000" cy="5324476"/>
            </a:xfrm>
            <a:prstGeom prst="rect">
              <a:avLst/>
            </a:prstGeom>
          </p:spPr>
        </p:pic>
        <p:sp>
          <p:nvSpPr>
            <p:cNvPr id="5" name="Rectangle 4">
              <a:extLst>
                <a:ext uri="{FF2B5EF4-FFF2-40B4-BE49-F238E27FC236}">
                  <a16:creationId xmlns:a16="http://schemas.microsoft.com/office/drawing/2014/main" id="{1EE35E60-833D-09D0-DAC0-D9F38823A25B}"/>
                </a:ext>
              </a:extLst>
            </p:cNvPr>
            <p:cNvSpPr/>
            <p:nvPr/>
          </p:nvSpPr>
          <p:spPr>
            <a:xfrm>
              <a:off x="4267200" y="932652"/>
              <a:ext cx="4229100" cy="54490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2E3BF3F-6D62-356C-207A-853D33DDDDC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062927" y="1448508"/>
            <a:ext cx="3835539" cy="2470988"/>
          </a:xfrm>
          <a:prstGeom prst="rect">
            <a:avLst/>
          </a:prstGeom>
        </p:spPr>
      </p:pic>
      <p:pic>
        <p:nvPicPr>
          <p:cNvPr id="7" name="Picture 2">
            <a:extLst>
              <a:ext uri="{FF2B5EF4-FFF2-40B4-BE49-F238E27FC236}">
                <a16:creationId xmlns:a16="http://schemas.microsoft.com/office/drawing/2014/main" id="{2FCB99BF-4A9D-DF2A-19DC-55A4ABAAA44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58758" y="1312624"/>
            <a:ext cx="2356542" cy="2674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A5D6F88-FB3E-F9F8-9051-B5F8BFB511E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866675" y="3919496"/>
            <a:ext cx="2420075" cy="2754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EFBD047-2D62-3FF7-BD2F-1A767D029BD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115300" y="4533900"/>
            <a:ext cx="3525285" cy="1546637"/>
          </a:xfrm>
          <a:prstGeom prst="rect">
            <a:avLst/>
          </a:prstGeom>
        </p:spPr>
      </p:pic>
    </p:spTree>
    <p:extLst>
      <p:ext uri="{BB962C8B-B14F-4D97-AF65-F5344CB8AC3E}">
        <p14:creationId xmlns:p14="http://schemas.microsoft.com/office/powerpoint/2010/main" val="1266030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emplate icon">
            <a:extLst>
              <a:ext uri="{FF2B5EF4-FFF2-40B4-BE49-F238E27FC236}">
                <a16:creationId xmlns:a16="http://schemas.microsoft.com/office/drawing/2014/main" id="{34A66BD6-121A-5576-C188-3CD71D6F7616}"/>
              </a:ext>
            </a:extLst>
          </p:cNvPr>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96668" y="61271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B7B481-B061-B9F0-5619-DAF86897C895}"/>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Stay Organized – Create Template</a:t>
            </a:r>
          </a:p>
        </p:txBody>
      </p:sp>
      <p:pic>
        <p:nvPicPr>
          <p:cNvPr id="8" name="Picture 7">
            <a:extLst>
              <a:ext uri="{FF2B5EF4-FFF2-40B4-BE49-F238E27FC236}">
                <a16:creationId xmlns:a16="http://schemas.microsoft.com/office/drawing/2014/main" id="{381AEC02-B3A1-3BCC-83F3-7CAA5F5E78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646" y="1532238"/>
            <a:ext cx="11700708" cy="5121918"/>
          </a:xfrm>
          <a:prstGeom prst="rect">
            <a:avLst/>
          </a:prstGeom>
        </p:spPr>
      </p:pic>
    </p:spTree>
    <p:extLst>
      <p:ext uri="{BB962C8B-B14F-4D97-AF65-F5344CB8AC3E}">
        <p14:creationId xmlns:p14="http://schemas.microsoft.com/office/powerpoint/2010/main" val="28260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077DE9-ECFA-A498-D595-51C375C41533}"/>
              </a:ext>
            </a:extLst>
          </p:cNvPr>
          <p:cNvSpPr txBox="1">
            <a:spLocks noGrp="1" noRot="1" noMove="1" noResize="1" noEditPoints="1" noAdjustHandles="1" noChangeArrowheads="1" noChangeShapeType="1"/>
          </p:cNvSpPr>
          <p:nvPr/>
        </p:nvSpPr>
        <p:spPr>
          <a:xfrm>
            <a:off x="91440" y="91440"/>
            <a:ext cx="8169224" cy="1169551"/>
          </a:xfrm>
          <a:prstGeom prst="rect">
            <a:avLst/>
          </a:prstGeom>
          <a:noFill/>
        </p:spPr>
        <p:txBody>
          <a:bodyPr wrap="non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Speakers</a:t>
            </a:r>
          </a:p>
        </p:txBody>
      </p:sp>
      <p:pic>
        <p:nvPicPr>
          <p:cNvPr id="1028" name="Picture 4" descr="Business, conference, man, person, podium, public, speaker icon - Download  on Iconfinder">
            <a:extLst>
              <a:ext uri="{FF2B5EF4-FFF2-40B4-BE49-F238E27FC236}">
                <a16:creationId xmlns:a16="http://schemas.microsoft.com/office/drawing/2014/main" id="{9A056066-9778-BA42-F97C-696BD4D25873}"/>
              </a:ext>
            </a:extLst>
          </p:cNvPr>
          <p:cNvPicPr>
            <a:picLocks noGrp="1" noRot="1" noChangeAspect="1" noMove="1" noResize="1" noEditPoints="1" noAdjustHandles="1" noChangeArrowheads="1" noChangeShapeType="1" noCrop="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l="16567" t="3708" r="18115" b="4104"/>
          <a:stretch/>
        </p:blipFill>
        <p:spPr bwMode="auto">
          <a:xfrm>
            <a:off x="532534" y="602984"/>
            <a:ext cx="485914"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72C1F3E-8527-5124-C42B-2CBA3B121067}"/>
              </a:ext>
            </a:extLst>
          </p:cNvPr>
          <p:cNvGrpSpPr/>
          <p:nvPr/>
        </p:nvGrpSpPr>
        <p:grpSpPr>
          <a:xfrm>
            <a:off x="579189" y="4001212"/>
            <a:ext cx="7620000" cy="1403785"/>
            <a:chOff x="579189" y="5153396"/>
            <a:chExt cx="7620000" cy="1403785"/>
          </a:xfrm>
        </p:grpSpPr>
        <p:pic>
          <p:nvPicPr>
            <p:cNvPr id="1026" name="Picture 2">
              <a:extLst>
                <a:ext uri="{FF2B5EF4-FFF2-40B4-BE49-F238E27FC236}">
                  <a16:creationId xmlns:a16="http://schemas.microsoft.com/office/drawing/2014/main" id="{E2F35F6B-E903-7FEA-E65B-9F0E77CBFB9E}"/>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9189" y="5163934"/>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4EDC698F-A885-C7D7-4F2C-5D29ABE97606}"/>
                </a:ext>
              </a:extLst>
            </p:cNvPr>
            <p:cNvSpPr txBox="1">
              <a:spLocks/>
            </p:cNvSpPr>
            <p:nvPr/>
          </p:nvSpPr>
          <p:spPr>
            <a:xfrm>
              <a:off x="2103189" y="5153396"/>
              <a:ext cx="6096000" cy="707886"/>
            </a:xfrm>
            <a:prstGeom prst="rect">
              <a:avLst/>
            </a:prstGeom>
            <a:noFill/>
          </p:spPr>
          <p:txBody>
            <a:bodyPr wrap="square">
              <a:spAutoFit/>
            </a:bodyPr>
            <a:lstStyle/>
            <a:p>
              <a:pPr algn="l" fontAlgn="base"/>
              <a:r>
                <a:rPr lang="en-US" sz="4000" b="1" dirty="0">
                  <a:solidFill>
                    <a:srgbClr val="3B454E"/>
                  </a:solidFill>
                  <a:latin typeface="gitbook-content-font"/>
                </a:rPr>
                <a:t>CARL STORMS</a:t>
              </a:r>
            </a:p>
          </p:txBody>
        </p:sp>
        <p:sp>
          <p:nvSpPr>
            <p:cNvPr id="34" name="TextBox 33">
              <a:extLst>
                <a:ext uri="{FF2B5EF4-FFF2-40B4-BE49-F238E27FC236}">
                  <a16:creationId xmlns:a16="http://schemas.microsoft.com/office/drawing/2014/main" id="{1F1D7244-DBAC-6561-AA76-3B53F734C411}"/>
                </a:ext>
              </a:extLst>
            </p:cNvPr>
            <p:cNvSpPr txBox="1">
              <a:spLocks/>
            </p:cNvSpPr>
            <p:nvPr/>
          </p:nvSpPr>
          <p:spPr>
            <a:xfrm>
              <a:off x="2255589" y="5660539"/>
              <a:ext cx="1696278" cy="461665"/>
            </a:xfrm>
            <a:prstGeom prst="rect">
              <a:avLst/>
            </a:prstGeom>
            <a:noFill/>
          </p:spPr>
          <p:txBody>
            <a:bodyPr wrap="square">
              <a:spAutoFit/>
            </a:bodyPr>
            <a:lstStyle/>
            <a:p>
              <a:r>
                <a:rPr lang="en-US" sz="2400" spc="50" dirty="0">
                  <a:solidFill>
                    <a:schemeClr val="bg2">
                      <a:lumMod val="75000"/>
                    </a:schemeClr>
                  </a:solidFill>
                  <a:latin typeface="Roboto"/>
                </a:rPr>
                <a:t>BIM Track</a:t>
              </a:r>
            </a:p>
          </p:txBody>
        </p:sp>
        <p:grpSp>
          <p:nvGrpSpPr>
            <p:cNvPr id="35" name="Group 34">
              <a:extLst>
                <a:ext uri="{FF2B5EF4-FFF2-40B4-BE49-F238E27FC236}">
                  <a16:creationId xmlns:a16="http://schemas.microsoft.com/office/drawing/2014/main" id="{83082D3D-B4E0-63AA-CDCF-C5AD65FDE3A4}"/>
                </a:ext>
              </a:extLst>
            </p:cNvPr>
            <p:cNvGrpSpPr>
              <a:grpSpLocks/>
            </p:cNvGrpSpPr>
            <p:nvPr/>
          </p:nvGrpSpPr>
          <p:grpSpPr>
            <a:xfrm>
              <a:off x="2255589" y="6145701"/>
              <a:ext cx="5485066" cy="411480"/>
              <a:chOff x="2225679" y="5614709"/>
              <a:chExt cx="5485066" cy="411480"/>
            </a:xfrm>
          </p:grpSpPr>
          <p:pic>
            <p:nvPicPr>
              <p:cNvPr id="36" name="Picture 12" descr="Social Media Icons Vector Art, Icons, and Graphics for Free ...">
                <a:extLst>
                  <a:ext uri="{FF2B5EF4-FFF2-40B4-BE49-F238E27FC236}">
                    <a16:creationId xmlns:a16="http://schemas.microsoft.com/office/drawing/2014/main" id="{A194ACAB-F3C6-A813-6673-DDB5C542131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auto">
              <a:xfrm>
                <a:off x="2225679" y="5620181"/>
                <a:ext cx="407817" cy="40053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Image result for website icon">
                <a:extLst>
                  <a:ext uri="{FF2B5EF4-FFF2-40B4-BE49-F238E27FC236}">
                    <a16:creationId xmlns:a16="http://schemas.microsoft.com/office/drawing/2014/main" id="{5D1F8C63-7098-D958-8C32-33C2190637E4}"/>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99606" y="5614709"/>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B16557A-D2B6-93C2-9B96-E18695C13818}"/>
                  </a:ext>
                </a:extLst>
              </p:cNvPr>
              <p:cNvSpPr txBox="1">
                <a:spLocks/>
              </p:cNvSpPr>
              <p:nvPr/>
            </p:nvSpPr>
            <p:spPr>
              <a:xfrm>
                <a:off x="2579523" y="5620394"/>
                <a:ext cx="2206534" cy="400110"/>
              </a:xfrm>
              <a:prstGeom prst="rect">
                <a:avLst/>
              </a:prstGeom>
              <a:noFill/>
            </p:spPr>
            <p:txBody>
              <a:bodyPr wrap="square">
                <a:spAutoFit/>
              </a:bodyPr>
              <a:lstStyle/>
              <a:p>
                <a:r>
                  <a:rPr lang="en-US" sz="2000" spc="50" dirty="0">
                    <a:solidFill>
                      <a:schemeClr val="bg2">
                        <a:lumMod val="75000"/>
                      </a:schemeClr>
                    </a:solidFill>
                    <a:latin typeface="Roboto"/>
                  </a:rPr>
                  <a:t>@theBIMsider</a:t>
                </a:r>
              </a:p>
            </p:txBody>
          </p:sp>
          <p:sp>
            <p:nvSpPr>
              <p:cNvPr id="39" name="TextBox 38">
                <a:extLst>
                  <a:ext uri="{FF2B5EF4-FFF2-40B4-BE49-F238E27FC236}">
                    <a16:creationId xmlns:a16="http://schemas.microsoft.com/office/drawing/2014/main" id="{11066D18-E734-C3C9-5350-867DA8C83481}"/>
                  </a:ext>
                </a:extLst>
              </p:cNvPr>
              <p:cNvSpPr txBox="1">
                <a:spLocks/>
              </p:cNvSpPr>
              <p:nvPr/>
            </p:nvSpPr>
            <p:spPr>
              <a:xfrm>
                <a:off x="5011086" y="5620394"/>
                <a:ext cx="2699659" cy="400110"/>
              </a:xfrm>
              <a:prstGeom prst="rect">
                <a:avLst/>
              </a:prstGeom>
              <a:noFill/>
            </p:spPr>
            <p:txBody>
              <a:bodyPr wrap="square">
                <a:spAutoFit/>
              </a:bodyPr>
              <a:lstStyle/>
              <a:p>
                <a:r>
                  <a:rPr lang="en-US" sz="2000" dirty="0">
                    <a:solidFill>
                      <a:srgbClr val="1D9BF0"/>
                    </a:solidFill>
                    <a:latin typeface="TwitterChirp"/>
                    <a:hlinkClick r:id="rId7">
                      <a:extLst>
                        <a:ext uri="{A12FA001-AC4F-418D-AE19-62706E023703}">
                          <ahyp:hlinkClr xmlns:ahyp="http://schemas.microsoft.com/office/drawing/2018/hyperlinkcolor" val="tx"/>
                        </a:ext>
                      </a:extLst>
                    </a:hlinkClick>
                  </a:rPr>
                  <a:t>thebimsider.com</a:t>
                </a:r>
                <a:endParaRPr lang="en-US" sz="2000" dirty="0">
                  <a:solidFill>
                    <a:srgbClr val="1D9BF0"/>
                  </a:solidFill>
                  <a:latin typeface="TwitterChirp"/>
                </a:endParaRPr>
              </a:p>
            </p:txBody>
          </p:sp>
        </p:grpSp>
      </p:grpSp>
      <p:grpSp>
        <p:nvGrpSpPr>
          <p:cNvPr id="49" name="Group 48">
            <a:extLst>
              <a:ext uri="{FF2B5EF4-FFF2-40B4-BE49-F238E27FC236}">
                <a16:creationId xmlns:a16="http://schemas.microsoft.com/office/drawing/2014/main" id="{C5AAD88B-932B-CE4B-EE1F-2EAF853617A3}"/>
              </a:ext>
            </a:extLst>
          </p:cNvPr>
          <p:cNvGrpSpPr/>
          <p:nvPr/>
        </p:nvGrpSpPr>
        <p:grpSpPr>
          <a:xfrm>
            <a:off x="579189" y="1756109"/>
            <a:ext cx="7772400" cy="1392677"/>
            <a:chOff x="579189" y="1464112"/>
            <a:chExt cx="7772400" cy="1392677"/>
          </a:xfrm>
        </p:grpSpPr>
        <p:pic>
          <p:nvPicPr>
            <p:cNvPr id="9222" name="Picture 6">
              <a:extLst>
                <a:ext uri="{FF2B5EF4-FFF2-40B4-BE49-F238E27FC236}">
                  <a16:creationId xmlns:a16="http://schemas.microsoft.com/office/drawing/2014/main" id="{5CE041CF-F564-EEAD-0EA4-043107218F0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t="-128"/>
            <a:stretch/>
          </p:blipFill>
          <p:spPr bwMode="auto">
            <a:xfrm>
              <a:off x="579189" y="1474650"/>
              <a:ext cx="1376136" cy="1371600"/>
            </a:xfrm>
            <a:prstGeom prst="ellipse">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6789E9BC-14DB-22A3-F1D7-0178A9CCD378}"/>
                </a:ext>
              </a:extLst>
            </p:cNvPr>
            <p:cNvGrpSpPr>
              <a:grpSpLocks/>
            </p:cNvGrpSpPr>
            <p:nvPr/>
          </p:nvGrpSpPr>
          <p:grpSpPr>
            <a:xfrm>
              <a:off x="2255589" y="1464112"/>
              <a:ext cx="6096000" cy="1392677"/>
              <a:chOff x="1950789" y="4622404"/>
              <a:chExt cx="6096000" cy="1392677"/>
            </a:xfrm>
          </p:grpSpPr>
          <p:sp>
            <p:nvSpPr>
              <p:cNvPr id="41" name="TextBox 40">
                <a:extLst>
                  <a:ext uri="{FF2B5EF4-FFF2-40B4-BE49-F238E27FC236}">
                    <a16:creationId xmlns:a16="http://schemas.microsoft.com/office/drawing/2014/main" id="{D9DA1D90-33F6-6F87-0586-5F2C92D1E100}"/>
                  </a:ext>
                </a:extLst>
              </p:cNvPr>
              <p:cNvSpPr txBox="1">
                <a:spLocks/>
              </p:cNvSpPr>
              <p:nvPr/>
            </p:nvSpPr>
            <p:spPr>
              <a:xfrm>
                <a:off x="1950789" y="4622404"/>
                <a:ext cx="6096000" cy="707886"/>
              </a:xfrm>
              <a:prstGeom prst="rect">
                <a:avLst/>
              </a:prstGeom>
              <a:noFill/>
            </p:spPr>
            <p:txBody>
              <a:bodyPr wrap="square">
                <a:spAutoFit/>
              </a:bodyPr>
              <a:lstStyle/>
              <a:p>
                <a:pPr algn="l" fontAlgn="base"/>
                <a:r>
                  <a:rPr lang="en-US" sz="4000" b="1" dirty="0">
                    <a:solidFill>
                      <a:srgbClr val="3B454E"/>
                    </a:solidFill>
                    <a:latin typeface="gitbook-content-font"/>
                  </a:rPr>
                  <a:t>Sean Fruin</a:t>
                </a:r>
              </a:p>
            </p:txBody>
          </p:sp>
          <p:sp>
            <p:nvSpPr>
              <p:cNvPr id="42" name="TextBox 41">
                <a:extLst>
                  <a:ext uri="{FF2B5EF4-FFF2-40B4-BE49-F238E27FC236}">
                    <a16:creationId xmlns:a16="http://schemas.microsoft.com/office/drawing/2014/main" id="{9556063A-FF4B-20AE-23C0-542F66156A49}"/>
                  </a:ext>
                </a:extLst>
              </p:cNvPr>
              <p:cNvSpPr txBox="1">
                <a:spLocks/>
              </p:cNvSpPr>
              <p:nvPr/>
            </p:nvSpPr>
            <p:spPr>
              <a:xfrm>
                <a:off x="1950789" y="5122095"/>
                <a:ext cx="1696278" cy="461665"/>
              </a:xfrm>
              <a:prstGeom prst="rect">
                <a:avLst/>
              </a:prstGeom>
              <a:noFill/>
            </p:spPr>
            <p:txBody>
              <a:bodyPr wrap="square">
                <a:spAutoFit/>
              </a:bodyPr>
              <a:lstStyle/>
              <a:p>
                <a:r>
                  <a:rPr lang="en-US" sz="2400" spc="50" dirty="0">
                    <a:solidFill>
                      <a:schemeClr val="bg2">
                        <a:lumMod val="75000"/>
                      </a:schemeClr>
                    </a:solidFill>
                    <a:latin typeface="Roboto"/>
                  </a:rPr>
                  <a:t>IMEG</a:t>
                </a:r>
              </a:p>
            </p:txBody>
          </p:sp>
          <p:grpSp>
            <p:nvGrpSpPr>
              <p:cNvPr id="43" name="Group 42">
                <a:extLst>
                  <a:ext uri="{FF2B5EF4-FFF2-40B4-BE49-F238E27FC236}">
                    <a16:creationId xmlns:a16="http://schemas.microsoft.com/office/drawing/2014/main" id="{795E14ED-8544-3CA2-8D04-1336F4EB11B6}"/>
                  </a:ext>
                </a:extLst>
              </p:cNvPr>
              <p:cNvGrpSpPr>
                <a:grpSpLocks/>
              </p:cNvGrpSpPr>
              <p:nvPr/>
            </p:nvGrpSpPr>
            <p:grpSpPr>
              <a:xfrm>
                <a:off x="1950789" y="5603601"/>
                <a:ext cx="5485066" cy="411480"/>
                <a:chOff x="2073279" y="5603601"/>
                <a:chExt cx="5485066" cy="411480"/>
              </a:xfrm>
            </p:grpSpPr>
            <p:pic>
              <p:nvPicPr>
                <p:cNvPr id="44" name="Picture 12" descr="Social Media Icons Vector Art, Icons, and Graphics for Free ...">
                  <a:extLst>
                    <a:ext uri="{FF2B5EF4-FFF2-40B4-BE49-F238E27FC236}">
                      <a16:creationId xmlns:a16="http://schemas.microsoft.com/office/drawing/2014/main" id="{9863CE52-4EC9-E23A-6BD9-C9679B603CF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auto">
                <a:xfrm>
                  <a:off x="2073279" y="5609073"/>
                  <a:ext cx="407817" cy="40053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Image result for website icon">
                  <a:extLst>
                    <a:ext uri="{FF2B5EF4-FFF2-40B4-BE49-F238E27FC236}">
                      <a16:creationId xmlns:a16="http://schemas.microsoft.com/office/drawing/2014/main" id="{A59B28A5-686B-FBED-9D7A-6A47100D7BF2}"/>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47206" y="5603601"/>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4566779D-CDA0-7854-C2CA-B71CA5378645}"/>
                    </a:ext>
                  </a:extLst>
                </p:cNvPr>
                <p:cNvSpPr txBox="1">
                  <a:spLocks/>
                </p:cNvSpPr>
                <p:nvPr/>
              </p:nvSpPr>
              <p:spPr>
                <a:xfrm>
                  <a:off x="2427123" y="5609286"/>
                  <a:ext cx="2206534" cy="400110"/>
                </a:xfrm>
                <a:prstGeom prst="rect">
                  <a:avLst/>
                </a:prstGeom>
                <a:noFill/>
              </p:spPr>
              <p:txBody>
                <a:bodyPr wrap="square">
                  <a:spAutoFit/>
                </a:bodyPr>
                <a:lstStyle/>
                <a:p>
                  <a:r>
                    <a:rPr lang="en-US" sz="2000" spc="50" dirty="0">
                      <a:solidFill>
                        <a:schemeClr val="bg2">
                          <a:lumMod val="75000"/>
                        </a:schemeClr>
                      </a:solidFill>
                      <a:latin typeface="Roboto"/>
                    </a:rPr>
                    <a:t>@SeanFruin</a:t>
                  </a:r>
                </a:p>
              </p:txBody>
            </p:sp>
            <p:sp>
              <p:nvSpPr>
                <p:cNvPr id="47" name="TextBox 46">
                  <a:extLst>
                    <a:ext uri="{FF2B5EF4-FFF2-40B4-BE49-F238E27FC236}">
                      <a16:creationId xmlns:a16="http://schemas.microsoft.com/office/drawing/2014/main" id="{A832DC73-8D2D-AD98-6140-1AB090DC881F}"/>
                    </a:ext>
                  </a:extLst>
                </p:cNvPr>
                <p:cNvSpPr txBox="1">
                  <a:spLocks/>
                </p:cNvSpPr>
                <p:nvPr/>
              </p:nvSpPr>
              <p:spPr>
                <a:xfrm>
                  <a:off x="4858686" y="5609286"/>
                  <a:ext cx="2699659" cy="400110"/>
                </a:xfrm>
                <a:prstGeom prst="rect">
                  <a:avLst/>
                </a:prstGeom>
                <a:noFill/>
              </p:spPr>
              <p:txBody>
                <a:bodyPr wrap="square">
                  <a:spAutoFit/>
                </a:bodyPr>
                <a:lstStyle/>
                <a:p>
                  <a:r>
                    <a:rPr lang="en-US" sz="2000" dirty="0">
                      <a:solidFill>
                        <a:srgbClr val="1D9BF0"/>
                      </a:solidFill>
                      <a:latin typeface="TwitterChirp"/>
                      <a:hlinkClick r:id="rId9">
                        <a:extLst>
                          <a:ext uri="{A12FA001-AC4F-418D-AE19-62706E023703}">
                            <ahyp:hlinkClr xmlns:ahyp="http://schemas.microsoft.com/office/drawing/2018/hyperlinkcolor" val="tx"/>
                          </a:ext>
                        </a:extLst>
                      </a:hlinkClick>
                    </a:rPr>
                    <a:t>sigma-aec.com</a:t>
                  </a:r>
                  <a:endParaRPr lang="en-US" sz="2000" dirty="0">
                    <a:solidFill>
                      <a:srgbClr val="1D9BF0"/>
                    </a:solidFill>
                    <a:latin typeface="TwitterChirp"/>
                  </a:endParaRPr>
                </a:p>
              </p:txBody>
            </p:sp>
          </p:grpSp>
        </p:grpSp>
      </p:grpSp>
      <p:pic>
        <p:nvPicPr>
          <p:cNvPr id="5" name="Picture 4">
            <a:extLst>
              <a:ext uri="{FF2B5EF4-FFF2-40B4-BE49-F238E27FC236}">
                <a16:creationId xmlns:a16="http://schemas.microsoft.com/office/drawing/2014/main" id="{48485871-EA0B-A8D7-C6F2-12555541414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424218" y="1766647"/>
            <a:ext cx="3494773" cy="3736233"/>
          </a:xfrm>
          <a:prstGeom prst="rect">
            <a:avLst/>
          </a:prstGeom>
        </p:spPr>
      </p:pic>
    </p:spTree>
    <p:extLst>
      <p:ext uri="{BB962C8B-B14F-4D97-AF65-F5344CB8AC3E}">
        <p14:creationId xmlns:p14="http://schemas.microsoft.com/office/powerpoint/2010/main" val="3901103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696602-D48B-D0CA-87BA-C4173D1AABF6}"/>
              </a:ext>
            </a:extLst>
          </p:cNvPr>
          <p:cNvPicPr>
            <a:picLocks noChangeAspect="1"/>
          </p:cNvPicPr>
          <p:nvPr/>
        </p:nvPicPr>
        <p:blipFill>
          <a:blip r:embed="rId4"/>
          <a:stretch>
            <a:fillRect/>
          </a:stretch>
        </p:blipFill>
        <p:spPr>
          <a:xfrm>
            <a:off x="2259012" y="1363662"/>
            <a:ext cx="7088188" cy="4818036"/>
          </a:xfrm>
          <a:prstGeom prst="rect">
            <a:avLst/>
          </a:prstGeom>
        </p:spPr>
      </p:pic>
      <p:sp>
        <p:nvSpPr>
          <p:cNvPr id="5" name="TextBox 4">
            <a:extLst>
              <a:ext uri="{FF2B5EF4-FFF2-40B4-BE49-F238E27FC236}">
                <a16:creationId xmlns:a16="http://schemas.microsoft.com/office/drawing/2014/main" id="{FB4B207A-213B-D3EF-9D5A-DCFAC783E39B}"/>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Stay Organized – New Group Styles</a:t>
            </a:r>
          </a:p>
        </p:txBody>
      </p:sp>
      <p:pic>
        <p:nvPicPr>
          <p:cNvPr id="2050" name="Picture 2" descr="New - Free signs icons">
            <a:extLst>
              <a:ext uri="{FF2B5EF4-FFF2-40B4-BE49-F238E27FC236}">
                <a16:creationId xmlns:a16="http://schemas.microsoft.com/office/drawing/2014/main" id="{D11B0FCB-F5FF-9AD9-3495-B4E426F9E53D}"/>
              </a:ext>
            </a:extLst>
          </p:cNvPr>
          <p:cNvPicPr>
            <a:picLocks noGrp="1" noRot="1" noChangeAspec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9559" y="577363"/>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749458"/>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4B207A-213B-D3EF-9D5A-DCFAC783E39B}"/>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Stay Organized – Pin Wires</a:t>
            </a:r>
          </a:p>
        </p:txBody>
      </p:sp>
      <p:pic>
        <p:nvPicPr>
          <p:cNvPr id="2050" name="Picture 2" descr="New - Free signs icons">
            <a:extLst>
              <a:ext uri="{FF2B5EF4-FFF2-40B4-BE49-F238E27FC236}">
                <a16:creationId xmlns:a16="http://schemas.microsoft.com/office/drawing/2014/main" id="{D11B0FCB-F5FF-9AD9-3495-B4E426F9E53D}"/>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9559" y="577363"/>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42C224-6401-DD1C-9F26-73D975A55573}"/>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4225924" y="2197099"/>
            <a:ext cx="3362325" cy="3303337"/>
          </a:xfrm>
          <a:prstGeom prst="rect">
            <a:avLst/>
          </a:prstGeom>
        </p:spPr>
      </p:pic>
    </p:spTree>
    <p:extLst>
      <p:ext uri="{BB962C8B-B14F-4D97-AF65-F5344CB8AC3E}">
        <p14:creationId xmlns:p14="http://schemas.microsoft.com/office/powerpoint/2010/main" val="21670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4B207A-213B-D3EF-9D5A-DCFAC783E39B}"/>
              </a:ext>
            </a:extLst>
          </p:cNvPr>
          <p:cNvSpPr txBox="1">
            <a:spLocks noGrp="1" noRot="1" noMove="1" noResize="1" noEditPoints="1" noAdjustHandles="1" noChangeArrowheads="1" noChangeShapeType="1"/>
          </p:cNvSpPr>
          <p:nvPr/>
        </p:nvSpPr>
        <p:spPr>
          <a:xfrm>
            <a:off x="91440" y="91440"/>
            <a:ext cx="12100560"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Stay Organized - New Import/Export Settings</a:t>
            </a:r>
          </a:p>
        </p:txBody>
      </p:sp>
      <p:pic>
        <p:nvPicPr>
          <p:cNvPr id="3074" name="Picture 2">
            <a:extLst>
              <a:ext uri="{FF2B5EF4-FFF2-40B4-BE49-F238E27FC236}">
                <a16:creationId xmlns:a16="http://schemas.microsoft.com/office/drawing/2014/main" id="{62DBF0D3-48C6-7C7F-4CB3-48612CB4F27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93889" y="1496882"/>
            <a:ext cx="7004222" cy="50534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4D8B3D-66EB-92EE-4A9F-F33F1C6424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811" y="575191"/>
            <a:ext cx="702945" cy="685800"/>
          </a:xfrm>
          <a:prstGeom prst="rect">
            <a:avLst/>
          </a:prstGeom>
        </p:spPr>
      </p:pic>
    </p:spTree>
    <p:extLst>
      <p:ext uri="{BB962C8B-B14F-4D97-AF65-F5344CB8AC3E}">
        <p14:creationId xmlns:p14="http://schemas.microsoft.com/office/powerpoint/2010/main" val="1910781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8671B6-4552-C28B-CBC1-2840BA2004BC}"/>
              </a:ext>
            </a:extLst>
          </p:cNvPr>
          <p:cNvSpPr txBox="1">
            <a:spLocks noGrp="1" noRot="1" noMove="1" noResize="1" noEditPoints="1" noAdjustHandles="1" noChangeArrowheads="1" noChangeShapeType="1"/>
          </p:cNvSpPr>
          <p:nvPr/>
        </p:nvSpPr>
        <p:spPr>
          <a:xfrm>
            <a:off x="237200" y="6570275"/>
            <a:ext cx="11770365" cy="276999"/>
          </a:xfrm>
          <a:prstGeom prst="rect">
            <a:avLst/>
          </a:prstGeom>
          <a:noFill/>
        </p:spPr>
        <p:txBody>
          <a:bodyPr wrap="square" rtlCol="0">
            <a:spAutoFit/>
          </a:bodyPr>
          <a:lstStyle/>
          <a:p>
            <a:r>
              <a:rPr lang="en-US" sz="1200" b="1" dirty="0">
                <a:solidFill>
                  <a:srgbClr val="3B454E"/>
                </a:solidFill>
                <a:latin typeface="gitbook-content-font"/>
                <a:hlinkClick r:id="rId4"/>
              </a:rPr>
              <a:t>https://forums.autodesk.com/t5/community-conversations/</a:t>
            </a:r>
            <a:endParaRPr lang="en-US" sz="1200" b="1" dirty="0">
              <a:solidFill>
                <a:srgbClr val="3B454E"/>
              </a:solidFill>
              <a:latin typeface="gitbook-content-font"/>
            </a:endParaRPr>
          </a:p>
        </p:txBody>
      </p:sp>
      <p:pic>
        <p:nvPicPr>
          <p:cNvPr id="6" name="Graphic 5" descr="Postit Notes with solid fill">
            <a:extLst>
              <a:ext uri="{FF2B5EF4-FFF2-40B4-BE49-F238E27FC236}">
                <a16:creationId xmlns:a16="http://schemas.microsoft.com/office/drawing/2014/main" id="{D154891F-CE39-38B7-A8FE-F65D3140C4FE}"/>
              </a:ext>
            </a:extLst>
          </p:cNvPr>
          <p:cNvPicPr>
            <a:picLocks noGrp="1" noRot="1" noChangeAspec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8950" y="577210"/>
            <a:ext cx="685800" cy="685800"/>
          </a:xfrm>
          <a:prstGeom prst="rect">
            <a:avLst/>
          </a:prstGeom>
        </p:spPr>
      </p:pic>
      <p:pic>
        <p:nvPicPr>
          <p:cNvPr id="4" name="Picture 3">
            <a:extLst>
              <a:ext uri="{FF2B5EF4-FFF2-40B4-BE49-F238E27FC236}">
                <a16:creationId xmlns:a16="http://schemas.microsoft.com/office/drawing/2014/main" id="{22FEB65B-F8CF-EDD5-6008-D1812448C1EA}"/>
              </a:ext>
            </a:extLst>
          </p:cNvPr>
          <p:cNvPicPr>
            <a:picLocks noChangeAspect="1"/>
          </p:cNvPicPr>
          <p:nvPr/>
        </p:nvPicPr>
        <p:blipFill>
          <a:blip r:embed="rId7"/>
          <a:stretch>
            <a:fillRect/>
          </a:stretch>
        </p:blipFill>
        <p:spPr>
          <a:xfrm>
            <a:off x="3489475" y="1445136"/>
            <a:ext cx="8499040" cy="5072320"/>
          </a:xfrm>
          <a:prstGeom prst="rect">
            <a:avLst/>
          </a:prstGeom>
        </p:spPr>
      </p:pic>
      <p:sp>
        <p:nvSpPr>
          <p:cNvPr id="3" name="TextBox 2">
            <a:extLst>
              <a:ext uri="{FF2B5EF4-FFF2-40B4-BE49-F238E27FC236}">
                <a16:creationId xmlns:a16="http://schemas.microsoft.com/office/drawing/2014/main" id="{8B502F82-AB41-6681-801B-077D05EFE86F}"/>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Documenting -  So Many Ways!</a:t>
            </a:r>
          </a:p>
        </p:txBody>
      </p:sp>
      <p:pic>
        <p:nvPicPr>
          <p:cNvPr id="4098" name="Picture 2" descr="Free Youtube Logo SVG, PNG Icon, Symbol. Download Image.">
            <a:extLst>
              <a:ext uri="{FF2B5EF4-FFF2-40B4-BE49-F238E27FC236}">
                <a16:creationId xmlns:a16="http://schemas.microsoft.com/office/drawing/2014/main" id="{2F8405C1-7330-5886-3D13-E176BAE25EA5}"/>
              </a:ext>
            </a:extLst>
          </p:cNvPr>
          <p:cNvPicPr>
            <a:picLocks noGrp="1" noRot="1" noChangeAspect="1" noMove="1" noResize="1" noEditPoints="1" noAdjustHandles="1" noChangeArrowheads="1" noChangeShapeType="1" noCrop="1"/>
          </p:cNvPicPr>
          <p:nvPr/>
        </p:nvPicPr>
        <p:blipFill rotWithShape="1">
          <a:blip r:embed="rId8" cstate="email">
            <a:extLst>
              <a:ext uri="{28A0092B-C50C-407E-A947-70E740481C1C}">
                <a14:useLocalDpi xmlns:a14="http://schemas.microsoft.com/office/drawing/2010/main"/>
              </a:ext>
            </a:extLst>
          </a:blip>
          <a:srcRect/>
          <a:stretch/>
        </p:blipFill>
        <p:spPr bwMode="auto">
          <a:xfrm>
            <a:off x="49010" y="6617335"/>
            <a:ext cx="258892" cy="18288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5206BFC-9E6D-2606-D028-375773DB448A}"/>
              </a:ext>
            </a:extLst>
          </p:cNvPr>
          <p:cNvGrpSpPr/>
          <p:nvPr/>
        </p:nvGrpSpPr>
        <p:grpSpPr>
          <a:xfrm>
            <a:off x="535359" y="1338271"/>
            <a:ext cx="2418540" cy="4801314"/>
            <a:chOff x="535359" y="1338271"/>
            <a:chExt cx="2418540" cy="4801314"/>
          </a:xfrm>
        </p:grpSpPr>
        <p:sp>
          <p:nvSpPr>
            <p:cNvPr id="8" name="TextBox 7">
              <a:extLst>
                <a:ext uri="{FF2B5EF4-FFF2-40B4-BE49-F238E27FC236}">
                  <a16:creationId xmlns:a16="http://schemas.microsoft.com/office/drawing/2014/main" id="{1E2B2308-CE81-B6D1-D188-E280432C6050}"/>
                </a:ext>
              </a:extLst>
            </p:cNvPr>
            <p:cNvSpPr txBox="1"/>
            <p:nvPr/>
          </p:nvSpPr>
          <p:spPr>
            <a:xfrm>
              <a:off x="1118749" y="1338271"/>
              <a:ext cx="1835150" cy="4801314"/>
            </a:xfrm>
            <a:prstGeom prst="rect">
              <a:avLst/>
            </a:prstGeom>
            <a:noFill/>
          </p:spPr>
          <p:txBody>
            <a:bodyPr wrap="square">
              <a:spAutoFit/>
            </a:bodyPr>
            <a:lstStyle/>
            <a:p>
              <a:pPr>
                <a:lnSpc>
                  <a:spcPct val="200000"/>
                </a:lnSpc>
              </a:pPr>
              <a:r>
                <a:rPr lang="en-US" b="0" i="0" dirty="0">
                  <a:effectLst/>
                  <a:latin typeface="Arial" panose="020B0604020202020204" pitchFamily="34" charset="0"/>
                </a:rPr>
                <a:t>Group Title</a:t>
              </a:r>
            </a:p>
            <a:p>
              <a:pPr>
                <a:lnSpc>
                  <a:spcPct val="200000"/>
                </a:lnSpc>
              </a:pPr>
              <a:r>
                <a:rPr lang="en-US" b="0" i="0" dirty="0">
                  <a:effectLst/>
                  <a:latin typeface="Arial" panose="020B0604020202020204" pitchFamily="34" charset="0"/>
                </a:rPr>
                <a:t>Group</a:t>
              </a:r>
              <a:r>
                <a:rPr lang="en-US" dirty="0">
                  <a:latin typeface="Arial" panose="020B0604020202020204" pitchFamily="34" charset="0"/>
                </a:rPr>
                <a:t> N</a:t>
              </a:r>
              <a:r>
                <a:rPr lang="en-US" b="0" i="0" dirty="0">
                  <a:effectLst/>
                  <a:latin typeface="Arial" panose="020B0604020202020204" pitchFamily="34" charset="0"/>
                </a:rPr>
                <a:t>otes</a:t>
              </a:r>
            </a:p>
            <a:p>
              <a:pPr>
                <a:lnSpc>
                  <a:spcPct val="200000"/>
                </a:lnSpc>
              </a:pPr>
              <a:r>
                <a:rPr lang="en-US" dirty="0">
                  <a:latin typeface="Arial" panose="020B0604020202020204" pitchFamily="34" charset="0"/>
                </a:rPr>
                <a:t>Nested Groups</a:t>
              </a:r>
            </a:p>
            <a:p>
              <a:pPr>
                <a:lnSpc>
                  <a:spcPct val="200000"/>
                </a:lnSpc>
              </a:pPr>
              <a:r>
                <a:rPr lang="en-US" dirty="0">
                  <a:latin typeface="Arial" panose="020B0604020202020204" pitchFamily="34" charset="0"/>
                </a:rPr>
                <a:t>Node Rename</a:t>
              </a:r>
            </a:p>
            <a:p>
              <a:pPr>
                <a:lnSpc>
                  <a:spcPct val="200000"/>
                </a:lnSpc>
              </a:pPr>
              <a:r>
                <a:rPr lang="en-US" dirty="0">
                  <a:latin typeface="Arial" panose="020B0604020202020204" pitchFamily="34" charset="0"/>
                </a:rPr>
                <a:t>Add Note Box</a:t>
              </a:r>
            </a:p>
            <a:p>
              <a:pPr>
                <a:lnSpc>
                  <a:spcPct val="200000"/>
                </a:lnSpc>
              </a:pPr>
              <a:r>
                <a:rPr lang="en-US" dirty="0">
                  <a:latin typeface="Arial" panose="020B0604020202020204" pitchFamily="34" charset="0"/>
                </a:rPr>
                <a:t>Code Block Text</a:t>
              </a:r>
            </a:p>
            <a:p>
              <a:pPr>
                <a:lnSpc>
                  <a:spcPct val="200000"/>
                </a:lnSpc>
              </a:pPr>
              <a:r>
                <a:rPr lang="en-US" dirty="0">
                  <a:latin typeface="Arial" panose="020B0604020202020204" pitchFamily="34" charset="0"/>
                </a:rPr>
                <a:t>Emojis</a:t>
              </a:r>
            </a:p>
            <a:p>
              <a:pPr>
                <a:lnSpc>
                  <a:spcPct val="200000"/>
                </a:lnSpc>
              </a:pPr>
              <a:r>
                <a:rPr lang="en-US" dirty="0">
                  <a:latin typeface="Arial" panose="020B0604020202020204" pitchFamily="34" charset="0"/>
                </a:rPr>
                <a:t>Greek Letters</a:t>
              </a:r>
            </a:p>
            <a:p>
              <a:endParaRPr lang="en-US" dirty="0"/>
            </a:p>
          </p:txBody>
        </p:sp>
        <p:pic>
          <p:nvPicPr>
            <p:cNvPr id="12" name="Graphic 11" descr="Badge 1 with solid fill">
              <a:extLst>
                <a:ext uri="{FF2B5EF4-FFF2-40B4-BE49-F238E27FC236}">
                  <a16:creationId xmlns:a16="http://schemas.microsoft.com/office/drawing/2014/main" id="{D94684AE-989F-2239-ED7C-F76F2393AB86}"/>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35359" y="1457452"/>
              <a:ext cx="502920" cy="502920"/>
            </a:xfrm>
            <a:prstGeom prst="rect">
              <a:avLst/>
            </a:prstGeom>
          </p:spPr>
        </p:pic>
        <p:pic>
          <p:nvPicPr>
            <p:cNvPr id="14" name="Graphic 13" descr="Badge with solid fill">
              <a:extLst>
                <a:ext uri="{FF2B5EF4-FFF2-40B4-BE49-F238E27FC236}">
                  <a16:creationId xmlns:a16="http://schemas.microsoft.com/office/drawing/2014/main" id="{DEC88AA9-E096-FAAD-9824-379140B9FA7C}"/>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35359" y="2007167"/>
              <a:ext cx="502920" cy="502920"/>
            </a:xfrm>
            <a:prstGeom prst="rect">
              <a:avLst/>
            </a:prstGeom>
          </p:spPr>
        </p:pic>
        <p:pic>
          <p:nvPicPr>
            <p:cNvPr id="20" name="Graphic 19" descr="Badge 6 with solid fill">
              <a:extLst>
                <a:ext uri="{FF2B5EF4-FFF2-40B4-BE49-F238E27FC236}">
                  <a16:creationId xmlns:a16="http://schemas.microsoft.com/office/drawing/2014/main" id="{6AE3D96C-0DCC-A3F7-C712-1E897229A934}"/>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5359" y="4206027"/>
              <a:ext cx="502920" cy="502920"/>
            </a:xfrm>
            <a:prstGeom prst="rect">
              <a:avLst/>
            </a:prstGeom>
          </p:spPr>
        </p:pic>
        <p:pic>
          <p:nvPicPr>
            <p:cNvPr id="22" name="Graphic 21" descr="Badge 3 with solid fill">
              <a:extLst>
                <a:ext uri="{FF2B5EF4-FFF2-40B4-BE49-F238E27FC236}">
                  <a16:creationId xmlns:a16="http://schemas.microsoft.com/office/drawing/2014/main" id="{A3892C57-D05F-A70A-3567-9775F242F2CE}"/>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35359" y="2556882"/>
              <a:ext cx="502920" cy="502920"/>
            </a:xfrm>
            <a:prstGeom prst="rect">
              <a:avLst/>
            </a:prstGeom>
          </p:spPr>
        </p:pic>
        <p:pic>
          <p:nvPicPr>
            <p:cNvPr id="24" name="Graphic 23" descr="Badge 4 with solid fill">
              <a:extLst>
                <a:ext uri="{FF2B5EF4-FFF2-40B4-BE49-F238E27FC236}">
                  <a16:creationId xmlns:a16="http://schemas.microsoft.com/office/drawing/2014/main" id="{3E2A5C87-36C8-5A11-F7F7-551F82AB0E09}"/>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35359" y="3106597"/>
              <a:ext cx="502920" cy="502920"/>
            </a:xfrm>
            <a:prstGeom prst="rect">
              <a:avLst/>
            </a:prstGeom>
          </p:spPr>
        </p:pic>
        <p:pic>
          <p:nvPicPr>
            <p:cNvPr id="26" name="Graphic 25" descr="Badge 5 with solid fill">
              <a:extLst>
                <a:ext uri="{FF2B5EF4-FFF2-40B4-BE49-F238E27FC236}">
                  <a16:creationId xmlns:a16="http://schemas.microsoft.com/office/drawing/2014/main" id="{3DB3202B-DF56-A83E-FF3A-D3B4AA137DF4}"/>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35359" y="3656312"/>
              <a:ext cx="502920" cy="502920"/>
            </a:xfrm>
            <a:prstGeom prst="rect">
              <a:avLst/>
            </a:prstGeom>
          </p:spPr>
        </p:pic>
        <p:pic>
          <p:nvPicPr>
            <p:cNvPr id="9" name="Graphic 8" descr="Badge 8 with solid fill">
              <a:extLst>
                <a:ext uri="{FF2B5EF4-FFF2-40B4-BE49-F238E27FC236}">
                  <a16:creationId xmlns:a16="http://schemas.microsoft.com/office/drawing/2014/main" id="{74BA11CB-C349-E716-CD01-A38F3E0E6141}"/>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35359" y="5305459"/>
              <a:ext cx="502920" cy="502920"/>
            </a:xfrm>
            <a:prstGeom prst="rect">
              <a:avLst/>
            </a:prstGeom>
          </p:spPr>
        </p:pic>
        <p:pic>
          <p:nvPicPr>
            <p:cNvPr id="13" name="Graphic 12" descr="Badge 7 with solid fill">
              <a:extLst>
                <a:ext uri="{FF2B5EF4-FFF2-40B4-BE49-F238E27FC236}">
                  <a16:creationId xmlns:a16="http://schemas.microsoft.com/office/drawing/2014/main" id="{ADF5BAE7-DA35-2370-6697-C63729EF4213}"/>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35359" y="4755742"/>
              <a:ext cx="502920" cy="502920"/>
            </a:xfrm>
            <a:prstGeom prst="rect">
              <a:avLst/>
            </a:prstGeom>
          </p:spPr>
        </p:pic>
      </p:grpSp>
    </p:spTree>
    <p:extLst>
      <p:ext uri="{BB962C8B-B14F-4D97-AF65-F5344CB8AC3E}">
        <p14:creationId xmlns:p14="http://schemas.microsoft.com/office/powerpoint/2010/main" val="4109154741"/>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47C15C-D06A-0CF6-7FB0-C4C6BEC7C7A3}"/>
              </a:ext>
            </a:extLst>
          </p:cNvPr>
          <p:cNvSpPr txBox="1">
            <a:spLocks noGrp="1" noRot="1" noMove="1" noResize="1" noEditPoints="1" noAdjustHandles="1" noChangeArrowheads="1" noChangeShapeType="1"/>
          </p:cNvSpPr>
          <p:nvPr/>
        </p:nvSpPr>
        <p:spPr>
          <a:xfrm>
            <a:off x="91439" y="91440"/>
            <a:ext cx="12697803"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Documenting </a:t>
            </a:r>
            <a:r>
              <a:rPr lang="en-US" sz="3200" b="1" spc="62" dirty="0">
                <a:solidFill>
                  <a:srgbClr val="606060"/>
                </a:solidFill>
                <a:latin typeface="Roboto Bold"/>
              </a:rPr>
              <a:t>–</a:t>
            </a:r>
            <a:r>
              <a:rPr lang="en-US" sz="4000" b="1" spc="62" dirty="0">
                <a:solidFill>
                  <a:srgbClr val="606060"/>
                </a:solidFill>
                <a:latin typeface="Roboto Bold"/>
              </a:rPr>
              <a:t> Emoji is worth A Few Of Words </a:t>
            </a:r>
          </a:p>
        </p:txBody>
      </p:sp>
      <p:pic>
        <p:nvPicPr>
          <p:cNvPr id="11" name="Picture 10">
            <a:extLst>
              <a:ext uri="{FF2B5EF4-FFF2-40B4-BE49-F238E27FC236}">
                <a16:creationId xmlns:a16="http://schemas.microsoft.com/office/drawing/2014/main" id="{B14B8611-D166-6D56-B372-E266A53B42E6}"/>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l="28217" t="16801" r="27760" b="28991"/>
          <a:stretch/>
        </p:blipFill>
        <p:spPr>
          <a:xfrm>
            <a:off x="473339" y="572497"/>
            <a:ext cx="631584" cy="640080"/>
          </a:xfrm>
          <a:prstGeom prst="rect">
            <a:avLst/>
          </a:prstGeom>
        </p:spPr>
      </p:pic>
      <p:pic>
        <p:nvPicPr>
          <p:cNvPr id="16" name="Picture 15">
            <a:extLst>
              <a:ext uri="{FF2B5EF4-FFF2-40B4-BE49-F238E27FC236}">
                <a16:creationId xmlns:a16="http://schemas.microsoft.com/office/drawing/2014/main" id="{0EF9C6AA-F348-2698-0BBC-37453BFDA86F}"/>
              </a:ext>
            </a:extLst>
          </p:cNvPr>
          <p:cNvPicPr>
            <a:picLocks noChangeAspect="1"/>
          </p:cNvPicPr>
          <p:nvPr/>
        </p:nvPicPr>
        <p:blipFill>
          <a:blip r:embed="rId4" cstate="email">
            <a:clrChange>
              <a:clrFrom>
                <a:srgbClr val="F8F8F8"/>
              </a:clrFrom>
              <a:clrTo>
                <a:srgbClr val="F8F8F8">
                  <a:alpha val="0"/>
                </a:srgbClr>
              </a:clrTo>
            </a:clrChange>
            <a:extLst>
              <a:ext uri="{28A0092B-C50C-407E-A947-70E740481C1C}">
                <a14:useLocalDpi xmlns:a14="http://schemas.microsoft.com/office/drawing/2010/main"/>
              </a:ext>
            </a:extLst>
          </a:blip>
          <a:stretch>
            <a:fillRect/>
          </a:stretch>
        </p:blipFill>
        <p:spPr>
          <a:xfrm>
            <a:off x="4518072" y="2286000"/>
            <a:ext cx="7526444" cy="2728788"/>
          </a:xfrm>
          <a:prstGeom prst="rect">
            <a:avLst/>
          </a:prstGeom>
        </p:spPr>
      </p:pic>
      <p:grpSp>
        <p:nvGrpSpPr>
          <p:cNvPr id="5" name="Group 4">
            <a:extLst>
              <a:ext uri="{FF2B5EF4-FFF2-40B4-BE49-F238E27FC236}">
                <a16:creationId xmlns:a16="http://schemas.microsoft.com/office/drawing/2014/main" id="{27940E34-3EE1-1654-D871-5D199DEF933D}"/>
              </a:ext>
            </a:extLst>
          </p:cNvPr>
          <p:cNvGrpSpPr/>
          <p:nvPr/>
        </p:nvGrpSpPr>
        <p:grpSpPr>
          <a:xfrm>
            <a:off x="386066" y="1921898"/>
            <a:ext cx="3406775" cy="3879146"/>
            <a:chOff x="8453544" y="1559948"/>
            <a:chExt cx="3406775" cy="3879146"/>
          </a:xfrm>
        </p:grpSpPr>
        <p:pic>
          <p:nvPicPr>
            <p:cNvPr id="9" name="Picture 8">
              <a:extLst>
                <a:ext uri="{FF2B5EF4-FFF2-40B4-BE49-F238E27FC236}">
                  <a16:creationId xmlns:a16="http://schemas.microsoft.com/office/drawing/2014/main" id="{3F3D0AE4-9629-A1A0-C80E-5DEE47C790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53544" y="5135330"/>
              <a:ext cx="3298006" cy="303764"/>
            </a:xfrm>
            <a:prstGeom prst="rect">
              <a:avLst/>
            </a:prstGeom>
          </p:spPr>
        </p:pic>
        <p:pic>
          <p:nvPicPr>
            <p:cNvPr id="3" name="Picture 2">
              <a:extLst>
                <a:ext uri="{FF2B5EF4-FFF2-40B4-BE49-F238E27FC236}">
                  <a16:creationId xmlns:a16="http://schemas.microsoft.com/office/drawing/2014/main" id="{DB9B76C3-9CE1-19D9-5A91-3D7628363DA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453544" y="1559948"/>
              <a:ext cx="3406775" cy="3456991"/>
            </a:xfrm>
            <a:prstGeom prst="roundRect">
              <a:avLst>
                <a:gd name="adj" fmla="val 1737"/>
              </a:avLst>
            </a:prstGeom>
          </p:spPr>
        </p:pic>
      </p:grpSp>
    </p:spTree>
    <p:extLst>
      <p:ext uri="{BB962C8B-B14F-4D97-AF65-F5344CB8AC3E}">
        <p14:creationId xmlns:p14="http://schemas.microsoft.com/office/powerpoint/2010/main" val="2869874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DBB2B0-1F9D-52F3-ABB3-3864077184D2}"/>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Reduce Complexity - Code Blocks</a:t>
            </a:r>
          </a:p>
        </p:txBody>
      </p:sp>
      <p:pic>
        <p:nvPicPr>
          <p:cNvPr id="23" name="Picture 22">
            <a:extLst>
              <a:ext uri="{FF2B5EF4-FFF2-40B4-BE49-F238E27FC236}">
                <a16:creationId xmlns:a16="http://schemas.microsoft.com/office/drawing/2014/main" id="{90216271-2E35-AF29-4113-5208DC1CDBB5}"/>
              </a:ext>
            </a:extLst>
          </p:cNvPr>
          <p:cNvPicPr>
            <a:picLocks noChangeAspect="1"/>
          </p:cNvPicPr>
          <p:nvPr/>
        </p:nvPicPr>
        <p:blipFill>
          <a:blip r:embed="rId3" cstate="email">
            <a:biLevel thresh="50000"/>
            <a:extLst>
              <a:ext uri="{28A0092B-C50C-407E-A947-70E740481C1C}">
                <a14:useLocalDpi xmlns:a14="http://schemas.microsoft.com/office/drawing/2010/main"/>
              </a:ext>
            </a:extLst>
          </a:blip>
          <a:stretch>
            <a:fillRect/>
          </a:stretch>
        </p:blipFill>
        <p:spPr>
          <a:xfrm>
            <a:off x="535115" y="575191"/>
            <a:ext cx="777066" cy="685800"/>
          </a:xfrm>
          <a:prstGeom prst="rect">
            <a:avLst/>
          </a:prstGeom>
        </p:spPr>
      </p:pic>
      <p:pic>
        <p:nvPicPr>
          <p:cNvPr id="13318" name="Picture 6" descr="Faster speed logo icon of automotive racing concep Stock Vector by  ©sangidan #315605890">
            <a:extLst>
              <a:ext uri="{FF2B5EF4-FFF2-40B4-BE49-F238E27FC236}">
                <a16:creationId xmlns:a16="http://schemas.microsoft.com/office/drawing/2014/main" id="{539278FA-69F7-0F87-0F3C-379171AD945C}"/>
              </a:ext>
            </a:extLst>
          </p:cNvPr>
          <p:cNvPicPr>
            <a:picLocks noChangeAspect="1" noChangeArrowheads="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8943296" y="3989714"/>
            <a:ext cx="2690000" cy="15666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43EA9CD3-5986-5CDF-3112-5A982971613A}"/>
              </a:ext>
            </a:extLst>
          </p:cNvPr>
          <p:cNvPicPr>
            <a:picLocks noChangeAspect="1"/>
          </p:cNvPicPr>
          <p:nvPr/>
        </p:nvPicPr>
        <p:blipFill rotWithShape="1">
          <a:blip r:embed="rId5"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182100" y="1472535"/>
            <a:ext cx="2212393" cy="2223700"/>
          </a:xfrm>
          <a:prstGeom prst="rect">
            <a:avLst/>
          </a:prstGeom>
        </p:spPr>
      </p:pic>
      <p:grpSp>
        <p:nvGrpSpPr>
          <p:cNvPr id="35" name="Group 34">
            <a:extLst>
              <a:ext uri="{FF2B5EF4-FFF2-40B4-BE49-F238E27FC236}">
                <a16:creationId xmlns:a16="http://schemas.microsoft.com/office/drawing/2014/main" id="{D61054BE-9C2C-CB6C-9C70-38B06CEEF383}"/>
              </a:ext>
            </a:extLst>
          </p:cNvPr>
          <p:cNvGrpSpPr/>
          <p:nvPr/>
        </p:nvGrpSpPr>
        <p:grpSpPr>
          <a:xfrm>
            <a:off x="251936" y="2092280"/>
            <a:ext cx="8238096" cy="2673439"/>
            <a:chOff x="3806420" y="2383819"/>
            <a:chExt cx="8238096" cy="2673439"/>
          </a:xfrm>
        </p:grpSpPr>
        <p:pic>
          <p:nvPicPr>
            <p:cNvPr id="28" name="Picture 27">
              <a:extLst>
                <a:ext uri="{FF2B5EF4-FFF2-40B4-BE49-F238E27FC236}">
                  <a16:creationId xmlns:a16="http://schemas.microsoft.com/office/drawing/2014/main" id="{A2DB74C7-888B-DC81-9785-FF37EE40AEC3}"/>
                </a:ext>
              </a:extLst>
            </p:cNvPr>
            <p:cNvPicPr>
              <a:picLocks noChangeAspect="1"/>
            </p:cNvPicPr>
            <p:nvPr/>
          </p:nvPicPr>
          <p:blipFill>
            <a:blip r:embed="rId6"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806420" y="2383819"/>
              <a:ext cx="4523115" cy="2673439"/>
            </a:xfrm>
            <a:prstGeom prst="rect">
              <a:avLst/>
            </a:prstGeom>
          </p:spPr>
        </p:pic>
        <p:pic>
          <p:nvPicPr>
            <p:cNvPr id="32" name="Picture 31">
              <a:extLst>
                <a:ext uri="{FF2B5EF4-FFF2-40B4-BE49-F238E27FC236}">
                  <a16:creationId xmlns:a16="http://schemas.microsoft.com/office/drawing/2014/main" id="{0659DF33-D531-87C7-B60A-ED1D853E6F88}"/>
                </a:ext>
              </a:extLst>
            </p:cNvPr>
            <p:cNvPicPr>
              <a:picLocks noChangeAspect="1"/>
            </p:cNvPicPr>
            <p:nvPr/>
          </p:nvPicPr>
          <p:blipFill>
            <a:blip r:embed="rId7"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9304556" y="2894940"/>
              <a:ext cx="2739960" cy="1068120"/>
            </a:xfrm>
            <a:prstGeom prst="rect">
              <a:avLst/>
            </a:prstGeom>
          </p:spPr>
        </p:pic>
        <p:sp>
          <p:nvSpPr>
            <p:cNvPr id="34" name="TextBox 33">
              <a:extLst>
                <a:ext uri="{FF2B5EF4-FFF2-40B4-BE49-F238E27FC236}">
                  <a16:creationId xmlns:a16="http://schemas.microsoft.com/office/drawing/2014/main" id="{D2B0764B-4A32-5016-816B-16849C252556}"/>
                </a:ext>
              </a:extLst>
            </p:cNvPr>
            <p:cNvSpPr txBox="1"/>
            <p:nvPr/>
          </p:nvSpPr>
          <p:spPr>
            <a:xfrm>
              <a:off x="8543995" y="3351206"/>
              <a:ext cx="546100" cy="369332"/>
            </a:xfrm>
            <a:prstGeom prst="rect">
              <a:avLst/>
            </a:prstGeom>
            <a:noFill/>
          </p:spPr>
          <p:txBody>
            <a:bodyPr wrap="square">
              <a:spAutoFit/>
            </a:bodyPr>
            <a:lstStyle/>
            <a:p>
              <a:r>
                <a:rPr lang="en-US" sz="1800" b="1" spc="62" dirty="0">
                  <a:solidFill>
                    <a:srgbClr val="606060"/>
                  </a:solidFill>
                  <a:latin typeface="Roboto Bold"/>
                </a:rPr>
                <a:t>Vs.</a:t>
              </a:r>
              <a:endParaRPr lang="en-US" dirty="0"/>
            </a:p>
          </p:txBody>
        </p:sp>
      </p:grpSp>
    </p:spTree>
    <p:extLst>
      <p:ext uri="{BB962C8B-B14F-4D97-AF65-F5344CB8AC3E}">
        <p14:creationId xmlns:p14="http://schemas.microsoft.com/office/powerpoint/2010/main" val="2702344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DBB2B0-1F9D-52F3-ABB3-3864077184D2}"/>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Reduce Complexity - Code Blocks</a:t>
            </a:r>
          </a:p>
        </p:txBody>
      </p:sp>
      <p:pic>
        <p:nvPicPr>
          <p:cNvPr id="23" name="Picture 22">
            <a:extLst>
              <a:ext uri="{FF2B5EF4-FFF2-40B4-BE49-F238E27FC236}">
                <a16:creationId xmlns:a16="http://schemas.microsoft.com/office/drawing/2014/main" id="{90216271-2E35-AF29-4113-5208DC1CDBB5}"/>
              </a:ext>
            </a:extLst>
          </p:cNvPr>
          <p:cNvPicPr>
            <a:picLocks noChangeAspect="1"/>
          </p:cNvPicPr>
          <p:nvPr/>
        </p:nvPicPr>
        <p:blipFill>
          <a:blip r:embed="rId4" cstate="email">
            <a:biLevel thresh="50000"/>
            <a:extLst>
              <a:ext uri="{28A0092B-C50C-407E-A947-70E740481C1C}">
                <a14:useLocalDpi xmlns:a14="http://schemas.microsoft.com/office/drawing/2010/main"/>
              </a:ext>
            </a:extLst>
          </a:blip>
          <a:stretch>
            <a:fillRect/>
          </a:stretch>
        </p:blipFill>
        <p:spPr>
          <a:xfrm>
            <a:off x="535115" y="575191"/>
            <a:ext cx="777066" cy="685800"/>
          </a:xfrm>
          <a:prstGeom prst="rect">
            <a:avLst/>
          </a:prstGeom>
        </p:spPr>
      </p:pic>
      <p:sp>
        <p:nvSpPr>
          <p:cNvPr id="7" name="TextBox 6">
            <a:extLst>
              <a:ext uri="{FF2B5EF4-FFF2-40B4-BE49-F238E27FC236}">
                <a16:creationId xmlns:a16="http://schemas.microsoft.com/office/drawing/2014/main" id="{DDA48263-2E31-85D3-A6A8-AFA967831306}"/>
              </a:ext>
            </a:extLst>
          </p:cNvPr>
          <p:cNvSpPr txBox="1"/>
          <p:nvPr/>
        </p:nvSpPr>
        <p:spPr>
          <a:xfrm>
            <a:off x="2882704" y="1589197"/>
            <a:ext cx="771888" cy="646331"/>
          </a:xfrm>
          <a:prstGeom prst="rect">
            <a:avLst/>
          </a:prstGeom>
          <a:noFill/>
        </p:spPr>
        <p:txBody>
          <a:bodyPr wrap="square">
            <a:spAutoFit/>
          </a:bodyPr>
          <a:lstStyle/>
          <a:p>
            <a:pPr algn="ctr"/>
            <a:r>
              <a:rPr lang="en-US" sz="1800" b="1" spc="62" dirty="0">
                <a:solidFill>
                  <a:srgbClr val="606060"/>
                </a:solidFill>
                <a:latin typeface="Roboto Bold"/>
              </a:rPr>
              <a:t>Data Type</a:t>
            </a:r>
            <a:endParaRPr lang="en-US" dirty="0"/>
          </a:p>
        </p:txBody>
      </p:sp>
      <p:sp>
        <p:nvSpPr>
          <p:cNvPr id="8" name="TextBox 7">
            <a:extLst>
              <a:ext uri="{FF2B5EF4-FFF2-40B4-BE49-F238E27FC236}">
                <a16:creationId xmlns:a16="http://schemas.microsoft.com/office/drawing/2014/main" id="{D2B1ABFF-FFA7-712F-C390-1ED9F914FEE7}"/>
              </a:ext>
            </a:extLst>
          </p:cNvPr>
          <p:cNvSpPr txBox="1"/>
          <p:nvPr/>
        </p:nvSpPr>
        <p:spPr>
          <a:xfrm>
            <a:off x="4832249" y="1589197"/>
            <a:ext cx="1432561" cy="646331"/>
          </a:xfrm>
          <a:prstGeom prst="rect">
            <a:avLst/>
          </a:prstGeom>
          <a:noFill/>
        </p:spPr>
        <p:txBody>
          <a:bodyPr wrap="square">
            <a:spAutoFit/>
          </a:bodyPr>
          <a:lstStyle/>
          <a:p>
            <a:pPr algn="ctr"/>
            <a:r>
              <a:rPr lang="en-US" sz="1800" b="1" spc="62" dirty="0">
                <a:solidFill>
                  <a:srgbClr val="606060"/>
                </a:solidFill>
                <a:latin typeface="Roboto Bold"/>
              </a:rPr>
              <a:t>Standard</a:t>
            </a:r>
          </a:p>
          <a:p>
            <a:pPr algn="ctr"/>
            <a:r>
              <a:rPr lang="en-US" sz="1800" b="1" spc="62" dirty="0">
                <a:solidFill>
                  <a:srgbClr val="606060"/>
                </a:solidFill>
                <a:latin typeface="Roboto Bold"/>
              </a:rPr>
              <a:t>Node</a:t>
            </a:r>
            <a:endParaRPr lang="en-US" dirty="0"/>
          </a:p>
        </p:txBody>
      </p:sp>
      <p:sp>
        <p:nvSpPr>
          <p:cNvPr id="9" name="TextBox 8">
            <a:extLst>
              <a:ext uri="{FF2B5EF4-FFF2-40B4-BE49-F238E27FC236}">
                <a16:creationId xmlns:a16="http://schemas.microsoft.com/office/drawing/2014/main" id="{EDB23C39-4CDC-1317-5F4D-EFF160A7AA79}"/>
              </a:ext>
            </a:extLst>
          </p:cNvPr>
          <p:cNvSpPr txBox="1"/>
          <p:nvPr/>
        </p:nvSpPr>
        <p:spPr>
          <a:xfrm>
            <a:off x="7598710" y="1638950"/>
            <a:ext cx="1105599" cy="646331"/>
          </a:xfrm>
          <a:prstGeom prst="rect">
            <a:avLst/>
          </a:prstGeom>
          <a:noFill/>
        </p:spPr>
        <p:txBody>
          <a:bodyPr wrap="square">
            <a:spAutoFit/>
          </a:bodyPr>
          <a:lstStyle/>
          <a:p>
            <a:pPr algn="ctr"/>
            <a:r>
              <a:rPr lang="en-US" sz="1800" b="1" spc="62" dirty="0">
                <a:solidFill>
                  <a:srgbClr val="606060"/>
                </a:solidFill>
                <a:latin typeface="Roboto Bold"/>
              </a:rPr>
              <a:t>Design Script</a:t>
            </a:r>
            <a:endParaRPr lang="en-US" dirty="0"/>
          </a:p>
        </p:txBody>
      </p:sp>
      <p:sp>
        <p:nvSpPr>
          <p:cNvPr id="20" name="TextBox 19">
            <a:extLst>
              <a:ext uri="{FF2B5EF4-FFF2-40B4-BE49-F238E27FC236}">
                <a16:creationId xmlns:a16="http://schemas.microsoft.com/office/drawing/2014/main" id="{97BBB6F8-E86A-3B09-FEA8-12D97BC80E2F}"/>
              </a:ext>
            </a:extLst>
          </p:cNvPr>
          <p:cNvSpPr txBox="1"/>
          <p:nvPr/>
        </p:nvSpPr>
        <p:spPr>
          <a:xfrm>
            <a:off x="12084542" y="-3200255"/>
            <a:ext cx="1614369" cy="584775"/>
          </a:xfrm>
          <a:prstGeom prst="rect">
            <a:avLst/>
          </a:prstGeom>
          <a:noFill/>
        </p:spPr>
        <p:txBody>
          <a:bodyPr wrap="square">
            <a:spAutoFit/>
          </a:bodyPr>
          <a:lstStyle/>
          <a:p>
            <a:pPr algn="ctr"/>
            <a:r>
              <a:rPr lang="en-US" sz="1600" b="1" spc="62" dirty="0">
                <a:solidFill>
                  <a:srgbClr val="606060"/>
                </a:solidFill>
                <a:latin typeface="Roboto Bold"/>
              </a:rPr>
              <a:t>Conditional Statements</a:t>
            </a:r>
            <a:endParaRPr lang="en-US" sz="1600" dirty="0"/>
          </a:p>
        </p:txBody>
      </p:sp>
      <p:grpSp>
        <p:nvGrpSpPr>
          <p:cNvPr id="55" name="Group 54">
            <a:extLst>
              <a:ext uri="{FF2B5EF4-FFF2-40B4-BE49-F238E27FC236}">
                <a16:creationId xmlns:a16="http://schemas.microsoft.com/office/drawing/2014/main" id="{497663E5-0BEB-407D-7FE1-188D4F19D3B3}"/>
              </a:ext>
            </a:extLst>
          </p:cNvPr>
          <p:cNvGrpSpPr/>
          <p:nvPr/>
        </p:nvGrpSpPr>
        <p:grpSpPr>
          <a:xfrm>
            <a:off x="12267728" y="748739"/>
            <a:ext cx="6272683" cy="2743200"/>
            <a:chOff x="11213323" y="1360463"/>
            <a:chExt cx="6272683" cy="2743200"/>
          </a:xfrm>
        </p:grpSpPr>
        <p:sp>
          <p:nvSpPr>
            <p:cNvPr id="12" name="TextBox 11">
              <a:extLst>
                <a:ext uri="{FF2B5EF4-FFF2-40B4-BE49-F238E27FC236}">
                  <a16:creationId xmlns:a16="http://schemas.microsoft.com/office/drawing/2014/main" id="{41CFB020-FFB6-3B0D-3459-F9933E179A90}"/>
                </a:ext>
              </a:extLst>
            </p:cNvPr>
            <p:cNvSpPr txBox="1"/>
            <p:nvPr/>
          </p:nvSpPr>
          <p:spPr>
            <a:xfrm>
              <a:off x="11213323" y="2468965"/>
              <a:ext cx="1271229" cy="338554"/>
            </a:xfrm>
            <a:prstGeom prst="rect">
              <a:avLst/>
            </a:prstGeom>
            <a:noFill/>
          </p:spPr>
          <p:txBody>
            <a:bodyPr wrap="square">
              <a:spAutoFit/>
            </a:bodyPr>
            <a:lstStyle/>
            <a:p>
              <a:pPr algn="ctr"/>
              <a:r>
                <a:rPr lang="en-US" sz="1600" b="1" spc="62" dirty="0">
                  <a:solidFill>
                    <a:srgbClr val="606060"/>
                  </a:solidFill>
                  <a:latin typeface="Roboto Bold"/>
                </a:rPr>
                <a:t>Sequences</a:t>
              </a:r>
              <a:endParaRPr lang="en-US" sz="1600" dirty="0"/>
            </a:p>
          </p:txBody>
        </p:sp>
        <p:grpSp>
          <p:nvGrpSpPr>
            <p:cNvPr id="53" name="Group 52">
              <a:extLst>
                <a:ext uri="{FF2B5EF4-FFF2-40B4-BE49-F238E27FC236}">
                  <a16:creationId xmlns:a16="http://schemas.microsoft.com/office/drawing/2014/main" id="{40927297-66BA-FBFD-A931-F60EC4A4E692}"/>
                </a:ext>
              </a:extLst>
            </p:cNvPr>
            <p:cNvGrpSpPr/>
            <p:nvPr/>
          </p:nvGrpSpPr>
          <p:grpSpPr>
            <a:xfrm>
              <a:off x="12573538" y="1360463"/>
              <a:ext cx="4912468" cy="2743200"/>
              <a:chOff x="-3391404" y="5430788"/>
              <a:chExt cx="4912468" cy="2743200"/>
            </a:xfrm>
          </p:grpSpPr>
          <p:pic>
            <p:nvPicPr>
              <p:cNvPr id="27" name="Picture 26">
                <a:extLst>
                  <a:ext uri="{FF2B5EF4-FFF2-40B4-BE49-F238E27FC236}">
                    <a16:creationId xmlns:a16="http://schemas.microsoft.com/office/drawing/2014/main" id="{34ABBE55-928D-DE18-2619-7AF1E6E853BD}"/>
                  </a:ext>
                </a:extLst>
              </p:cNvPr>
              <p:cNvPicPr>
                <a:picLocks noChangeAspect="1"/>
              </p:cNvPicPr>
              <p:nvPr/>
            </p:nvPicPr>
            <p:blipFill>
              <a:blip r:embed="rId5"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391404" y="5430788"/>
                <a:ext cx="2868328" cy="2743200"/>
              </a:xfrm>
              <a:prstGeom prst="rect">
                <a:avLst/>
              </a:prstGeom>
            </p:spPr>
          </p:pic>
          <p:pic>
            <p:nvPicPr>
              <p:cNvPr id="47" name="Picture 46">
                <a:extLst>
                  <a:ext uri="{FF2B5EF4-FFF2-40B4-BE49-F238E27FC236}">
                    <a16:creationId xmlns:a16="http://schemas.microsoft.com/office/drawing/2014/main" id="{538B7554-F194-E558-A49D-EAC83252E72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4090" y="6042963"/>
                <a:ext cx="1955154" cy="1371600"/>
              </a:xfrm>
              <a:prstGeom prst="rect">
                <a:avLst/>
              </a:prstGeom>
            </p:spPr>
          </p:pic>
        </p:grpSp>
      </p:grpSp>
      <p:grpSp>
        <p:nvGrpSpPr>
          <p:cNvPr id="56" name="Group 55">
            <a:extLst>
              <a:ext uri="{FF2B5EF4-FFF2-40B4-BE49-F238E27FC236}">
                <a16:creationId xmlns:a16="http://schemas.microsoft.com/office/drawing/2014/main" id="{3C1E138D-4424-035F-5362-6DA410737535}"/>
              </a:ext>
            </a:extLst>
          </p:cNvPr>
          <p:cNvGrpSpPr/>
          <p:nvPr/>
        </p:nvGrpSpPr>
        <p:grpSpPr>
          <a:xfrm>
            <a:off x="12267728" y="3694308"/>
            <a:ext cx="6111367" cy="2743200"/>
            <a:chOff x="12356714" y="4572000"/>
            <a:chExt cx="6111367" cy="2743200"/>
          </a:xfrm>
        </p:grpSpPr>
        <p:sp>
          <p:nvSpPr>
            <p:cNvPr id="13" name="TextBox 12">
              <a:extLst>
                <a:ext uri="{FF2B5EF4-FFF2-40B4-BE49-F238E27FC236}">
                  <a16:creationId xmlns:a16="http://schemas.microsoft.com/office/drawing/2014/main" id="{BD68FD07-DE96-4F23-192E-2F9AED6D9D66}"/>
                </a:ext>
              </a:extLst>
            </p:cNvPr>
            <p:cNvSpPr txBox="1"/>
            <p:nvPr/>
          </p:nvSpPr>
          <p:spPr>
            <a:xfrm>
              <a:off x="12356714" y="5705433"/>
              <a:ext cx="1271229" cy="338554"/>
            </a:xfrm>
            <a:prstGeom prst="rect">
              <a:avLst/>
            </a:prstGeom>
            <a:noFill/>
          </p:spPr>
          <p:txBody>
            <a:bodyPr wrap="square">
              <a:spAutoFit/>
            </a:bodyPr>
            <a:lstStyle/>
            <a:p>
              <a:pPr algn="ctr"/>
              <a:r>
                <a:rPr lang="en-US" sz="1600" b="1" spc="62" dirty="0">
                  <a:solidFill>
                    <a:srgbClr val="606060"/>
                  </a:solidFill>
                  <a:latin typeface="Roboto Bold"/>
                </a:rPr>
                <a:t>Ranges</a:t>
              </a:r>
              <a:endParaRPr lang="en-US" sz="1600" dirty="0"/>
            </a:p>
          </p:txBody>
        </p:sp>
        <p:grpSp>
          <p:nvGrpSpPr>
            <p:cNvPr id="54" name="Group 53">
              <a:extLst>
                <a:ext uri="{FF2B5EF4-FFF2-40B4-BE49-F238E27FC236}">
                  <a16:creationId xmlns:a16="http://schemas.microsoft.com/office/drawing/2014/main" id="{BFC75DF1-0EE4-1E90-D162-9DF5D95A0B9F}"/>
                </a:ext>
              </a:extLst>
            </p:cNvPr>
            <p:cNvGrpSpPr/>
            <p:nvPr/>
          </p:nvGrpSpPr>
          <p:grpSpPr>
            <a:xfrm>
              <a:off x="13656390" y="4572000"/>
              <a:ext cx="4811691" cy="2743200"/>
              <a:chOff x="-3391404" y="2593471"/>
              <a:chExt cx="4811691" cy="2743200"/>
            </a:xfrm>
          </p:grpSpPr>
          <p:pic>
            <p:nvPicPr>
              <p:cNvPr id="39" name="Picture 38">
                <a:extLst>
                  <a:ext uri="{FF2B5EF4-FFF2-40B4-BE49-F238E27FC236}">
                    <a16:creationId xmlns:a16="http://schemas.microsoft.com/office/drawing/2014/main" id="{8D8AF075-5A84-5753-7BA9-8022C4051236}"/>
                  </a:ext>
                </a:extLst>
              </p:cNvPr>
              <p:cNvPicPr>
                <a:picLocks noChangeAspect="1"/>
              </p:cNvPicPr>
              <p:nvPr/>
            </p:nvPicPr>
            <p:blipFill>
              <a:blip r:embed="rId7"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391404" y="2593471"/>
                <a:ext cx="2710851" cy="2743200"/>
              </a:xfrm>
              <a:prstGeom prst="rect">
                <a:avLst/>
              </a:prstGeom>
            </p:spPr>
          </p:pic>
          <p:pic>
            <p:nvPicPr>
              <p:cNvPr id="49" name="Picture 48">
                <a:extLst>
                  <a:ext uri="{FF2B5EF4-FFF2-40B4-BE49-F238E27FC236}">
                    <a16:creationId xmlns:a16="http://schemas.microsoft.com/office/drawing/2014/main" id="{FFCD2093-54E2-F12B-9633-618587028BC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0002" y="3262682"/>
                <a:ext cx="1900289" cy="1371600"/>
              </a:xfrm>
              <a:prstGeom prst="rect">
                <a:avLst/>
              </a:prstGeom>
            </p:spPr>
          </p:pic>
        </p:grpSp>
      </p:grpSp>
      <p:grpSp>
        <p:nvGrpSpPr>
          <p:cNvPr id="61" name="Group 60">
            <a:extLst>
              <a:ext uri="{FF2B5EF4-FFF2-40B4-BE49-F238E27FC236}">
                <a16:creationId xmlns:a16="http://schemas.microsoft.com/office/drawing/2014/main" id="{F8717789-E4A6-DDEF-6329-14DA5DDA1312}"/>
              </a:ext>
            </a:extLst>
          </p:cNvPr>
          <p:cNvGrpSpPr/>
          <p:nvPr/>
        </p:nvGrpSpPr>
        <p:grpSpPr>
          <a:xfrm>
            <a:off x="12175447" y="-1907389"/>
            <a:ext cx="6364964" cy="2482580"/>
            <a:chOff x="12175447" y="-1907389"/>
            <a:chExt cx="6364964" cy="2482580"/>
          </a:xfrm>
        </p:grpSpPr>
        <p:sp>
          <p:nvSpPr>
            <p:cNvPr id="18" name="TextBox 17">
              <a:extLst>
                <a:ext uri="{FF2B5EF4-FFF2-40B4-BE49-F238E27FC236}">
                  <a16:creationId xmlns:a16="http://schemas.microsoft.com/office/drawing/2014/main" id="{1247988E-1D8B-2AAE-4586-E04B4E4947E2}"/>
                </a:ext>
              </a:extLst>
            </p:cNvPr>
            <p:cNvSpPr txBox="1"/>
            <p:nvPr/>
          </p:nvSpPr>
          <p:spPr>
            <a:xfrm>
              <a:off x="12175447" y="-905788"/>
              <a:ext cx="1432561" cy="338554"/>
            </a:xfrm>
            <a:prstGeom prst="rect">
              <a:avLst/>
            </a:prstGeom>
            <a:noFill/>
          </p:spPr>
          <p:txBody>
            <a:bodyPr wrap="square">
              <a:spAutoFit/>
            </a:bodyPr>
            <a:lstStyle/>
            <a:p>
              <a:pPr algn="ctr"/>
              <a:r>
                <a:rPr lang="en-US" sz="1600" b="1" spc="62" dirty="0">
                  <a:solidFill>
                    <a:srgbClr val="606060"/>
                  </a:solidFill>
                  <a:latin typeface="Roboto Bold"/>
                </a:rPr>
                <a:t>Create List</a:t>
              </a:r>
              <a:endParaRPr lang="en-US" sz="1600" dirty="0"/>
            </a:p>
          </p:txBody>
        </p:sp>
        <p:pic>
          <p:nvPicPr>
            <p:cNvPr id="58" name="Picture 57">
              <a:extLst>
                <a:ext uri="{FF2B5EF4-FFF2-40B4-BE49-F238E27FC236}">
                  <a16:creationId xmlns:a16="http://schemas.microsoft.com/office/drawing/2014/main" id="{555C3FB9-1CA5-8A9E-5A3A-0444995F265D}"/>
                </a:ext>
              </a:extLst>
            </p:cNvPr>
            <p:cNvPicPr>
              <a:picLocks noChangeAspect="1"/>
            </p:cNvPicPr>
            <p:nvPr/>
          </p:nvPicPr>
          <p:blipFill>
            <a:blip r:embed="rId9"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13627943" y="-1907389"/>
              <a:ext cx="2366707" cy="2482580"/>
            </a:xfrm>
            <a:prstGeom prst="rect">
              <a:avLst/>
            </a:prstGeom>
          </p:spPr>
        </p:pic>
        <p:pic>
          <p:nvPicPr>
            <p:cNvPr id="60" name="Picture 59">
              <a:extLst>
                <a:ext uri="{FF2B5EF4-FFF2-40B4-BE49-F238E27FC236}">
                  <a16:creationId xmlns:a16="http://schemas.microsoft.com/office/drawing/2014/main" id="{E8A51A9C-EA9F-3FD8-B074-06F81648DE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6502183" y="-1338177"/>
              <a:ext cx="2038228" cy="1344155"/>
            </a:xfrm>
            <a:prstGeom prst="rect">
              <a:avLst/>
            </a:prstGeom>
          </p:spPr>
        </p:pic>
      </p:grpSp>
      <p:grpSp>
        <p:nvGrpSpPr>
          <p:cNvPr id="13314" name="Group 13313">
            <a:extLst>
              <a:ext uri="{FF2B5EF4-FFF2-40B4-BE49-F238E27FC236}">
                <a16:creationId xmlns:a16="http://schemas.microsoft.com/office/drawing/2014/main" id="{70D9512E-2211-F868-9E7A-54E6DB16C8D7}"/>
              </a:ext>
            </a:extLst>
          </p:cNvPr>
          <p:cNvGrpSpPr/>
          <p:nvPr/>
        </p:nvGrpSpPr>
        <p:grpSpPr>
          <a:xfrm>
            <a:off x="2459009" y="2350154"/>
            <a:ext cx="7108883" cy="1344154"/>
            <a:chOff x="11953035" y="-3250765"/>
            <a:chExt cx="7108883" cy="1344154"/>
          </a:xfrm>
        </p:grpSpPr>
        <p:sp>
          <p:nvSpPr>
            <p:cNvPr id="19" name="TextBox 18">
              <a:extLst>
                <a:ext uri="{FF2B5EF4-FFF2-40B4-BE49-F238E27FC236}">
                  <a16:creationId xmlns:a16="http://schemas.microsoft.com/office/drawing/2014/main" id="{429E7CE9-1C89-A04E-19A8-69CDDF784F6C}"/>
                </a:ext>
              </a:extLst>
            </p:cNvPr>
            <p:cNvSpPr txBox="1"/>
            <p:nvPr/>
          </p:nvSpPr>
          <p:spPr>
            <a:xfrm>
              <a:off x="11953035" y="-2871076"/>
              <a:ext cx="1614369" cy="584775"/>
            </a:xfrm>
            <a:prstGeom prst="rect">
              <a:avLst/>
            </a:prstGeom>
            <a:noFill/>
          </p:spPr>
          <p:txBody>
            <a:bodyPr wrap="square">
              <a:spAutoFit/>
            </a:bodyPr>
            <a:lstStyle/>
            <a:p>
              <a:pPr algn="ctr"/>
              <a:r>
                <a:rPr lang="en-US" sz="1600" b="1" spc="62" dirty="0">
                  <a:solidFill>
                    <a:srgbClr val="606060"/>
                  </a:solidFill>
                  <a:latin typeface="Roboto Bold"/>
                </a:rPr>
                <a:t>Concatenate String</a:t>
              </a:r>
              <a:endParaRPr lang="en-US" sz="1600" dirty="0"/>
            </a:p>
          </p:txBody>
        </p:sp>
        <p:pic>
          <p:nvPicPr>
            <p:cNvPr id="63" name="Picture 62">
              <a:extLst>
                <a:ext uri="{FF2B5EF4-FFF2-40B4-BE49-F238E27FC236}">
                  <a16:creationId xmlns:a16="http://schemas.microsoft.com/office/drawing/2014/main" id="{70E9B7C9-E536-B224-B053-23C19921F08A}"/>
                </a:ext>
              </a:extLst>
            </p:cNvPr>
            <p:cNvPicPr>
              <a:picLocks noChangeAspect="1"/>
            </p:cNvPicPr>
            <p:nvPr/>
          </p:nvPicPr>
          <p:blipFill>
            <a:blip r:embed="rId11"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13656249" y="-3133361"/>
              <a:ext cx="2533159" cy="1052424"/>
            </a:xfrm>
            <a:prstGeom prst="rect">
              <a:avLst/>
            </a:prstGeom>
          </p:spPr>
        </p:pic>
        <p:pic>
          <p:nvPicPr>
            <p:cNvPr id="13313" name="Picture 13312">
              <a:extLst>
                <a:ext uri="{FF2B5EF4-FFF2-40B4-BE49-F238E27FC236}">
                  <a16:creationId xmlns:a16="http://schemas.microsoft.com/office/drawing/2014/main" id="{E3897847-27DC-558E-9D6C-8B1394243F7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585257" y="-3250765"/>
              <a:ext cx="2476661" cy="1344154"/>
            </a:xfrm>
            <a:prstGeom prst="rect">
              <a:avLst/>
            </a:prstGeom>
          </p:spPr>
        </p:pic>
      </p:grpSp>
      <p:grpSp>
        <p:nvGrpSpPr>
          <p:cNvPr id="13320" name="Group 13319">
            <a:extLst>
              <a:ext uri="{FF2B5EF4-FFF2-40B4-BE49-F238E27FC236}">
                <a16:creationId xmlns:a16="http://schemas.microsoft.com/office/drawing/2014/main" id="{C6F0D7C3-7915-4CAA-0036-BA0F0236DB2A}"/>
              </a:ext>
            </a:extLst>
          </p:cNvPr>
          <p:cNvGrpSpPr/>
          <p:nvPr/>
        </p:nvGrpSpPr>
        <p:grpSpPr>
          <a:xfrm>
            <a:off x="2500003" y="3989730"/>
            <a:ext cx="6769177" cy="1374674"/>
            <a:chOff x="3247586" y="-2474323"/>
            <a:chExt cx="6769177" cy="1374674"/>
          </a:xfrm>
        </p:grpSpPr>
        <p:sp>
          <p:nvSpPr>
            <p:cNvPr id="17" name="TextBox 16">
              <a:extLst>
                <a:ext uri="{FF2B5EF4-FFF2-40B4-BE49-F238E27FC236}">
                  <a16:creationId xmlns:a16="http://schemas.microsoft.com/office/drawing/2014/main" id="{E7B3C7AF-98A2-5B12-1B34-B7F3551E08EC}"/>
                </a:ext>
              </a:extLst>
            </p:cNvPr>
            <p:cNvSpPr txBox="1"/>
            <p:nvPr/>
          </p:nvSpPr>
          <p:spPr>
            <a:xfrm>
              <a:off x="3247586" y="-2080937"/>
              <a:ext cx="1432561" cy="584775"/>
            </a:xfrm>
            <a:prstGeom prst="rect">
              <a:avLst/>
            </a:prstGeom>
            <a:noFill/>
          </p:spPr>
          <p:txBody>
            <a:bodyPr wrap="square">
              <a:spAutoFit/>
            </a:bodyPr>
            <a:lstStyle/>
            <a:p>
              <a:pPr algn="ctr"/>
              <a:r>
                <a:rPr lang="en-US" sz="1600" b="1" spc="62" dirty="0">
                  <a:solidFill>
                    <a:srgbClr val="606060"/>
                  </a:solidFill>
                  <a:latin typeface="Roboto Bold"/>
                </a:rPr>
                <a:t>Get Item at Index</a:t>
              </a:r>
              <a:endParaRPr lang="en-US" sz="1600" dirty="0"/>
            </a:p>
          </p:txBody>
        </p:sp>
        <p:pic>
          <p:nvPicPr>
            <p:cNvPr id="13316" name="Picture 13315">
              <a:extLst>
                <a:ext uri="{FF2B5EF4-FFF2-40B4-BE49-F238E27FC236}">
                  <a16:creationId xmlns:a16="http://schemas.microsoft.com/office/drawing/2014/main" id="{182E4299-5F57-ECFD-62B6-3215C9B42D75}"/>
                </a:ext>
              </a:extLst>
            </p:cNvPr>
            <p:cNvPicPr>
              <a:picLocks noChangeAspect="1"/>
            </p:cNvPicPr>
            <p:nvPr/>
          </p:nvPicPr>
          <p:blipFill>
            <a:blip r:embed="rId13"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4755580" y="-2380023"/>
              <a:ext cx="2690244" cy="1094212"/>
            </a:xfrm>
            <a:prstGeom prst="rect">
              <a:avLst/>
            </a:prstGeom>
          </p:spPr>
        </p:pic>
        <p:pic>
          <p:nvPicPr>
            <p:cNvPr id="13319" name="Picture 13318">
              <a:extLst>
                <a:ext uri="{FF2B5EF4-FFF2-40B4-BE49-F238E27FC236}">
                  <a16:creationId xmlns:a16="http://schemas.microsoft.com/office/drawing/2014/main" id="{2B011C7E-94BF-1BBD-52FE-10EB70CAB72A}"/>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781423" y="-2474323"/>
              <a:ext cx="2235340" cy="1374674"/>
            </a:xfrm>
            <a:prstGeom prst="rect">
              <a:avLst/>
            </a:prstGeom>
          </p:spPr>
        </p:pic>
      </p:grpSp>
    </p:spTree>
    <p:extLst>
      <p:ext uri="{BB962C8B-B14F-4D97-AF65-F5344CB8AC3E}">
        <p14:creationId xmlns:p14="http://schemas.microsoft.com/office/powerpoint/2010/main" val="11036695"/>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DBB2B0-1F9D-52F3-ABB3-3864077184D2}"/>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How to - Node 2 Code</a:t>
            </a:r>
          </a:p>
        </p:txBody>
      </p:sp>
      <p:pic>
        <p:nvPicPr>
          <p:cNvPr id="11" name="Picture 10">
            <a:extLst>
              <a:ext uri="{FF2B5EF4-FFF2-40B4-BE49-F238E27FC236}">
                <a16:creationId xmlns:a16="http://schemas.microsoft.com/office/drawing/2014/main" id="{1EE6020A-0143-0513-4E28-D6F35E13B660}"/>
              </a:ext>
            </a:extLst>
          </p:cNvPr>
          <p:cNvPicPr>
            <a:picLocks noChangeAspect="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35115" y="628531"/>
            <a:ext cx="1425512" cy="506849"/>
          </a:xfrm>
          <a:prstGeom prst="rect">
            <a:avLst/>
          </a:prstGeom>
        </p:spPr>
      </p:pic>
      <p:grpSp>
        <p:nvGrpSpPr>
          <p:cNvPr id="15" name="Group 14">
            <a:extLst>
              <a:ext uri="{FF2B5EF4-FFF2-40B4-BE49-F238E27FC236}">
                <a16:creationId xmlns:a16="http://schemas.microsoft.com/office/drawing/2014/main" id="{88DFEC63-E441-5041-AAA1-DA48082510D1}"/>
              </a:ext>
            </a:extLst>
          </p:cNvPr>
          <p:cNvGrpSpPr/>
          <p:nvPr/>
        </p:nvGrpSpPr>
        <p:grpSpPr>
          <a:xfrm>
            <a:off x="7406489" y="2435910"/>
            <a:ext cx="3689795" cy="3705225"/>
            <a:chOff x="12434125" y="2433617"/>
            <a:chExt cx="3689795" cy="3705225"/>
          </a:xfrm>
        </p:grpSpPr>
        <p:pic>
          <p:nvPicPr>
            <p:cNvPr id="7" name="Picture 6">
              <a:extLst>
                <a:ext uri="{FF2B5EF4-FFF2-40B4-BE49-F238E27FC236}">
                  <a16:creationId xmlns:a16="http://schemas.microsoft.com/office/drawing/2014/main" id="{9D759C9E-DEED-F8D9-FEFD-CD00A9D39A2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34125" y="2711591"/>
              <a:ext cx="1289495" cy="1799546"/>
            </a:xfrm>
            <a:prstGeom prst="rect">
              <a:avLst/>
            </a:prstGeom>
          </p:spPr>
        </p:pic>
        <p:pic>
          <p:nvPicPr>
            <p:cNvPr id="13" name="Picture 12">
              <a:extLst>
                <a:ext uri="{FF2B5EF4-FFF2-40B4-BE49-F238E27FC236}">
                  <a16:creationId xmlns:a16="http://schemas.microsoft.com/office/drawing/2014/main" id="{D24813F3-54CE-B7EF-AC0E-77BE204165CF}"/>
                </a:ext>
              </a:extLst>
            </p:cNvPr>
            <p:cNvPicPr>
              <a:picLocks noChangeAspect="1"/>
            </p:cNvPicPr>
            <p:nvPr/>
          </p:nvPicPr>
          <p:blipFill rotWithShape="1">
            <a:blip r:embed="rId5" cstate="email">
              <a:lum bright="70000" contrast="-70000"/>
              <a:extLst>
                <a:ext uri="{28A0092B-C50C-407E-A947-70E740481C1C}">
                  <a14:useLocalDpi xmlns:a14="http://schemas.microsoft.com/office/drawing/2010/main"/>
                </a:ext>
              </a:extLst>
            </a:blip>
            <a:srcRect/>
            <a:stretch/>
          </p:blipFill>
          <p:spPr>
            <a:xfrm>
              <a:off x="13723620" y="2433617"/>
              <a:ext cx="2326005" cy="3705225"/>
            </a:xfrm>
            <a:prstGeom prst="rect">
              <a:avLst/>
            </a:prstGeom>
          </p:spPr>
        </p:pic>
        <p:pic>
          <p:nvPicPr>
            <p:cNvPr id="14" name="Picture 13">
              <a:extLst>
                <a:ext uri="{FF2B5EF4-FFF2-40B4-BE49-F238E27FC236}">
                  <a16:creationId xmlns:a16="http://schemas.microsoft.com/office/drawing/2014/main" id="{93BB6491-8285-1DBD-45F8-A2935379DDB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3723620" y="3880021"/>
              <a:ext cx="2400300" cy="285579"/>
            </a:xfrm>
            <a:prstGeom prst="rect">
              <a:avLst/>
            </a:prstGeom>
          </p:spPr>
        </p:pic>
      </p:grpSp>
      <p:grpSp>
        <p:nvGrpSpPr>
          <p:cNvPr id="18" name="Group 17">
            <a:extLst>
              <a:ext uri="{FF2B5EF4-FFF2-40B4-BE49-F238E27FC236}">
                <a16:creationId xmlns:a16="http://schemas.microsoft.com/office/drawing/2014/main" id="{792674DF-B9C8-32AA-9984-7F56CC147DFB}"/>
              </a:ext>
            </a:extLst>
          </p:cNvPr>
          <p:cNvGrpSpPr/>
          <p:nvPr/>
        </p:nvGrpSpPr>
        <p:grpSpPr>
          <a:xfrm>
            <a:off x="1484448" y="2664008"/>
            <a:ext cx="4266741" cy="2517904"/>
            <a:chOff x="527517" y="554727"/>
            <a:chExt cx="5143500" cy="3035300"/>
          </a:xfrm>
        </p:grpSpPr>
        <p:pic>
          <p:nvPicPr>
            <p:cNvPr id="2" name="Picture 1">
              <a:extLst>
                <a:ext uri="{FF2B5EF4-FFF2-40B4-BE49-F238E27FC236}">
                  <a16:creationId xmlns:a16="http://schemas.microsoft.com/office/drawing/2014/main" id="{6B6BE9C9-A5F6-DFCE-A2EF-7131FD09A755}"/>
                </a:ext>
              </a:extLst>
            </p:cNvPr>
            <p:cNvPicPr>
              <a:picLocks noChangeAspect="1"/>
            </p:cNvPicPr>
            <p:nvPr/>
          </p:nvPicPr>
          <p:blipFill>
            <a:blip r:embed="rId7"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783292" y="703494"/>
              <a:ext cx="4631946" cy="2737765"/>
            </a:xfrm>
            <a:prstGeom prst="rect">
              <a:avLst/>
            </a:prstGeom>
          </p:spPr>
        </p:pic>
        <p:sp>
          <p:nvSpPr>
            <p:cNvPr id="17" name="Rectangle 16">
              <a:extLst>
                <a:ext uri="{FF2B5EF4-FFF2-40B4-BE49-F238E27FC236}">
                  <a16:creationId xmlns:a16="http://schemas.microsoft.com/office/drawing/2014/main" id="{FE388394-6E56-84BE-CBEF-6BAB32A2DB33}"/>
                </a:ext>
              </a:extLst>
            </p:cNvPr>
            <p:cNvSpPr/>
            <p:nvPr/>
          </p:nvSpPr>
          <p:spPr>
            <a:xfrm>
              <a:off x="527517" y="554727"/>
              <a:ext cx="5143500" cy="30353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B1A9C81A-66C8-A8B8-1427-395785DCFFB7}"/>
              </a:ext>
            </a:extLst>
          </p:cNvPr>
          <p:cNvSpPr txBox="1"/>
          <p:nvPr/>
        </p:nvSpPr>
        <p:spPr>
          <a:xfrm>
            <a:off x="6776290" y="1821096"/>
            <a:ext cx="4950195" cy="523220"/>
          </a:xfrm>
          <a:prstGeom prst="rect">
            <a:avLst/>
          </a:prstGeom>
          <a:noFill/>
        </p:spPr>
        <p:txBody>
          <a:bodyPr wrap="square">
            <a:spAutoFit/>
          </a:bodyPr>
          <a:lstStyle/>
          <a:p>
            <a:r>
              <a:rPr lang="en-US" sz="2800" b="1" spc="62" dirty="0">
                <a:latin typeface="Roboto Bold"/>
              </a:rPr>
              <a:t>Right Click → Node to Code</a:t>
            </a:r>
            <a:endParaRPr lang="en-US" sz="2800" dirty="0"/>
          </a:p>
        </p:txBody>
      </p:sp>
      <p:pic>
        <p:nvPicPr>
          <p:cNvPr id="24" name="Picture 23">
            <a:extLst>
              <a:ext uri="{FF2B5EF4-FFF2-40B4-BE49-F238E27FC236}">
                <a16:creationId xmlns:a16="http://schemas.microsoft.com/office/drawing/2014/main" id="{D83BE1A0-3C20-8891-A207-11357695915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1755" y="2638746"/>
            <a:ext cx="1014153" cy="1824808"/>
          </a:xfrm>
          <a:prstGeom prst="rect">
            <a:avLst/>
          </a:prstGeom>
        </p:spPr>
      </p:pic>
      <p:sp>
        <p:nvSpPr>
          <p:cNvPr id="25" name="TextBox 24">
            <a:extLst>
              <a:ext uri="{FF2B5EF4-FFF2-40B4-BE49-F238E27FC236}">
                <a16:creationId xmlns:a16="http://schemas.microsoft.com/office/drawing/2014/main" id="{8A878097-7824-B8C6-D085-5A1D8E906231}"/>
              </a:ext>
            </a:extLst>
          </p:cNvPr>
          <p:cNvSpPr txBox="1"/>
          <p:nvPr/>
        </p:nvSpPr>
        <p:spPr>
          <a:xfrm>
            <a:off x="921071" y="1833309"/>
            <a:ext cx="5279934" cy="954107"/>
          </a:xfrm>
          <a:prstGeom prst="rect">
            <a:avLst/>
          </a:prstGeom>
          <a:noFill/>
        </p:spPr>
        <p:txBody>
          <a:bodyPr wrap="square">
            <a:spAutoFit/>
          </a:bodyPr>
          <a:lstStyle/>
          <a:p>
            <a:r>
              <a:rPr lang="en-US" sz="2800" b="1" spc="62" dirty="0">
                <a:latin typeface="Roboto Bold"/>
              </a:rPr>
              <a:t>Left Click → Select Nodes</a:t>
            </a:r>
            <a:endParaRPr lang="en-US" sz="2800" dirty="0"/>
          </a:p>
          <a:p>
            <a:endParaRPr lang="en-US" sz="2800" dirty="0"/>
          </a:p>
        </p:txBody>
      </p:sp>
    </p:spTree>
    <p:extLst>
      <p:ext uri="{BB962C8B-B14F-4D97-AF65-F5344CB8AC3E}">
        <p14:creationId xmlns:p14="http://schemas.microsoft.com/office/powerpoint/2010/main" val="17747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DBB2B0-1F9D-52F3-ABB3-3864077184D2}"/>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How to - Node 2 Code</a:t>
            </a:r>
          </a:p>
        </p:txBody>
      </p:sp>
      <p:pic>
        <p:nvPicPr>
          <p:cNvPr id="11" name="Picture 10">
            <a:extLst>
              <a:ext uri="{FF2B5EF4-FFF2-40B4-BE49-F238E27FC236}">
                <a16:creationId xmlns:a16="http://schemas.microsoft.com/office/drawing/2014/main" id="{1EE6020A-0143-0513-4E28-D6F35E13B660}"/>
              </a:ext>
            </a:extLst>
          </p:cNvPr>
          <p:cNvPicPr>
            <a:picLocks noChangeAspect="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35115" y="628531"/>
            <a:ext cx="1425512" cy="506849"/>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0E7D19FA-D575-7B03-FE36-19E2F5D51085}"/>
              </a:ext>
            </a:extLst>
          </p:cNvPr>
          <p:cNvPicPr>
            <a:picLocks noChangeAspect="1"/>
          </p:cNvPicPr>
          <p:nvPr/>
        </p:nvPicPr>
        <p:blipFill>
          <a:blip r:embed="rId4">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951470" y="1260991"/>
            <a:ext cx="9436443" cy="5307999"/>
          </a:xfrm>
          <a:prstGeom prst="rect">
            <a:avLst/>
          </a:prstGeom>
        </p:spPr>
      </p:pic>
    </p:spTree>
    <p:extLst>
      <p:ext uri="{BB962C8B-B14F-4D97-AF65-F5344CB8AC3E}">
        <p14:creationId xmlns:p14="http://schemas.microsoft.com/office/powerpoint/2010/main" val="3337385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ircus Mouse Stock Illustrations – 357 Circus Mouse Stock Illustrations,  Vectors &amp; Clipart - Dreamstime">
            <a:extLst>
              <a:ext uri="{FF2B5EF4-FFF2-40B4-BE49-F238E27FC236}">
                <a16:creationId xmlns:a16="http://schemas.microsoft.com/office/drawing/2014/main" id="{5F1ED30B-3920-006E-7F5C-08E01C8F5D3C}"/>
              </a:ext>
            </a:extLst>
          </p:cNvPr>
          <p:cNvPicPr>
            <a:picLocks noChangeAspect="1" noChangeArrowheads="1"/>
          </p:cNvPicPr>
          <p:nvPr/>
        </p:nvPicPr>
        <p:blipFill rotWithShape="1">
          <a:blip r:embed="rId3" cstate="email">
            <a:grayscl/>
            <a:extLst>
              <a:ext uri="{28A0092B-C50C-407E-A947-70E740481C1C}">
                <a14:useLocalDpi xmlns:a14="http://schemas.microsoft.com/office/drawing/2010/main"/>
              </a:ext>
            </a:extLst>
          </a:blip>
          <a:srcRect/>
          <a:stretch/>
        </p:blipFill>
        <p:spPr bwMode="auto">
          <a:xfrm>
            <a:off x="554994" y="603645"/>
            <a:ext cx="808925"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7ED453-8AC0-290B-61F1-25640A94B722}"/>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Bouse Mouse Trick</a:t>
            </a:r>
          </a:p>
        </p:txBody>
      </p:sp>
      <p:grpSp>
        <p:nvGrpSpPr>
          <p:cNvPr id="42" name="Group 41">
            <a:extLst>
              <a:ext uri="{FF2B5EF4-FFF2-40B4-BE49-F238E27FC236}">
                <a16:creationId xmlns:a16="http://schemas.microsoft.com/office/drawing/2014/main" id="{F2481F7A-E716-2800-4D5A-6F8081388590}"/>
              </a:ext>
            </a:extLst>
          </p:cNvPr>
          <p:cNvGrpSpPr>
            <a:grpSpLocks noGrp="1" noUngrp="1" noRot="1" noMove="1" noResize="1"/>
          </p:cNvGrpSpPr>
          <p:nvPr/>
        </p:nvGrpSpPr>
        <p:grpSpPr>
          <a:xfrm>
            <a:off x="4395140" y="1837593"/>
            <a:ext cx="7366177" cy="3422941"/>
            <a:chOff x="4616109" y="2664729"/>
            <a:chExt cx="7366177" cy="3422941"/>
          </a:xfrm>
        </p:grpSpPr>
        <p:pic>
          <p:nvPicPr>
            <p:cNvPr id="9" name="Picture 8">
              <a:extLst>
                <a:ext uri="{FF2B5EF4-FFF2-40B4-BE49-F238E27FC236}">
                  <a16:creationId xmlns:a16="http://schemas.microsoft.com/office/drawing/2014/main" id="{4E11422C-F28A-5620-BB61-C8D3E4F39E71}"/>
                </a:ext>
              </a:extLst>
            </p:cNvPr>
            <p:cNvPicPr>
              <a:picLocks noGrp="1" noRot="1" noChangeAspect="1" noMove="1" noResize="1" noEditPoints="1" noAdjustHandles="1" noChangeArrowheads="1" noChangeShapeType="1" noCrop="1"/>
            </p:cNvPicPr>
            <p:nvPr/>
          </p:nvPicPr>
          <p:blipFill rotWithShape="1">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8363043" y="2696392"/>
              <a:ext cx="3619243" cy="3057225"/>
            </a:xfrm>
            <a:prstGeom prst="rect">
              <a:avLst/>
            </a:prstGeom>
          </p:spPr>
        </p:pic>
        <p:grpSp>
          <p:nvGrpSpPr>
            <p:cNvPr id="23" name="Group 22">
              <a:extLst>
                <a:ext uri="{FF2B5EF4-FFF2-40B4-BE49-F238E27FC236}">
                  <a16:creationId xmlns:a16="http://schemas.microsoft.com/office/drawing/2014/main" id="{C5AD86FD-CA21-046C-6AF0-3502F24A8882}"/>
                </a:ext>
              </a:extLst>
            </p:cNvPr>
            <p:cNvGrpSpPr>
              <a:grpSpLocks noGrp="1" noUngrp="1" noRot="1" noMove="1" noResize="1"/>
            </p:cNvGrpSpPr>
            <p:nvPr/>
          </p:nvGrpSpPr>
          <p:grpSpPr>
            <a:xfrm>
              <a:off x="4616109" y="2664729"/>
              <a:ext cx="3183675" cy="3422941"/>
              <a:chOff x="4816134" y="2626629"/>
              <a:chExt cx="3183675" cy="3422941"/>
            </a:xfrm>
          </p:grpSpPr>
          <p:pic>
            <p:nvPicPr>
              <p:cNvPr id="16" name="Picture 15">
                <a:extLst>
                  <a:ext uri="{FF2B5EF4-FFF2-40B4-BE49-F238E27FC236}">
                    <a16:creationId xmlns:a16="http://schemas.microsoft.com/office/drawing/2014/main" id="{8E6F9BFC-F60B-038E-4683-B69DEF508486}"/>
                  </a:ext>
                </a:extLst>
              </p:cNvPr>
              <p:cNvPicPr>
                <a:picLocks noGrp="1" noRot="1" noChangeAspect="1" noMove="1" noResize="1" noEditPoints="1" noAdjustHandles="1" noChangeArrowheads="1" noChangeShapeType="1" noCrop="1"/>
              </p:cNvPicPr>
              <p:nvPr/>
            </p:nvPicPr>
            <p:blipFill>
              <a:blip r:embed="rId5">
                <a:clrChange>
                  <a:clrFrom>
                    <a:srgbClr val="F9F9F9"/>
                  </a:clrFrom>
                  <a:clrTo>
                    <a:srgbClr val="F9F9F9">
                      <a:alpha val="0"/>
                    </a:srgbClr>
                  </a:clrTo>
                </a:clrChange>
              </a:blip>
              <a:stretch>
                <a:fillRect/>
              </a:stretch>
            </p:blipFill>
            <p:spPr>
              <a:xfrm>
                <a:off x="4889159" y="2626629"/>
                <a:ext cx="3008039" cy="3422941"/>
              </a:xfrm>
              <a:prstGeom prst="rect">
                <a:avLst/>
              </a:prstGeom>
            </p:spPr>
          </p:pic>
          <p:sp>
            <p:nvSpPr>
              <p:cNvPr id="19" name="Rectangle 18">
                <a:extLst>
                  <a:ext uri="{FF2B5EF4-FFF2-40B4-BE49-F238E27FC236}">
                    <a16:creationId xmlns:a16="http://schemas.microsoft.com/office/drawing/2014/main" id="{90B82562-E7BD-C7DB-4025-7BC3785D542B}"/>
                  </a:ext>
                </a:extLst>
              </p:cNvPr>
              <p:cNvSpPr>
                <a:spLocks noGrp="1" noRot="1" noMove="1" noResize="1" noEditPoints="1" noAdjustHandles="1" noChangeArrowheads="1" noChangeShapeType="1"/>
              </p:cNvSpPr>
              <p:nvPr/>
            </p:nvSpPr>
            <p:spPr>
              <a:xfrm>
                <a:off x="4816134" y="3297357"/>
                <a:ext cx="226213" cy="670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E318B8-DFE4-0AF9-11D4-241C6DF10256}"/>
                  </a:ext>
                </a:extLst>
              </p:cNvPr>
              <p:cNvSpPr>
                <a:spLocks noGrp="1" noRot="1" noMove="1" noResize="1" noEditPoints="1" noAdjustHandles="1" noChangeArrowheads="1" noChangeShapeType="1"/>
              </p:cNvSpPr>
              <p:nvPr/>
            </p:nvSpPr>
            <p:spPr>
              <a:xfrm>
                <a:off x="4882809" y="5210431"/>
                <a:ext cx="395723" cy="670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175AC5A-67DA-714F-87EF-5EA2B2EA6698}"/>
                  </a:ext>
                </a:extLst>
              </p:cNvPr>
              <p:cNvSpPr>
                <a:spLocks noGrp="1" noRot="1" noMove="1" noResize="1" noEditPoints="1" noAdjustHandles="1" noChangeArrowheads="1" noChangeShapeType="1"/>
              </p:cNvSpPr>
              <p:nvPr/>
            </p:nvSpPr>
            <p:spPr>
              <a:xfrm>
                <a:off x="7604086" y="3297357"/>
                <a:ext cx="395723" cy="670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5A427B75-3663-7DB9-032B-1F90B543EE0A}"/>
                </a:ext>
              </a:extLst>
            </p:cNvPr>
            <p:cNvPicPr>
              <a:picLocks noGrp="1" noRot="1" noChangeAspect="1" noMove="1" noResize="1" noEditPoints="1" noAdjustHandles="1" noChangeArrowheads="1" noChangeShapeType="1" noCrop="1"/>
            </p:cNvPicPr>
            <p:nvPr/>
          </p:nvPicPr>
          <p:blipFill>
            <a:blip r:embed="rId6" cstate="email">
              <a:extLst>
                <a:ext uri="{28A0092B-C50C-407E-A947-70E740481C1C}">
                  <a14:useLocalDpi xmlns:a14="http://schemas.microsoft.com/office/drawing/2010/main"/>
                </a:ext>
              </a:extLst>
            </a:blip>
            <a:stretch>
              <a:fillRect/>
            </a:stretch>
          </p:blipFill>
          <p:spPr>
            <a:xfrm>
              <a:off x="8387757" y="4652394"/>
              <a:ext cx="424812" cy="321991"/>
            </a:xfrm>
            <a:prstGeom prst="rect">
              <a:avLst/>
            </a:prstGeom>
          </p:spPr>
        </p:pic>
        <p:sp>
          <p:nvSpPr>
            <p:cNvPr id="40" name="Block Arc 39">
              <a:extLst>
                <a:ext uri="{FF2B5EF4-FFF2-40B4-BE49-F238E27FC236}">
                  <a16:creationId xmlns:a16="http://schemas.microsoft.com/office/drawing/2014/main" id="{FB04168C-71B1-149A-3992-68DE200BF20A}"/>
                </a:ext>
              </a:extLst>
            </p:cNvPr>
            <p:cNvSpPr>
              <a:spLocks noGrp="1" noRot="1" noMove="1" noResize="1" noEditPoints="1" noAdjustHandles="1" noChangeArrowheads="1" noChangeShapeType="1"/>
            </p:cNvSpPr>
            <p:nvPr/>
          </p:nvSpPr>
          <p:spPr>
            <a:xfrm rot="4977738">
              <a:off x="6550736" y="3634941"/>
              <a:ext cx="1828800" cy="1828800"/>
            </a:xfrm>
            <a:prstGeom prst="blockArc">
              <a:avLst>
                <a:gd name="adj1" fmla="val 10797454"/>
                <a:gd name="adj2" fmla="val 21556690"/>
                <a:gd name="adj3" fmla="val 0"/>
              </a:avLst>
            </a:prstGeom>
            <a:solidFill>
              <a:schemeClr val="bg2"/>
            </a:solidFill>
            <a:ln w="28575">
              <a:solidFill>
                <a:schemeClr val="bg2">
                  <a:lumMod val="90000"/>
                </a:schemeClr>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284A8028-D968-05D0-0912-1AD1D3160BFE}"/>
                </a:ext>
              </a:extLst>
            </p:cNvPr>
            <p:cNvSpPr>
              <a:spLocks noGrp="1" noRot="1" noMove="1" noResize="1" noEditPoints="1" noAdjustHandles="1" noChangeArrowheads="1" noChangeShapeType="1"/>
            </p:cNvSpPr>
            <p:nvPr/>
          </p:nvSpPr>
          <p:spPr>
            <a:xfrm>
              <a:off x="8306151" y="4508925"/>
              <a:ext cx="137160" cy="134841"/>
            </a:xfrm>
            <a:prstGeom prst="ellipse">
              <a:avLst/>
            </a:prstGeom>
            <a:solidFill>
              <a:srgbClr val="6AC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9E1BCE9-155D-7304-048A-AC1EC44B3E0C}"/>
              </a:ext>
            </a:extLst>
          </p:cNvPr>
          <p:cNvGrpSpPr>
            <a:grpSpLocks noGrp="1" noUngrp="1" noRot="1" noMove="1" noResize="1"/>
          </p:cNvGrpSpPr>
          <p:nvPr/>
        </p:nvGrpSpPr>
        <p:grpSpPr>
          <a:xfrm>
            <a:off x="393612" y="2709256"/>
            <a:ext cx="3309191" cy="1595383"/>
            <a:chOff x="494221" y="2720252"/>
            <a:chExt cx="3309191" cy="1595383"/>
          </a:xfrm>
        </p:grpSpPr>
        <p:pic>
          <p:nvPicPr>
            <p:cNvPr id="12296" name="Picture 8" descr="Shift - Free ui icons">
              <a:extLst>
                <a:ext uri="{FF2B5EF4-FFF2-40B4-BE49-F238E27FC236}">
                  <a16:creationId xmlns:a16="http://schemas.microsoft.com/office/drawing/2014/main" id="{2D1E57E9-F84B-F4C1-AAD6-592D6D0D6749}"/>
                </a:ext>
              </a:extLst>
            </p:cNvPr>
            <p:cNvPicPr>
              <a:picLocks noGrp="1" noRot="1" noChangeAspect="1" noMove="1" noResize="1" noEditPoints="1" noAdjustHandles="1" noChangeArrowheads="1" noChangeShapeType="1" noCrop="1"/>
            </p:cNvPicPr>
            <p:nvPr/>
          </p:nvPicPr>
          <p:blipFill rotWithShape="1">
            <a:blip r:embed="rId7" cstate="email">
              <a:extLst>
                <a:ext uri="{28A0092B-C50C-407E-A947-70E740481C1C}">
                  <a14:useLocalDpi xmlns:a14="http://schemas.microsoft.com/office/drawing/2010/main"/>
                </a:ext>
              </a:extLst>
            </a:blip>
            <a:srcRect/>
            <a:stretch/>
          </p:blipFill>
          <p:spPr bwMode="auto">
            <a:xfrm>
              <a:off x="494221" y="3139365"/>
              <a:ext cx="1740220" cy="8413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C6355CC-1CD4-84E3-4BB6-D69BEFFCD9AA}"/>
                </a:ext>
              </a:extLst>
            </p:cNvPr>
            <p:cNvPicPr>
              <a:picLocks noGrp="1" noRot="1" noChangeAspect="1" noMove="1" noResize="1" noEditPoints="1" noAdjustHandles="1" noChangeArrowheads="1" noChangeShapeType="1" noCrop="1"/>
            </p:cNvPicPr>
            <p:nvPr/>
          </p:nvPicPr>
          <p:blipFill>
            <a:blip r:embed="rId8" cstate="email">
              <a:extLst>
                <a:ext uri="{28A0092B-C50C-407E-A947-70E740481C1C}">
                  <a14:useLocalDpi xmlns:a14="http://schemas.microsoft.com/office/drawing/2010/main"/>
                </a:ext>
              </a:extLst>
            </a:blip>
            <a:stretch>
              <a:fillRect/>
            </a:stretch>
          </p:blipFill>
          <p:spPr>
            <a:xfrm>
              <a:off x="2995280" y="2861530"/>
              <a:ext cx="808132" cy="1454105"/>
            </a:xfrm>
            <a:prstGeom prst="rect">
              <a:avLst/>
            </a:prstGeom>
          </p:spPr>
        </p:pic>
        <p:sp>
          <p:nvSpPr>
            <p:cNvPr id="44" name="TextBox 43">
              <a:extLst>
                <a:ext uri="{FF2B5EF4-FFF2-40B4-BE49-F238E27FC236}">
                  <a16:creationId xmlns:a16="http://schemas.microsoft.com/office/drawing/2014/main" id="{6654451C-23F6-B54A-51B4-22D3C5826AB4}"/>
                </a:ext>
              </a:extLst>
            </p:cNvPr>
            <p:cNvSpPr txBox="1">
              <a:spLocks noGrp="1" noRot="1" noMove="1" noResize="1" noEditPoints="1" noAdjustHandles="1" noChangeArrowheads="1" noChangeShapeType="1"/>
            </p:cNvSpPr>
            <p:nvPr/>
          </p:nvSpPr>
          <p:spPr>
            <a:xfrm>
              <a:off x="2211790" y="2720252"/>
              <a:ext cx="798617" cy="1569660"/>
            </a:xfrm>
            <a:prstGeom prst="rect">
              <a:avLst/>
            </a:prstGeom>
            <a:noFill/>
          </p:spPr>
          <p:txBody>
            <a:bodyPr wrap="none" rtlCol="0">
              <a:spAutoFit/>
            </a:bodyPr>
            <a:lstStyle/>
            <a:p>
              <a:r>
                <a:rPr lang="en-US" sz="9600" dirty="0"/>
                <a:t>+</a:t>
              </a:r>
            </a:p>
          </p:txBody>
        </p:sp>
      </p:grpSp>
    </p:spTree>
    <p:extLst>
      <p:ext uri="{BB962C8B-B14F-4D97-AF65-F5344CB8AC3E}">
        <p14:creationId xmlns:p14="http://schemas.microsoft.com/office/powerpoint/2010/main" val="2340254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077DE9-ECFA-A498-D595-51C375C41533}"/>
              </a:ext>
            </a:extLst>
          </p:cNvPr>
          <p:cNvSpPr txBox="1">
            <a:spLocks/>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Learning Objectives</a:t>
            </a:r>
          </a:p>
        </p:txBody>
      </p:sp>
      <p:pic>
        <p:nvPicPr>
          <p:cNvPr id="2050" name="Picture 2" descr="To-do list agenda icon, simple style 14679987 Vector Art at Vecteezy">
            <a:extLst>
              <a:ext uri="{FF2B5EF4-FFF2-40B4-BE49-F238E27FC236}">
                <a16:creationId xmlns:a16="http://schemas.microsoft.com/office/drawing/2014/main" id="{95F8B40E-9778-A7E9-AAE8-F7FFA8B51524}"/>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l="20189" t="3842" r="20265" b="3791"/>
          <a:stretch/>
        </p:blipFill>
        <p:spPr bwMode="auto">
          <a:xfrm>
            <a:off x="554433" y="602984"/>
            <a:ext cx="442115" cy="685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4">
            <a:extLst>
              <a:ext uri="{FF2B5EF4-FFF2-40B4-BE49-F238E27FC236}">
                <a16:creationId xmlns:a16="http://schemas.microsoft.com/office/drawing/2014/main" id="{2A667817-D3B3-5A33-DD0F-2116265DE0B2}"/>
              </a:ext>
            </a:extLst>
          </p:cNvPr>
          <p:cNvSpPr txBox="1"/>
          <p:nvPr/>
        </p:nvSpPr>
        <p:spPr>
          <a:xfrm>
            <a:off x="554433" y="2286000"/>
            <a:ext cx="11293695" cy="2133918"/>
          </a:xfrm>
          <a:prstGeom prst="rect">
            <a:avLst/>
          </a:prstGeom>
        </p:spPr>
        <p:txBody>
          <a:bodyPr wrap="square" lIns="0" tIns="0" rIns="0" bIns="0" rtlCol="0" anchor="t">
            <a:spAutoFit/>
          </a:bodyPr>
          <a:lstStyle/>
          <a:p>
            <a:pPr marL="342900" marR="0" lvl="0" indent="-342900">
              <a:lnSpc>
                <a:spcPct val="150000"/>
              </a:lnSpc>
              <a:spcBef>
                <a:spcPts val="0"/>
              </a:spcBef>
              <a:spcAft>
                <a:spcPts val="0"/>
              </a:spcAft>
              <a:buFont typeface="Symbol" panose="05050102010706020507" pitchFamily="18" charset="2"/>
              <a:buChar char=""/>
            </a:pPr>
            <a:r>
              <a:rPr lang="en-US" sz="3200" spc="62" dirty="0">
                <a:solidFill>
                  <a:srgbClr val="606060"/>
                </a:solidFill>
                <a:latin typeface="Roboto Bold"/>
              </a:rPr>
              <a:t>Deconstruct and program the game of Monopoly. </a:t>
            </a:r>
          </a:p>
          <a:p>
            <a:pPr marL="342900" marR="0" lvl="0" indent="-342900">
              <a:lnSpc>
                <a:spcPct val="150000"/>
              </a:lnSpc>
              <a:spcBef>
                <a:spcPts val="0"/>
              </a:spcBef>
              <a:spcAft>
                <a:spcPts val="0"/>
              </a:spcAft>
              <a:buFont typeface="Symbol" panose="05050102010706020507" pitchFamily="18" charset="2"/>
              <a:buChar char=""/>
            </a:pPr>
            <a:r>
              <a:rPr lang="en-US" sz="3200" spc="62" dirty="0">
                <a:solidFill>
                  <a:srgbClr val="606060"/>
                </a:solidFill>
                <a:latin typeface="Roboto Bold"/>
              </a:rPr>
              <a:t>Discover the key Dynamo functionalities. </a:t>
            </a:r>
          </a:p>
          <a:p>
            <a:pPr marL="342900" marR="0" lvl="0" indent="-342900">
              <a:lnSpc>
                <a:spcPct val="150000"/>
              </a:lnSpc>
              <a:spcBef>
                <a:spcPts val="0"/>
              </a:spcBef>
              <a:spcAft>
                <a:spcPts val="0"/>
              </a:spcAft>
              <a:buFont typeface="Symbol" panose="05050102010706020507" pitchFamily="18" charset="2"/>
              <a:buChar char=""/>
            </a:pPr>
            <a:r>
              <a:rPr lang="en-US" sz="3200" spc="62" dirty="0">
                <a:solidFill>
                  <a:srgbClr val="606060"/>
                </a:solidFill>
                <a:latin typeface="Roboto Bold"/>
              </a:rPr>
              <a:t>Provide an excellent resource for reference. </a:t>
            </a:r>
          </a:p>
        </p:txBody>
      </p:sp>
    </p:spTree>
    <p:extLst>
      <p:ext uri="{BB962C8B-B14F-4D97-AF65-F5344CB8AC3E}">
        <p14:creationId xmlns:p14="http://schemas.microsoft.com/office/powerpoint/2010/main" val="3741116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6844FB-44D2-C9FD-BCF6-4A957F1BE778}"/>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Reduce Complexity - Dictionaries</a:t>
            </a:r>
          </a:p>
        </p:txBody>
      </p:sp>
      <p:pic>
        <p:nvPicPr>
          <p:cNvPr id="3" name="Picture 2">
            <a:extLst>
              <a:ext uri="{FF2B5EF4-FFF2-40B4-BE49-F238E27FC236}">
                <a16:creationId xmlns:a16="http://schemas.microsoft.com/office/drawing/2014/main" id="{E00DF132-6EFE-E6B8-1591-073F585D151D}"/>
              </a:ext>
            </a:extLst>
          </p:cNvPr>
          <p:cNvPicPr>
            <a:picLocks noChangeAspect="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5987541" y="2164241"/>
            <a:ext cx="3424767" cy="1925217"/>
          </a:xfrm>
          <a:prstGeom prst="rect">
            <a:avLst/>
          </a:prstGeom>
        </p:spPr>
      </p:pic>
      <p:pic>
        <p:nvPicPr>
          <p:cNvPr id="5" name="Picture 4">
            <a:extLst>
              <a:ext uri="{FF2B5EF4-FFF2-40B4-BE49-F238E27FC236}">
                <a16:creationId xmlns:a16="http://schemas.microsoft.com/office/drawing/2014/main" id="{18521AC5-0339-C24D-3915-368E59B1949B}"/>
              </a:ext>
            </a:extLst>
          </p:cNvPr>
          <p:cNvPicPr>
            <a:picLocks noChangeAspect="1"/>
          </p:cNvPicPr>
          <p:nvPr/>
        </p:nvPicPr>
        <p:blipFill rotWithShape="1">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7969618" y="3080132"/>
            <a:ext cx="3165263" cy="1961424"/>
          </a:xfrm>
          <a:prstGeom prst="rect">
            <a:avLst/>
          </a:prstGeom>
        </p:spPr>
      </p:pic>
      <p:pic>
        <p:nvPicPr>
          <p:cNvPr id="8" name="Picture 7">
            <a:extLst>
              <a:ext uri="{FF2B5EF4-FFF2-40B4-BE49-F238E27FC236}">
                <a16:creationId xmlns:a16="http://schemas.microsoft.com/office/drawing/2014/main" id="{D325045C-2B56-0D0D-C299-451EBD436560}"/>
              </a:ext>
            </a:extLst>
          </p:cNvPr>
          <p:cNvPicPr>
            <a:picLocks noChangeAspect="1"/>
          </p:cNvPicPr>
          <p:nvPr/>
        </p:nvPicPr>
        <p:blipFill>
          <a:blip r:embed="rId5" cstate="email">
            <a:clrChange>
              <a:clrFrom>
                <a:srgbClr val="EDEDED"/>
              </a:clrFrom>
              <a:clrTo>
                <a:srgbClr val="EDEDED">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44914" y="611025"/>
            <a:ext cx="753036" cy="685800"/>
          </a:xfrm>
          <a:prstGeom prst="rect">
            <a:avLst/>
          </a:prstGeom>
        </p:spPr>
      </p:pic>
      <p:sp>
        <p:nvSpPr>
          <p:cNvPr id="53" name="Block Arc 52">
            <a:extLst>
              <a:ext uri="{FF2B5EF4-FFF2-40B4-BE49-F238E27FC236}">
                <a16:creationId xmlns:a16="http://schemas.microsoft.com/office/drawing/2014/main" id="{2B4804FE-B007-E57D-C380-9F57402D2A30}"/>
              </a:ext>
            </a:extLst>
          </p:cNvPr>
          <p:cNvSpPr/>
          <p:nvPr/>
        </p:nvSpPr>
        <p:spPr>
          <a:xfrm rot="3528176">
            <a:off x="2753281" y="2447944"/>
            <a:ext cx="373856" cy="235375"/>
          </a:xfrm>
          <a:prstGeom prst="blockArc">
            <a:avLst>
              <a:gd name="adj1" fmla="val 111154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a:extLst>
              <a:ext uri="{FF2B5EF4-FFF2-40B4-BE49-F238E27FC236}">
                <a16:creationId xmlns:a16="http://schemas.microsoft.com/office/drawing/2014/main" id="{64A43081-6981-96D6-9DDB-423E04AF48D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5333" y="1441531"/>
            <a:ext cx="4621169" cy="3974937"/>
          </a:xfrm>
          <a:prstGeom prst="rect">
            <a:avLst/>
          </a:prstGeom>
        </p:spPr>
      </p:pic>
    </p:spTree>
    <p:extLst>
      <p:ext uri="{BB962C8B-B14F-4D97-AF65-F5344CB8AC3E}">
        <p14:creationId xmlns:p14="http://schemas.microsoft.com/office/powerpoint/2010/main" val="105988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6844FB-44D2-C9FD-BCF6-4A957F1BE778}"/>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Reduce Complexity - Dictionaries</a:t>
            </a:r>
          </a:p>
        </p:txBody>
      </p:sp>
      <p:pic>
        <p:nvPicPr>
          <p:cNvPr id="8" name="Picture 7">
            <a:extLst>
              <a:ext uri="{FF2B5EF4-FFF2-40B4-BE49-F238E27FC236}">
                <a16:creationId xmlns:a16="http://schemas.microsoft.com/office/drawing/2014/main" id="{D325045C-2B56-0D0D-C299-451EBD436560}"/>
              </a:ext>
            </a:extLst>
          </p:cNvPr>
          <p:cNvPicPr>
            <a:picLocks noChangeAspect="1"/>
          </p:cNvPicPr>
          <p:nvPr/>
        </p:nvPicPr>
        <p:blipFill>
          <a:blip r:embed="rId4" cstate="email">
            <a:clrChange>
              <a:clrFrom>
                <a:srgbClr val="EDEDED"/>
              </a:clrFrom>
              <a:clrTo>
                <a:srgbClr val="EDEDED">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44914" y="611025"/>
            <a:ext cx="753036" cy="685800"/>
          </a:xfrm>
          <a:prstGeom prst="rect">
            <a:avLst/>
          </a:prstGeom>
        </p:spPr>
      </p:pic>
      <p:grpSp>
        <p:nvGrpSpPr>
          <p:cNvPr id="15" name="Group 14">
            <a:extLst>
              <a:ext uri="{FF2B5EF4-FFF2-40B4-BE49-F238E27FC236}">
                <a16:creationId xmlns:a16="http://schemas.microsoft.com/office/drawing/2014/main" id="{BCA9F362-127F-4E1E-95C8-450110A9C61E}"/>
              </a:ext>
            </a:extLst>
          </p:cNvPr>
          <p:cNvGrpSpPr/>
          <p:nvPr/>
        </p:nvGrpSpPr>
        <p:grpSpPr>
          <a:xfrm>
            <a:off x="6654317" y="2085335"/>
            <a:ext cx="4154746" cy="4182497"/>
            <a:chOff x="7741712" y="2480751"/>
            <a:chExt cx="4154746" cy="4182497"/>
          </a:xfrm>
        </p:grpSpPr>
        <p:pic>
          <p:nvPicPr>
            <p:cNvPr id="4" name="Picture 3">
              <a:extLst>
                <a:ext uri="{FF2B5EF4-FFF2-40B4-BE49-F238E27FC236}">
                  <a16:creationId xmlns:a16="http://schemas.microsoft.com/office/drawing/2014/main" id="{F45467D8-6183-6F8E-A140-35C94A9AD56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2"/>
            <a:stretch/>
          </p:blipFill>
          <p:spPr>
            <a:xfrm>
              <a:off x="7753575" y="2623715"/>
              <a:ext cx="849285" cy="914400"/>
            </a:xfrm>
            <a:prstGeom prst="rect">
              <a:avLst/>
            </a:prstGeom>
          </p:spPr>
        </p:pic>
        <p:pic>
          <p:nvPicPr>
            <p:cNvPr id="6" name="Picture 5">
              <a:extLst>
                <a:ext uri="{FF2B5EF4-FFF2-40B4-BE49-F238E27FC236}">
                  <a16:creationId xmlns:a16="http://schemas.microsoft.com/office/drawing/2014/main" id="{61C152D4-AE3C-C088-AAEA-1935BF35000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741712" y="4105925"/>
              <a:ext cx="800435" cy="914400"/>
            </a:xfrm>
            <a:prstGeom prst="rect">
              <a:avLst/>
            </a:prstGeom>
          </p:spPr>
        </p:pic>
        <p:pic>
          <p:nvPicPr>
            <p:cNvPr id="7" name="Picture 6">
              <a:extLst>
                <a:ext uri="{FF2B5EF4-FFF2-40B4-BE49-F238E27FC236}">
                  <a16:creationId xmlns:a16="http://schemas.microsoft.com/office/drawing/2014/main" id="{16AED6D8-628A-D1F4-7558-D8B8EE7BD71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753575" y="5605883"/>
              <a:ext cx="776708" cy="914400"/>
            </a:xfrm>
            <a:prstGeom prst="rect">
              <a:avLst/>
            </a:prstGeom>
          </p:spPr>
        </p:pic>
        <p:grpSp>
          <p:nvGrpSpPr>
            <p:cNvPr id="14" name="Group 13">
              <a:extLst>
                <a:ext uri="{FF2B5EF4-FFF2-40B4-BE49-F238E27FC236}">
                  <a16:creationId xmlns:a16="http://schemas.microsoft.com/office/drawing/2014/main" id="{BA44569A-B672-198D-0A4B-FF77A16D01F1}"/>
                </a:ext>
              </a:extLst>
            </p:cNvPr>
            <p:cNvGrpSpPr/>
            <p:nvPr/>
          </p:nvGrpSpPr>
          <p:grpSpPr>
            <a:xfrm>
              <a:off x="8964585" y="2480751"/>
              <a:ext cx="2931873" cy="4182497"/>
              <a:chOff x="9033586" y="2083294"/>
              <a:chExt cx="2931873" cy="4182497"/>
            </a:xfrm>
          </p:grpSpPr>
          <p:sp>
            <p:nvSpPr>
              <p:cNvPr id="10" name="TextBox 9">
                <a:extLst>
                  <a:ext uri="{FF2B5EF4-FFF2-40B4-BE49-F238E27FC236}">
                    <a16:creationId xmlns:a16="http://schemas.microsoft.com/office/drawing/2014/main" id="{8FD6960F-E240-7766-69B3-9975F7F9E2CE}"/>
                  </a:ext>
                </a:extLst>
              </p:cNvPr>
              <p:cNvSpPr txBox="1"/>
              <p:nvPr/>
            </p:nvSpPr>
            <p:spPr>
              <a:xfrm>
                <a:off x="9033586" y="2083294"/>
                <a:ext cx="2309916" cy="1200329"/>
              </a:xfrm>
              <a:prstGeom prst="rect">
                <a:avLst/>
              </a:prstGeom>
              <a:noFill/>
            </p:spPr>
            <p:txBody>
              <a:bodyPr wrap="square">
                <a:spAutoFit/>
              </a:bodyPr>
              <a:lstStyle/>
              <a:p>
                <a:r>
                  <a:rPr lang="en-US" sz="3600" b="1" spc="62" dirty="0">
                    <a:solidFill>
                      <a:srgbClr val="606060"/>
                    </a:solidFill>
                    <a:latin typeface="Roboto Bold"/>
                  </a:rPr>
                  <a:t>Time Saving</a:t>
                </a:r>
                <a:endParaRPr lang="en-US" sz="3600" dirty="0"/>
              </a:p>
            </p:txBody>
          </p:sp>
          <p:sp>
            <p:nvSpPr>
              <p:cNvPr id="12" name="TextBox 11">
                <a:extLst>
                  <a:ext uri="{FF2B5EF4-FFF2-40B4-BE49-F238E27FC236}">
                    <a16:creationId xmlns:a16="http://schemas.microsoft.com/office/drawing/2014/main" id="{01723CB7-809F-53C2-8B9A-16F9F10CAE27}"/>
                  </a:ext>
                </a:extLst>
              </p:cNvPr>
              <p:cNvSpPr txBox="1"/>
              <p:nvPr/>
            </p:nvSpPr>
            <p:spPr>
              <a:xfrm>
                <a:off x="9033586" y="3574378"/>
                <a:ext cx="2931873" cy="1200329"/>
              </a:xfrm>
              <a:prstGeom prst="rect">
                <a:avLst/>
              </a:prstGeom>
              <a:noFill/>
            </p:spPr>
            <p:txBody>
              <a:bodyPr wrap="square">
                <a:spAutoFit/>
              </a:bodyPr>
              <a:lstStyle/>
              <a:p>
                <a:r>
                  <a:rPr lang="en-US" sz="3600" b="1" spc="62" dirty="0">
                    <a:solidFill>
                      <a:srgbClr val="606060"/>
                    </a:solidFill>
                    <a:latin typeface="Roboto Bold"/>
                  </a:rPr>
                  <a:t>Faster</a:t>
                </a:r>
              </a:p>
              <a:p>
                <a:r>
                  <a:rPr lang="en-US" sz="3600" b="1" spc="62" dirty="0">
                    <a:solidFill>
                      <a:srgbClr val="606060"/>
                    </a:solidFill>
                    <a:latin typeface="Roboto Bold"/>
                  </a:rPr>
                  <a:t>Computation</a:t>
                </a:r>
                <a:endParaRPr lang="en-US" sz="3600" dirty="0"/>
              </a:p>
            </p:txBody>
          </p:sp>
          <p:sp>
            <p:nvSpPr>
              <p:cNvPr id="13" name="TextBox 12">
                <a:extLst>
                  <a:ext uri="{FF2B5EF4-FFF2-40B4-BE49-F238E27FC236}">
                    <a16:creationId xmlns:a16="http://schemas.microsoft.com/office/drawing/2014/main" id="{D6823D1D-4977-EC90-284D-886314009801}"/>
                  </a:ext>
                </a:extLst>
              </p:cNvPr>
              <p:cNvSpPr txBox="1"/>
              <p:nvPr/>
            </p:nvSpPr>
            <p:spPr>
              <a:xfrm>
                <a:off x="9033586" y="5065462"/>
                <a:ext cx="2931873" cy="1200329"/>
              </a:xfrm>
              <a:prstGeom prst="rect">
                <a:avLst/>
              </a:prstGeom>
              <a:noFill/>
            </p:spPr>
            <p:txBody>
              <a:bodyPr wrap="square">
                <a:spAutoFit/>
              </a:bodyPr>
              <a:lstStyle/>
              <a:p>
                <a:r>
                  <a:rPr lang="en-US" sz="3600" b="1" spc="62" dirty="0">
                    <a:solidFill>
                      <a:srgbClr val="606060"/>
                    </a:solidFill>
                    <a:latin typeface="Roboto Bold"/>
                  </a:rPr>
                  <a:t>Easier To </a:t>
                </a:r>
              </a:p>
              <a:p>
                <a:r>
                  <a:rPr lang="en-US" sz="3600" b="1" spc="62" dirty="0">
                    <a:solidFill>
                      <a:srgbClr val="606060"/>
                    </a:solidFill>
                    <a:latin typeface="Roboto Bold"/>
                  </a:rPr>
                  <a:t>Access Data</a:t>
                </a:r>
                <a:endParaRPr lang="en-US" sz="3600" dirty="0"/>
              </a:p>
            </p:txBody>
          </p:sp>
        </p:grpSp>
      </p:grpSp>
      <p:pic>
        <p:nvPicPr>
          <p:cNvPr id="16" name="Picture 15">
            <a:extLst>
              <a:ext uri="{FF2B5EF4-FFF2-40B4-BE49-F238E27FC236}">
                <a16:creationId xmlns:a16="http://schemas.microsoft.com/office/drawing/2014/main" id="{3495404C-3E2B-9916-9274-975D3294FCD1}"/>
              </a:ext>
            </a:extLst>
          </p:cNvPr>
          <p:cNvPicPr>
            <a:picLocks noChangeAspect="1"/>
          </p:cNvPicPr>
          <p:nvPr/>
        </p:nvPicPr>
        <p:blipFill rotWithShape="1">
          <a:blip r:embed="rId8"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444913" y="2085335"/>
            <a:ext cx="5443951" cy="4161640"/>
          </a:xfrm>
          <a:prstGeom prst="rect">
            <a:avLst/>
          </a:prstGeom>
        </p:spPr>
      </p:pic>
    </p:spTree>
    <p:extLst>
      <p:ext uri="{BB962C8B-B14F-4D97-AF65-F5344CB8AC3E}">
        <p14:creationId xmlns:p14="http://schemas.microsoft.com/office/powerpoint/2010/main" val="2574480776"/>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Reduce Complexity - Function</a:t>
            </a:r>
          </a:p>
        </p:txBody>
      </p:sp>
      <p:pic>
        <p:nvPicPr>
          <p:cNvPr id="21" name="Picture 20">
            <a:extLst>
              <a:ext uri="{FF2B5EF4-FFF2-40B4-BE49-F238E27FC236}">
                <a16:creationId xmlns:a16="http://schemas.microsoft.com/office/drawing/2014/main" id="{9897EA15-7BC9-CE20-F0D2-4B206503EC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763" y="514231"/>
            <a:ext cx="1646062" cy="685800"/>
          </a:xfrm>
          <a:prstGeom prst="rect">
            <a:avLst/>
          </a:prstGeom>
        </p:spPr>
      </p:pic>
      <p:pic>
        <p:nvPicPr>
          <p:cNvPr id="25" name="Picture 24">
            <a:extLst>
              <a:ext uri="{FF2B5EF4-FFF2-40B4-BE49-F238E27FC236}">
                <a16:creationId xmlns:a16="http://schemas.microsoft.com/office/drawing/2014/main" id="{DAC8409B-EBA0-2AB5-4397-CC8195035F9F}"/>
              </a:ext>
            </a:extLst>
          </p:cNvPr>
          <p:cNvPicPr>
            <a:picLocks noChangeAspect="1"/>
          </p:cNvPicPr>
          <p:nvPr/>
        </p:nvPicPr>
        <p:blipFill rotWithShape="1">
          <a:blip r:embed="rId4">
            <a:clrChange>
              <a:clrFrom>
                <a:srgbClr val="F9F9F9"/>
              </a:clrFrom>
              <a:clrTo>
                <a:srgbClr val="F9F9F9">
                  <a:alpha val="0"/>
                </a:srgbClr>
              </a:clrTo>
            </a:clrChange>
          </a:blip>
          <a:srcRect b="27763"/>
          <a:stretch/>
        </p:blipFill>
        <p:spPr>
          <a:xfrm>
            <a:off x="903287" y="1483121"/>
            <a:ext cx="10190502" cy="4860647"/>
          </a:xfrm>
          <a:prstGeom prst="rect">
            <a:avLst/>
          </a:prstGeom>
        </p:spPr>
      </p:pic>
    </p:spTree>
    <p:extLst>
      <p:ext uri="{BB962C8B-B14F-4D97-AF65-F5344CB8AC3E}">
        <p14:creationId xmlns:p14="http://schemas.microsoft.com/office/powerpoint/2010/main" val="2001225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Reduce Complexity - Function</a:t>
            </a:r>
          </a:p>
        </p:txBody>
      </p:sp>
      <p:pic>
        <p:nvPicPr>
          <p:cNvPr id="21" name="Picture 20">
            <a:extLst>
              <a:ext uri="{FF2B5EF4-FFF2-40B4-BE49-F238E27FC236}">
                <a16:creationId xmlns:a16="http://schemas.microsoft.com/office/drawing/2014/main" id="{9897EA15-7BC9-CE20-F0D2-4B206503EC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763" y="514231"/>
            <a:ext cx="1646062" cy="685800"/>
          </a:xfrm>
          <a:prstGeom prst="rect">
            <a:avLst/>
          </a:prstGeom>
        </p:spPr>
      </p:pic>
      <p:grpSp>
        <p:nvGrpSpPr>
          <p:cNvPr id="8" name="Group 7">
            <a:extLst>
              <a:ext uri="{FF2B5EF4-FFF2-40B4-BE49-F238E27FC236}">
                <a16:creationId xmlns:a16="http://schemas.microsoft.com/office/drawing/2014/main" id="{19FC617F-C222-2EA1-A5C7-109CE6BFEDE0}"/>
              </a:ext>
            </a:extLst>
          </p:cNvPr>
          <p:cNvGrpSpPr/>
          <p:nvPr/>
        </p:nvGrpSpPr>
        <p:grpSpPr>
          <a:xfrm>
            <a:off x="6067978" y="2671037"/>
            <a:ext cx="5794891" cy="2224813"/>
            <a:chOff x="6221939" y="1757291"/>
            <a:chExt cx="4354241" cy="1671709"/>
          </a:xfrm>
        </p:grpSpPr>
        <p:pic>
          <p:nvPicPr>
            <p:cNvPr id="4" name="Picture 3">
              <a:extLst>
                <a:ext uri="{FF2B5EF4-FFF2-40B4-BE49-F238E27FC236}">
                  <a16:creationId xmlns:a16="http://schemas.microsoft.com/office/drawing/2014/main" id="{15750C16-4073-301E-236F-9A7972C840A1}"/>
                </a:ext>
              </a:extLst>
            </p:cNvPr>
            <p:cNvPicPr>
              <a:picLocks noChangeAspect="1"/>
            </p:cNvPicPr>
            <p:nvPr/>
          </p:nvPicPr>
          <p:blipFill rotWithShape="1">
            <a:blip r:embed="rId4">
              <a:clrChange>
                <a:clrFrom>
                  <a:srgbClr val="F9F9F9"/>
                </a:clrFrom>
                <a:clrTo>
                  <a:srgbClr val="F9F9F9">
                    <a:alpha val="0"/>
                  </a:srgbClr>
                </a:clrTo>
              </a:clrChange>
            </a:blip>
            <a:srcRect r="50695" b="66628"/>
            <a:stretch/>
          </p:blipFill>
          <p:spPr>
            <a:xfrm>
              <a:off x="6221939" y="1757291"/>
              <a:ext cx="4354241" cy="1671709"/>
            </a:xfrm>
            <a:prstGeom prst="rect">
              <a:avLst/>
            </a:prstGeom>
          </p:spPr>
        </p:pic>
        <p:sp>
          <p:nvSpPr>
            <p:cNvPr id="5" name="Rectangle 4">
              <a:extLst>
                <a:ext uri="{FF2B5EF4-FFF2-40B4-BE49-F238E27FC236}">
                  <a16:creationId xmlns:a16="http://schemas.microsoft.com/office/drawing/2014/main" id="{5AE56B0F-EB31-F3E2-BD78-6C981DCDB5E8}"/>
                </a:ext>
              </a:extLst>
            </p:cNvPr>
            <p:cNvSpPr/>
            <p:nvPr/>
          </p:nvSpPr>
          <p:spPr>
            <a:xfrm>
              <a:off x="6221939" y="2222533"/>
              <a:ext cx="115861" cy="813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490E20E-1A86-7887-19A7-5DCEE80260D2}"/>
              </a:ext>
            </a:extLst>
          </p:cNvPr>
          <p:cNvGrpSpPr/>
          <p:nvPr/>
        </p:nvGrpSpPr>
        <p:grpSpPr>
          <a:xfrm>
            <a:off x="725242" y="2286000"/>
            <a:ext cx="4582297" cy="3066170"/>
            <a:chOff x="725242" y="2286000"/>
            <a:chExt cx="4582297" cy="3066170"/>
          </a:xfrm>
        </p:grpSpPr>
        <p:pic>
          <p:nvPicPr>
            <p:cNvPr id="7" name="Picture 6">
              <a:extLst>
                <a:ext uri="{FF2B5EF4-FFF2-40B4-BE49-F238E27FC236}">
                  <a16:creationId xmlns:a16="http://schemas.microsoft.com/office/drawing/2014/main" id="{49C9990E-51DA-3FC2-F381-1D98CD0DEF12}"/>
                </a:ext>
              </a:extLst>
            </p:cNvPr>
            <p:cNvPicPr>
              <a:picLocks noChangeAspect="1"/>
            </p:cNvPicPr>
            <p:nvPr/>
          </p:nvPicPr>
          <p:blipFill rotWithShape="1">
            <a:blip r:embed="rId4">
              <a:clrChange>
                <a:clrFrom>
                  <a:srgbClr val="F9F9F9"/>
                </a:clrFrom>
                <a:clrTo>
                  <a:srgbClr val="F9F9F9">
                    <a:alpha val="0"/>
                  </a:srgbClr>
                </a:clrTo>
              </a:clrChange>
            </a:blip>
            <a:srcRect l="49332" b="40229"/>
            <a:stretch/>
          </p:blipFill>
          <p:spPr>
            <a:xfrm>
              <a:off x="725242" y="2286000"/>
              <a:ext cx="4582297" cy="3066170"/>
            </a:xfrm>
            <a:prstGeom prst="rect">
              <a:avLst/>
            </a:prstGeom>
          </p:spPr>
        </p:pic>
        <p:pic>
          <p:nvPicPr>
            <p:cNvPr id="9" name="Picture 8">
              <a:extLst>
                <a:ext uri="{FF2B5EF4-FFF2-40B4-BE49-F238E27FC236}">
                  <a16:creationId xmlns:a16="http://schemas.microsoft.com/office/drawing/2014/main" id="{B47C89C0-483C-590E-4177-A5575CC472AD}"/>
                </a:ext>
              </a:extLst>
            </p:cNvPr>
            <p:cNvPicPr>
              <a:picLocks noChangeAspect="1"/>
            </p:cNvPicPr>
            <p:nvPr/>
          </p:nvPicPr>
          <p:blipFill rotWithShape="1">
            <a:blip r:embed="rId5">
              <a:clrChange>
                <a:clrFrom>
                  <a:srgbClr val="F9F9F9"/>
                </a:clrFrom>
                <a:clrTo>
                  <a:srgbClr val="F9F9F9">
                    <a:alpha val="0"/>
                  </a:srgbClr>
                </a:clrTo>
              </a:clrChange>
              <a:extLst>
                <a:ext uri="{BEBA8EAE-BF5A-486C-A8C5-ECC9F3942E4B}">
                  <a14:imgProps xmlns:a14="http://schemas.microsoft.com/office/drawing/2010/main">
                    <a14:imgLayer r:embed="rId6">
                      <a14:imgEffect>
                        <a14:artisticBlur/>
                      </a14:imgEffect>
                    </a14:imgLayer>
                  </a14:imgProps>
                </a:ext>
              </a:extLst>
            </a:blip>
            <a:srcRect l="51424" t="21863" r="1884" b="49124"/>
            <a:stretch/>
          </p:blipFill>
          <p:spPr>
            <a:xfrm>
              <a:off x="914400" y="3407569"/>
              <a:ext cx="4222750" cy="1488281"/>
            </a:xfrm>
            <a:prstGeom prst="rect">
              <a:avLst/>
            </a:prstGeom>
          </p:spPr>
        </p:pic>
      </p:grpSp>
    </p:spTree>
    <p:extLst>
      <p:ext uri="{BB962C8B-B14F-4D97-AF65-F5344CB8AC3E}">
        <p14:creationId xmlns:p14="http://schemas.microsoft.com/office/powerpoint/2010/main" val="3308960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ylinder 5">
            <a:extLst>
              <a:ext uri="{FF2B5EF4-FFF2-40B4-BE49-F238E27FC236}">
                <a16:creationId xmlns:a16="http://schemas.microsoft.com/office/drawing/2014/main" id="{ED3C2266-E613-5883-DE07-4128E8EB5C6F}"/>
              </a:ext>
            </a:extLst>
          </p:cNvPr>
          <p:cNvSpPr/>
          <p:nvPr/>
        </p:nvSpPr>
        <p:spPr>
          <a:xfrm>
            <a:off x="10435771" y="783771"/>
            <a:ext cx="1132115" cy="1045029"/>
          </a:xfrm>
          <a:prstGeom prst="ca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Errors Are Frustrating</a:t>
            </a:r>
          </a:p>
        </p:txBody>
      </p:sp>
      <p:pic>
        <p:nvPicPr>
          <p:cNvPr id="2" name="Picture 1">
            <a:extLst>
              <a:ext uri="{FF2B5EF4-FFF2-40B4-BE49-F238E27FC236}">
                <a16:creationId xmlns:a16="http://schemas.microsoft.com/office/drawing/2014/main" id="{D4427035-A377-4674-48AF-E16B3C8CF1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939363" y="1260991"/>
            <a:ext cx="6096528" cy="4194412"/>
          </a:xfrm>
          <a:prstGeom prst="rect">
            <a:avLst/>
          </a:prstGeom>
        </p:spPr>
      </p:pic>
      <p:pic>
        <p:nvPicPr>
          <p:cNvPr id="18436" name="Picture 4" descr="angry face Icon - Free PNG &amp; SVG 746261 - Noun Project">
            <a:extLst>
              <a:ext uri="{FF2B5EF4-FFF2-40B4-BE49-F238E27FC236}">
                <a16:creationId xmlns:a16="http://schemas.microsoft.com/office/drawing/2014/main" id="{38970F12-CC98-F3B6-BE33-26D46D8ADC7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4415" y="57519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2B78D45-C38C-64A6-4F68-8D43EC32874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73862" y="835078"/>
            <a:ext cx="7267062" cy="5877053"/>
          </a:xfrm>
          <a:prstGeom prst="rect">
            <a:avLst/>
          </a:prstGeom>
        </p:spPr>
      </p:pic>
    </p:spTree>
    <p:extLst>
      <p:ext uri="{BB962C8B-B14F-4D97-AF65-F5344CB8AC3E}">
        <p14:creationId xmlns:p14="http://schemas.microsoft.com/office/powerpoint/2010/main" val="1182140833"/>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Error- Function</a:t>
            </a:r>
          </a:p>
        </p:txBody>
      </p:sp>
      <p:pic>
        <p:nvPicPr>
          <p:cNvPr id="21" name="Picture 20">
            <a:extLst>
              <a:ext uri="{FF2B5EF4-FFF2-40B4-BE49-F238E27FC236}">
                <a16:creationId xmlns:a16="http://schemas.microsoft.com/office/drawing/2014/main" id="{9897EA15-7BC9-CE20-F0D2-4B206503EC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763" y="514231"/>
            <a:ext cx="1646062" cy="685800"/>
          </a:xfrm>
          <a:prstGeom prst="rect">
            <a:avLst/>
          </a:prstGeom>
        </p:spPr>
      </p:pic>
      <p:pic>
        <p:nvPicPr>
          <p:cNvPr id="25" name="Picture 24">
            <a:extLst>
              <a:ext uri="{FF2B5EF4-FFF2-40B4-BE49-F238E27FC236}">
                <a16:creationId xmlns:a16="http://schemas.microsoft.com/office/drawing/2014/main" id="{DAC8409B-EBA0-2AB5-4397-CC8195035F9F}"/>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2605087" y="1686322"/>
            <a:ext cx="6981825" cy="4610100"/>
          </a:xfrm>
          <a:prstGeom prst="rect">
            <a:avLst/>
          </a:prstGeom>
        </p:spPr>
      </p:pic>
    </p:spTree>
    <p:extLst>
      <p:ext uri="{BB962C8B-B14F-4D97-AF65-F5344CB8AC3E}">
        <p14:creationId xmlns:p14="http://schemas.microsoft.com/office/powerpoint/2010/main" val="4280310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Error- Mask with Function</a:t>
            </a:r>
          </a:p>
        </p:txBody>
      </p:sp>
      <p:pic>
        <p:nvPicPr>
          <p:cNvPr id="21" name="Picture 20">
            <a:extLst>
              <a:ext uri="{FF2B5EF4-FFF2-40B4-BE49-F238E27FC236}">
                <a16:creationId xmlns:a16="http://schemas.microsoft.com/office/drawing/2014/main" id="{9897EA15-7BC9-CE20-F0D2-4B206503EC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763" y="514231"/>
            <a:ext cx="1646062" cy="685800"/>
          </a:xfrm>
          <a:prstGeom prst="rect">
            <a:avLst/>
          </a:prstGeom>
        </p:spPr>
      </p:pic>
      <p:pic>
        <p:nvPicPr>
          <p:cNvPr id="4" name="Picture 3">
            <a:extLst>
              <a:ext uri="{FF2B5EF4-FFF2-40B4-BE49-F238E27FC236}">
                <a16:creationId xmlns:a16="http://schemas.microsoft.com/office/drawing/2014/main" id="{0753396B-2B56-449A-8677-3AD32D617F59}"/>
              </a:ext>
            </a:extLst>
          </p:cNvPr>
          <p:cNvPicPr>
            <a:picLocks noChangeAspect="1"/>
          </p:cNvPicPr>
          <p:nvPr/>
        </p:nvPicPr>
        <p:blipFill>
          <a:blip r:embed="rId4">
            <a:clrChange>
              <a:clrFrom>
                <a:srgbClr val="F8F8F8"/>
              </a:clrFrom>
              <a:clrTo>
                <a:srgbClr val="F8F8F8">
                  <a:alpha val="0"/>
                </a:srgbClr>
              </a:clrTo>
            </a:clrChange>
          </a:blip>
          <a:stretch>
            <a:fillRect/>
          </a:stretch>
        </p:blipFill>
        <p:spPr>
          <a:xfrm>
            <a:off x="1800207" y="1009650"/>
            <a:ext cx="8591585" cy="5505569"/>
          </a:xfrm>
          <a:prstGeom prst="rect">
            <a:avLst/>
          </a:prstGeom>
        </p:spPr>
      </p:pic>
    </p:spTree>
    <p:extLst>
      <p:ext uri="{BB962C8B-B14F-4D97-AF65-F5344CB8AC3E}">
        <p14:creationId xmlns:p14="http://schemas.microsoft.com/office/powerpoint/2010/main" val="1980711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Error- Function</a:t>
            </a:r>
          </a:p>
        </p:txBody>
      </p:sp>
      <p:pic>
        <p:nvPicPr>
          <p:cNvPr id="21" name="Picture 20">
            <a:extLst>
              <a:ext uri="{FF2B5EF4-FFF2-40B4-BE49-F238E27FC236}">
                <a16:creationId xmlns:a16="http://schemas.microsoft.com/office/drawing/2014/main" id="{9897EA15-7BC9-CE20-F0D2-4B206503EC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763" y="514231"/>
            <a:ext cx="1646062" cy="685800"/>
          </a:xfrm>
          <a:prstGeom prst="rect">
            <a:avLst/>
          </a:prstGeom>
        </p:spPr>
      </p:pic>
      <p:pic>
        <p:nvPicPr>
          <p:cNvPr id="2" name="Picture 1">
            <a:extLst>
              <a:ext uri="{FF2B5EF4-FFF2-40B4-BE49-F238E27FC236}">
                <a16:creationId xmlns:a16="http://schemas.microsoft.com/office/drawing/2014/main" id="{94C2B46F-4AE1-2DF9-0DAD-C0FF4BD2CAEC}"/>
              </a:ext>
            </a:extLst>
          </p:cNvPr>
          <p:cNvPicPr>
            <a:picLocks noChangeAspect="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647700" y="1401723"/>
            <a:ext cx="10896600" cy="4797932"/>
          </a:xfrm>
          <a:prstGeom prst="rect">
            <a:avLst/>
          </a:prstGeom>
        </p:spPr>
      </p:pic>
    </p:spTree>
    <p:extLst>
      <p:ext uri="{BB962C8B-B14F-4D97-AF65-F5344CB8AC3E}">
        <p14:creationId xmlns:p14="http://schemas.microsoft.com/office/powerpoint/2010/main" val="907406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Error – Can Not Do A “\” 🤷‍♂️</a:t>
            </a:r>
          </a:p>
        </p:txBody>
      </p:sp>
      <p:pic>
        <p:nvPicPr>
          <p:cNvPr id="21" name="Picture 20">
            <a:extLst>
              <a:ext uri="{FF2B5EF4-FFF2-40B4-BE49-F238E27FC236}">
                <a16:creationId xmlns:a16="http://schemas.microsoft.com/office/drawing/2014/main" id="{9897EA15-7BC9-CE20-F0D2-4B206503EC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763" y="514231"/>
            <a:ext cx="1646062" cy="685800"/>
          </a:xfrm>
          <a:prstGeom prst="rect">
            <a:avLst/>
          </a:prstGeom>
        </p:spPr>
      </p:pic>
      <p:pic>
        <p:nvPicPr>
          <p:cNvPr id="5" name="Picture 4">
            <a:extLst>
              <a:ext uri="{FF2B5EF4-FFF2-40B4-BE49-F238E27FC236}">
                <a16:creationId xmlns:a16="http://schemas.microsoft.com/office/drawing/2014/main" id="{5748B383-7685-D71E-3984-7D3A023BD491}"/>
              </a:ext>
            </a:extLst>
          </p:cNvPr>
          <p:cNvPicPr>
            <a:picLocks noChangeAspect="1"/>
          </p:cNvPicPr>
          <p:nvPr/>
        </p:nvPicPr>
        <p:blipFill>
          <a:blip r:embed="rId4"/>
          <a:stretch>
            <a:fillRect/>
          </a:stretch>
        </p:blipFill>
        <p:spPr>
          <a:xfrm>
            <a:off x="2997993" y="1685924"/>
            <a:ext cx="6196013" cy="4130675"/>
          </a:xfrm>
          <a:prstGeom prst="rect">
            <a:avLst/>
          </a:prstGeom>
        </p:spPr>
      </p:pic>
    </p:spTree>
    <p:extLst>
      <p:ext uri="{BB962C8B-B14F-4D97-AF65-F5344CB8AC3E}">
        <p14:creationId xmlns:p14="http://schemas.microsoft.com/office/powerpoint/2010/main" val="3016701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9F27B2E-114D-6881-40A0-C67171B1AACD}"/>
              </a:ext>
            </a:extLst>
          </p:cNvPr>
          <p:cNvGrpSpPr/>
          <p:nvPr/>
        </p:nvGrpSpPr>
        <p:grpSpPr>
          <a:xfrm>
            <a:off x="91440" y="91440"/>
            <a:ext cx="11953076" cy="1198005"/>
            <a:chOff x="91440" y="91440"/>
            <a:chExt cx="11953076" cy="1198005"/>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Errors - Check For &amp; Remove Elements</a:t>
              </a:r>
            </a:p>
          </p:txBody>
        </p:sp>
        <p:pic>
          <p:nvPicPr>
            <p:cNvPr id="5" name="Picture 4">
              <a:extLst>
                <a:ext uri="{FF2B5EF4-FFF2-40B4-BE49-F238E27FC236}">
                  <a16:creationId xmlns:a16="http://schemas.microsoft.com/office/drawing/2014/main" id="{D61D3BD1-B4F8-28E0-0F77-7A26DEE552CD}"/>
                </a:ext>
              </a:extLst>
            </p:cNvPr>
            <p:cNvPicPr>
              <a:picLocks noChangeAspect="1"/>
            </p:cNvPicPr>
            <p:nvPr/>
          </p:nvPicPr>
          <p:blipFill>
            <a:blip r:embed="rId4" cstate="email">
              <a:clrChange>
                <a:clrFrom>
                  <a:srgbClr val="FFFFFF"/>
                </a:clrFrom>
                <a:clrTo>
                  <a:srgbClr val="FFFFFF">
                    <a:alpha val="0"/>
                  </a:srgbClr>
                </a:clrTo>
              </a:clrChange>
              <a:biLevel thresh="50000"/>
              <a:extLst>
                <a:ext uri="{28A0092B-C50C-407E-A947-70E740481C1C}">
                  <a14:useLocalDpi xmlns:a14="http://schemas.microsoft.com/office/drawing/2010/main"/>
                </a:ext>
              </a:extLst>
            </a:blip>
            <a:stretch>
              <a:fillRect/>
            </a:stretch>
          </p:blipFill>
          <p:spPr>
            <a:xfrm>
              <a:off x="536348" y="603645"/>
              <a:ext cx="628069" cy="685800"/>
            </a:xfrm>
            <a:prstGeom prst="rect">
              <a:avLst/>
            </a:prstGeom>
          </p:spPr>
        </p:pic>
      </p:grpSp>
      <p:sp>
        <p:nvSpPr>
          <p:cNvPr id="7" name="TextBox 6">
            <a:extLst>
              <a:ext uri="{FF2B5EF4-FFF2-40B4-BE49-F238E27FC236}">
                <a16:creationId xmlns:a16="http://schemas.microsoft.com/office/drawing/2014/main" id="{DBF2DDFA-8860-16E5-2232-8604B2454D37}"/>
              </a:ext>
            </a:extLst>
          </p:cNvPr>
          <p:cNvSpPr txBox="1"/>
          <p:nvPr/>
        </p:nvSpPr>
        <p:spPr>
          <a:xfrm>
            <a:off x="536348" y="1801650"/>
            <a:ext cx="6415995" cy="646331"/>
          </a:xfrm>
          <a:prstGeom prst="rect">
            <a:avLst/>
          </a:prstGeom>
          <a:noFill/>
        </p:spPr>
        <p:txBody>
          <a:bodyPr wrap="square">
            <a:spAutoFit/>
          </a:bodyPr>
          <a:lstStyle/>
          <a:p>
            <a:r>
              <a:rPr lang="en-US" sz="3600" b="1" spc="62" dirty="0">
                <a:solidFill>
                  <a:srgbClr val="606060"/>
                </a:solidFill>
                <a:latin typeface="Roboto Bold"/>
              </a:rPr>
              <a:t>Unexpected Geometry Type</a:t>
            </a:r>
            <a:endParaRPr lang="en-US" sz="3600" dirty="0"/>
          </a:p>
        </p:txBody>
      </p:sp>
      <p:sp>
        <p:nvSpPr>
          <p:cNvPr id="8" name="TextBox 7">
            <a:extLst>
              <a:ext uri="{FF2B5EF4-FFF2-40B4-BE49-F238E27FC236}">
                <a16:creationId xmlns:a16="http://schemas.microsoft.com/office/drawing/2014/main" id="{F4A7CE9F-DAB8-E399-17F5-932C091EE570}"/>
              </a:ext>
            </a:extLst>
          </p:cNvPr>
          <p:cNvSpPr txBox="1"/>
          <p:nvPr/>
        </p:nvSpPr>
        <p:spPr>
          <a:xfrm>
            <a:off x="536347" y="3294807"/>
            <a:ext cx="6415995" cy="646331"/>
          </a:xfrm>
          <a:prstGeom prst="rect">
            <a:avLst/>
          </a:prstGeom>
          <a:noFill/>
        </p:spPr>
        <p:txBody>
          <a:bodyPr wrap="square">
            <a:spAutoFit/>
          </a:bodyPr>
          <a:lstStyle/>
          <a:p>
            <a:r>
              <a:rPr lang="en-US" sz="3600" b="1" spc="62" dirty="0">
                <a:solidFill>
                  <a:srgbClr val="606060"/>
                </a:solidFill>
                <a:latin typeface="Roboto Bold"/>
              </a:rPr>
              <a:t>Geometry Issues</a:t>
            </a:r>
            <a:endParaRPr lang="en-US" sz="3600" dirty="0"/>
          </a:p>
        </p:txBody>
      </p:sp>
      <p:sp>
        <p:nvSpPr>
          <p:cNvPr id="9" name="TextBox 8">
            <a:extLst>
              <a:ext uri="{FF2B5EF4-FFF2-40B4-BE49-F238E27FC236}">
                <a16:creationId xmlns:a16="http://schemas.microsoft.com/office/drawing/2014/main" id="{7EB4025A-9E63-F2AA-68DF-9B5218AC5B5A}"/>
              </a:ext>
            </a:extLst>
          </p:cNvPr>
          <p:cNvSpPr txBox="1"/>
          <p:nvPr/>
        </p:nvSpPr>
        <p:spPr>
          <a:xfrm>
            <a:off x="536346" y="4787964"/>
            <a:ext cx="6415995" cy="646331"/>
          </a:xfrm>
          <a:prstGeom prst="rect">
            <a:avLst/>
          </a:prstGeom>
          <a:noFill/>
        </p:spPr>
        <p:txBody>
          <a:bodyPr wrap="square">
            <a:spAutoFit/>
          </a:bodyPr>
          <a:lstStyle/>
          <a:p>
            <a:r>
              <a:rPr lang="en-US" sz="3600" b="1" spc="62" dirty="0">
                <a:solidFill>
                  <a:srgbClr val="606060"/>
                </a:solidFill>
                <a:latin typeface="Roboto Bold"/>
              </a:rPr>
              <a:t>Nulls</a:t>
            </a:r>
            <a:endParaRPr lang="en-US" sz="3600" dirty="0"/>
          </a:p>
        </p:txBody>
      </p:sp>
      <p:sp>
        <p:nvSpPr>
          <p:cNvPr id="11" name="TextBox 10">
            <a:extLst>
              <a:ext uri="{FF2B5EF4-FFF2-40B4-BE49-F238E27FC236}">
                <a16:creationId xmlns:a16="http://schemas.microsoft.com/office/drawing/2014/main" id="{8F5BC273-F806-0ADE-92FD-AAD82C47B069}"/>
              </a:ext>
            </a:extLst>
          </p:cNvPr>
          <p:cNvSpPr txBox="1"/>
          <p:nvPr/>
        </p:nvSpPr>
        <p:spPr>
          <a:xfrm>
            <a:off x="536345" y="5328623"/>
            <a:ext cx="8006801" cy="646331"/>
          </a:xfrm>
          <a:prstGeom prst="rect">
            <a:avLst/>
          </a:prstGeom>
          <a:solidFill>
            <a:schemeClr val="tx1">
              <a:lumMod val="95000"/>
              <a:lumOff val="5000"/>
            </a:schemeClr>
          </a:solidFill>
        </p:spPr>
        <p:txBody>
          <a:bodyPr wrap="square">
            <a:spAutoFit/>
          </a:bodyPr>
          <a:lstStyle/>
          <a:p>
            <a:r>
              <a:rPr lang="en-US" dirty="0">
                <a:solidFill>
                  <a:schemeClr val="bg1"/>
                </a:solidFill>
              </a:rPr>
              <a:t>property = </a:t>
            </a:r>
            <a:r>
              <a:rPr lang="en-US" dirty="0">
                <a:solidFill>
                  <a:srgbClr val="B7D78C"/>
                </a:solidFill>
                <a:effectLst/>
              </a:rPr>
              <a:t>FamilyInstance</a:t>
            </a:r>
            <a:r>
              <a:rPr lang="en-US" dirty="0">
                <a:solidFill>
                  <a:schemeClr val="bg1"/>
                </a:solidFill>
              </a:rPr>
              <a:t>.</a:t>
            </a:r>
            <a:r>
              <a:rPr lang="en-US" dirty="0">
                <a:solidFill>
                  <a:srgbClr val="B7D78C"/>
                </a:solidFill>
                <a:effectLst/>
              </a:rPr>
              <a:t>Room</a:t>
            </a:r>
            <a:r>
              <a:rPr lang="en-US" dirty="0">
                <a:solidFill>
                  <a:schemeClr val="bg1"/>
                </a:solidFill>
              </a:rPr>
              <a:t>(building);</a:t>
            </a:r>
            <a:br>
              <a:rPr lang="en-US" dirty="0"/>
            </a:br>
            <a:r>
              <a:rPr lang="en-US" dirty="0">
                <a:solidFill>
                  <a:schemeClr val="bg1"/>
                </a:solidFill>
              </a:rPr>
              <a:t>propertyClean = [[],property][property==</a:t>
            </a:r>
            <a:r>
              <a:rPr lang="en-US" dirty="0">
                <a:solidFill>
                  <a:srgbClr val="F9F9A5"/>
                </a:solidFill>
                <a:effectLst/>
              </a:rPr>
              <a:t>null</a:t>
            </a:r>
            <a:r>
              <a:rPr lang="en-US" dirty="0">
                <a:solidFill>
                  <a:schemeClr val="bg1"/>
                </a:solidFill>
              </a:rPr>
              <a:t>?</a:t>
            </a:r>
            <a:r>
              <a:rPr lang="en-US" dirty="0">
                <a:solidFill>
                  <a:srgbClr val="6AC0E7"/>
                </a:solidFill>
                <a:effectLst/>
              </a:rPr>
              <a:t>0</a:t>
            </a:r>
            <a:r>
              <a:rPr lang="en-US" dirty="0">
                <a:solidFill>
                  <a:schemeClr val="bg1"/>
                </a:solidFill>
              </a:rPr>
              <a:t>:</a:t>
            </a:r>
            <a:r>
              <a:rPr lang="en-US" dirty="0">
                <a:solidFill>
                  <a:srgbClr val="6AC0E7"/>
                </a:solidFill>
                <a:effectLst/>
              </a:rPr>
              <a:t>1</a:t>
            </a:r>
            <a:r>
              <a:rPr lang="en-US" dirty="0">
                <a:solidFill>
                  <a:schemeClr val="bg1"/>
                </a:solidFill>
              </a:rPr>
              <a:t>]</a:t>
            </a:r>
            <a:r>
              <a:rPr lang="en-US" dirty="0"/>
              <a:t>;</a:t>
            </a:r>
          </a:p>
        </p:txBody>
      </p:sp>
      <p:grpSp>
        <p:nvGrpSpPr>
          <p:cNvPr id="15" name="Group 14">
            <a:extLst>
              <a:ext uri="{FF2B5EF4-FFF2-40B4-BE49-F238E27FC236}">
                <a16:creationId xmlns:a16="http://schemas.microsoft.com/office/drawing/2014/main" id="{0318A2F1-269F-BBAB-D91F-A58E79C058FD}"/>
              </a:ext>
            </a:extLst>
          </p:cNvPr>
          <p:cNvGrpSpPr/>
          <p:nvPr/>
        </p:nvGrpSpPr>
        <p:grpSpPr>
          <a:xfrm>
            <a:off x="7926613" y="1103056"/>
            <a:ext cx="3621353" cy="2838082"/>
            <a:chOff x="6952339" y="2339354"/>
            <a:chExt cx="3390902" cy="2657475"/>
          </a:xfrm>
        </p:grpSpPr>
        <p:pic>
          <p:nvPicPr>
            <p:cNvPr id="13" name="Picture 12">
              <a:extLst>
                <a:ext uri="{FF2B5EF4-FFF2-40B4-BE49-F238E27FC236}">
                  <a16:creationId xmlns:a16="http://schemas.microsoft.com/office/drawing/2014/main" id="{E4BF8D3F-642C-5D7B-8982-DFB917D729DA}"/>
                </a:ext>
              </a:extLst>
            </p:cNvPr>
            <p:cNvPicPr>
              <a:picLocks noChangeAspect="1"/>
            </p:cNvPicPr>
            <p:nvPr/>
          </p:nvPicPr>
          <p:blipFill>
            <a:blip r:embed="rId5">
              <a:clrChange>
                <a:clrFrom>
                  <a:srgbClr val="F9F9F9"/>
                </a:clrFrom>
                <a:clrTo>
                  <a:srgbClr val="F9F9F9">
                    <a:alpha val="0"/>
                  </a:srgbClr>
                </a:clrTo>
              </a:clrChange>
            </a:blip>
            <a:stretch>
              <a:fillRect/>
            </a:stretch>
          </p:blipFill>
          <p:spPr>
            <a:xfrm>
              <a:off x="6952341" y="2339354"/>
              <a:ext cx="3390900" cy="2657475"/>
            </a:xfrm>
            <a:prstGeom prst="rect">
              <a:avLst/>
            </a:prstGeom>
          </p:spPr>
        </p:pic>
        <p:sp>
          <p:nvSpPr>
            <p:cNvPr id="14" name="Rectangle 13">
              <a:extLst>
                <a:ext uri="{FF2B5EF4-FFF2-40B4-BE49-F238E27FC236}">
                  <a16:creationId xmlns:a16="http://schemas.microsoft.com/office/drawing/2014/main" id="{3BBC173D-EB84-AD7B-0DB3-E1117AF8A2E1}"/>
                </a:ext>
              </a:extLst>
            </p:cNvPr>
            <p:cNvSpPr/>
            <p:nvPr/>
          </p:nvSpPr>
          <p:spPr>
            <a:xfrm>
              <a:off x="6952339" y="2447981"/>
              <a:ext cx="524331" cy="122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1146131"/>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077DE9-ECFA-A498-D595-51C375C41533}"/>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Agenda</a:t>
            </a:r>
          </a:p>
        </p:txBody>
      </p:sp>
      <p:pic>
        <p:nvPicPr>
          <p:cNvPr id="2050" name="Picture 2" descr="To-do list agenda icon, simple style 14679987 Vector Art at Vecteezy">
            <a:extLst>
              <a:ext uri="{FF2B5EF4-FFF2-40B4-BE49-F238E27FC236}">
                <a16:creationId xmlns:a16="http://schemas.microsoft.com/office/drawing/2014/main" id="{95F8B40E-9778-A7E9-AAE8-F7FFA8B51524}"/>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l="20189" t="3842" r="20265" b="3791"/>
          <a:stretch/>
        </p:blipFill>
        <p:spPr bwMode="auto">
          <a:xfrm>
            <a:off x="554433" y="602984"/>
            <a:ext cx="442115"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E97CA58E-0F66-9E01-99AC-E2E24CD07712}"/>
              </a:ext>
            </a:extLst>
          </p:cNvPr>
          <p:cNvGrpSpPr/>
          <p:nvPr/>
        </p:nvGrpSpPr>
        <p:grpSpPr>
          <a:xfrm>
            <a:off x="6411161" y="1598306"/>
            <a:ext cx="4979731" cy="4383464"/>
            <a:chOff x="6855347" y="1469362"/>
            <a:chExt cx="4979731" cy="4383464"/>
          </a:xfrm>
        </p:grpSpPr>
        <p:pic>
          <p:nvPicPr>
            <p:cNvPr id="32" name="Picture 10">
              <a:extLst>
                <a:ext uri="{FF2B5EF4-FFF2-40B4-BE49-F238E27FC236}">
                  <a16:creationId xmlns:a16="http://schemas.microsoft.com/office/drawing/2014/main" id="{B5E42ABB-45E6-050B-3007-8284886CC0C0}"/>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019510" y="2972513"/>
              <a:ext cx="137368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4F16F677-6D72-21CE-1581-EEA32730AF22}"/>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55347" y="4481226"/>
              <a:ext cx="1702007" cy="1371600"/>
            </a:xfrm>
            <a:prstGeom prst="rect">
              <a:avLst/>
            </a:prstGeom>
          </p:spPr>
        </p:pic>
        <p:sp>
          <p:nvSpPr>
            <p:cNvPr id="15" name="TextBox 14">
              <a:extLst>
                <a:ext uri="{FF2B5EF4-FFF2-40B4-BE49-F238E27FC236}">
                  <a16:creationId xmlns:a16="http://schemas.microsoft.com/office/drawing/2014/main" id="{9E06DDCB-8E5F-1479-1AA8-78204B15AB78}"/>
                </a:ext>
              </a:extLst>
            </p:cNvPr>
            <p:cNvSpPr txBox="1"/>
            <p:nvPr/>
          </p:nvSpPr>
          <p:spPr>
            <a:xfrm>
              <a:off x="8611312" y="1616553"/>
              <a:ext cx="2800350" cy="1077218"/>
            </a:xfrm>
            <a:prstGeom prst="rect">
              <a:avLst/>
            </a:prstGeom>
            <a:noFill/>
          </p:spPr>
          <p:txBody>
            <a:bodyPr wrap="square">
              <a:spAutoFit/>
            </a:bodyPr>
            <a:lstStyle/>
            <a:p>
              <a:r>
                <a:rPr lang="en-US" sz="3200" b="1" spc="62" dirty="0">
                  <a:solidFill>
                    <a:srgbClr val="606060"/>
                  </a:solidFill>
                  <a:latin typeface="Roboto Bold"/>
                </a:rPr>
                <a:t>Dynamo</a:t>
              </a:r>
            </a:p>
            <a:p>
              <a:r>
                <a:rPr lang="en-US" sz="3200" b="1" spc="62" dirty="0">
                  <a:solidFill>
                    <a:srgbClr val="606060"/>
                  </a:solidFill>
                  <a:latin typeface="Roboto Bold"/>
                </a:rPr>
                <a:t>And Revit</a:t>
              </a:r>
            </a:p>
          </p:txBody>
        </p:sp>
        <p:sp>
          <p:nvSpPr>
            <p:cNvPr id="17" name="TextBox 16">
              <a:extLst>
                <a:ext uri="{FF2B5EF4-FFF2-40B4-BE49-F238E27FC236}">
                  <a16:creationId xmlns:a16="http://schemas.microsoft.com/office/drawing/2014/main" id="{2DF4CE5A-1BD6-889D-52A0-E9A61FEFB9A9}"/>
                </a:ext>
              </a:extLst>
            </p:cNvPr>
            <p:cNvSpPr txBox="1"/>
            <p:nvPr/>
          </p:nvSpPr>
          <p:spPr>
            <a:xfrm>
              <a:off x="8611312" y="4693765"/>
              <a:ext cx="2479981" cy="1077218"/>
            </a:xfrm>
            <a:prstGeom prst="rect">
              <a:avLst/>
            </a:prstGeom>
            <a:noFill/>
          </p:spPr>
          <p:txBody>
            <a:bodyPr wrap="square">
              <a:spAutoFit/>
            </a:bodyPr>
            <a:lstStyle/>
            <a:p>
              <a:r>
                <a:rPr lang="en-US" sz="3200" b="1" spc="62" dirty="0">
                  <a:solidFill>
                    <a:srgbClr val="606060"/>
                  </a:solidFill>
                  <a:latin typeface="Roboto Bold"/>
                </a:rPr>
                <a:t>Data</a:t>
              </a:r>
            </a:p>
            <a:p>
              <a:r>
                <a:rPr lang="en-US" sz="3200" b="1" spc="62" dirty="0">
                  <a:solidFill>
                    <a:srgbClr val="606060"/>
                  </a:solidFill>
                  <a:latin typeface="Roboto Bold"/>
                </a:rPr>
                <a:t>Analytics</a:t>
              </a:r>
              <a:endParaRPr lang="en-US" sz="1400" b="1" spc="62" dirty="0">
                <a:latin typeface="Roboto Bold"/>
              </a:endParaRPr>
            </a:p>
          </p:txBody>
        </p:sp>
        <p:sp>
          <p:nvSpPr>
            <p:cNvPr id="20" name="TextBox 19">
              <a:extLst>
                <a:ext uri="{FF2B5EF4-FFF2-40B4-BE49-F238E27FC236}">
                  <a16:creationId xmlns:a16="http://schemas.microsoft.com/office/drawing/2014/main" id="{3F5B1A31-ED4E-6492-E0D0-08BAB9AE9DEA}"/>
                </a:ext>
              </a:extLst>
            </p:cNvPr>
            <p:cNvSpPr txBox="1"/>
            <p:nvPr/>
          </p:nvSpPr>
          <p:spPr>
            <a:xfrm>
              <a:off x="8611311" y="3196525"/>
              <a:ext cx="3223767" cy="1077218"/>
            </a:xfrm>
            <a:prstGeom prst="rect">
              <a:avLst/>
            </a:prstGeom>
            <a:noFill/>
          </p:spPr>
          <p:txBody>
            <a:bodyPr wrap="square">
              <a:spAutoFit/>
            </a:bodyPr>
            <a:lstStyle/>
            <a:p>
              <a:r>
                <a:rPr lang="en-US" sz="3200" b="1" spc="62" dirty="0">
                  <a:solidFill>
                    <a:srgbClr val="606060"/>
                  </a:solidFill>
                  <a:latin typeface="Roboto Bold"/>
                </a:rPr>
                <a:t>Dynamo </a:t>
              </a:r>
            </a:p>
            <a:p>
              <a:r>
                <a:rPr lang="en-US" sz="3200" b="1" spc="62" dirty="0">
                  <a:solidFill>
                    <a:srgbClr val="606060"/>
                  </a:solidFill>
                  <a:latin typeface="Roboto Bold"/>
                </a:rPr>
                <a:t>UX/UI Design</a:t>
              </a:r>
            </a:p>
          </p:txBody>
        </p:sp>
        <p:pic>
          <p:nvPicPr>
            <p:cNvPr id="21" name="Picture 20">
              <a:extLst>
                <a:ext uri="{FF2B5EF4-FFF2-40B4-BE49-F238E27FC236}">
                  <a16:creationId xmlns:a16="http://schemas.microsoft.com/office/drawing/2014/main" id="{FA4D236B-5A1A-CEBB-B8A3-BC5F5A32AC8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flipH="1">
              <a:off x="7259431" y="1469362"/>
              <a:ext cx="1009700" cy="1371600"/>
            </a:xfrm>
            <a:prstGeom prst="rect">
              <a:avLst/>
            </a:prstGeom>
          </p:spPr>
        </p:pic>
      </p:grpSp>
      <p:grpSp>
        <p:nvGrpSpPr>
          <p:cNvPr id="26" name="Group 25">
            <a:extLst>
              <a:ext uri="{FF2B5EF4-FFF2-40B4-BE49-F238E27FC236}">
                <a16:creationId xmlns:a16="http://schemas.microsoft.com/office/drawing/2014/main" id="{20D09ECF-1D22-E7D6-FC35-EC861AEC333E}"/>
              </a:ext>
            </a:extLst>
          </p:cNvPr>
          <p:cNvGrpSpPr/>
          <p:nvPr/>
        </p:nvGrpSpPr>
        <p:grpSpPr>
          <a:xfrm>
            <a:off x="554433" y="1613742"/>
            <a:ext cx="5150173" cy="4347029"/>
            <a:chOff x="945827" y="1576495"/>
            <a:chExt cx="5150173" cy="4347029"/>
          </a:xfrm>
        </p:grpSpPr>
        <p:sp>
          <p:nvSpPr>
            <p:cNvPr id="16" name="TextBox 15">
              <a:extLst>
                <a:ext uri="{FF2B5EF4-FFF2-40B4-BE49-F238E27FC236}">
                  <a16:creationId xmlns:a16="http://schemas.microsoft.com/office/drawing/2014/main" id="{CEA035F1-C99F-D431-224D-1BA4B3CDBE85}"/>
                </a:ext>
              </a:extLst>
            </p:cNvPr>
            <p:cNvSpPr txBox="1">
              <a:spLocks/>
            </p:cNvSpPr>
            <p:nvPr/>
          </p:nvSpPr>
          <p:spPr>
            <a:xfrm>
              <a:off x="2759138" y="1723686"/>
              <a:ext cx="3336862" cy="1077218"/>
            </a:xfrm>
            <a:prstGeom prst="rect">
              <a:avLst/>
            </a:prstGeom>
            <a:noFill/>
          </p:spPr>
          <p:txBody>
            <a:bodyPr wrap="square">
              <a:spAutoFit/>
            </a:bodyPr>
            <a:lstStyle/>
            <a:p>
              <a:r>
                <a:rPr lang="en-US" sz="3200" b="1" spc="62" dirty="0">
                  <a:solidFill>
                    <a:srgbClr val="606060"/>
                  </a:solidFill>
                  <a:latin typeface="Roboto Bold"/>
                </a:rPr>
                <a:t>Authoring </a:t>
              </a:r>
            </a:p>
            <a:p>
              <a:r>
                <a:rPr lang="en-US" sz="3200" b="1" spc="62" dirty="0">
                  <a:solidFill>
                    <a:srgbClr val="606060"/>
                  </a:solidFill>
                  <a:latin typeface="Roboto Bold"/>
                </a:rPr>
                <a:t>Best Practices</a:t>
              </a:r>
            </a:p>
          </p:txBody>
        </p:sp>
        <p:sp>
          <p:nvSpPr>
            <p:cNvPr id="18" name="TextBox 17">
              <a:extLst>
                <a:ext uri="{FF2B5EF4-FFF2-40B4-BE49-F238E27FC236}">
                  <a16:creationId xmlns:a16="http://schemas.microsoft.com/office/drawing/2014/main" id="{53F88AEA-6EC3-CAA7-33E6-7AAE016D9790}"/>
                </a:ext>
              </a:extLst>
            </p:cNvPr>
            <p:cNvSpPr txBox="1">
              <a:spLocks/>
            </p:cNvSpPr>
            <p:nvPr/>
          </p:nvSpPr>
          <p:spPr>
            <a:xfrm>
              <a:off x="2776638" y="3201875"/>
              <a:ext cx="2908565" cy="1077218"/>
            </a:xfrm>
            <a:prstGeom prst="rect">
              <a:avLst/>
            </a:prstGeom>
            <a:noFill/>
          </p:spPr>
          <p:txBody>
            <a:bodyPr wrap="square">
              <a:spAutoFit/>
            </a:bodyPr>
            <a:lstStyle/>
            <a:p>
              <a:r>
                <a:rPr lang="en-US" sz="3200" b="1" spc="62" dirty="0">
                  <a:solidFill>
                    <a:srgbClr val="606060"/>
                  </a:solidFill>
                  <a:latin typeface="Roboto Bold"/>
                </a:rPr>
                <a:t>Development</a:t>
              </a:r>
            </a:p>
            <a:p>
              <a:r>
                <a:rPr lang="en-US" sz="3200" b="1" spc="62" dirty="0">
                  <a:solidFill>
                    <a:srgbClr val="606060"/>
                  </a:solidFill>
                  <a:latin typeface="Roboto Bold"/>
                </a:rPr>
                <a:t>Strategies</a:t>
              </a:r>
            </a:p>
          </p:txBody>
        </p:sp>
        <p:sp>
          <p:nvSpPr>
            <p:cNvPr id="19" name="TextBox 18">
              <a:extLst>
                <a:ext uri="{FF2B5EF4-FFF2-40B4-BE49-F238E27FC236}">
                  <a16:creationId xmlns:a16="http://schemas.microsoft.com/office/drawing/2014/main" id="{57DAD1CC-C5BB-1D0A-E0CB-06337E0C7BC4}"/>
                </a:ext>
              </a:extLst>
            </p:cNvPr>
            <p:cNvSpPr txBox="1">
              <a:spLocks/>
            </p:cNvSpPr>
            <p:nvPr/>
          </p:nvSpPr>
          <p:spPr>
            <a:xfrm>
              <a:off x="2775880" y="4699115"/>
              <a:ext cx="3144714" cy="1077218"/>
            </a:xfrm>
            <a:prstGeom prst="rect">
              <a:avLst/>
            </a:prstGeom>
            <a:noFill/>
          </p:spPr>
          <p:txBody>
            <a:bodyPr wrap="square">
              <a:spAutoFit/>
            </a:bodyPr>
            <a:lstStyle/>
            <a:p>
              <a:r>
                <a:rPr lang="en-US" sz="3200" b="1" spc="62" dirty="0">
                  <a:solidFill>
                    <a:srgbClr val="606060"/>
                  </a:solidFill>
                  <a:latin typeface="Roboto Bold"/>
                </a:rPr>
                <a:t>Computational Geometry</a:t>
              </a:r>
            </a:p>
          </p:txBody>
        </p:sp>
        <p:pic>
          <p:nvPicPr>
            <p:cNvPr id="5" name="Picture 4" descr="A cartoon of a person with a mustache&#10;&#10;Description automatically generated with low confidence">
              <a:extLst>
                <a:ext uri="{FF2B5EF4-FFF2-40B4-BE49-F238E27FC236}">
                  <a16:creationId xmlns:a16="http://schemas.microsoft.com/office/drawing/2014/main" id="{35227746-1204-C636-97F7-FCF631A876D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28511" y="1576495"/>
              <a:ext cx="1047942" cy="1371600"/>
            </a:xfrm>
            <a:prstGeom prst="rect">
              <a:avLst/>
            </a:prstGeom>
          </p:spPr>
        </p:pic>
        <p:pic>
          <p:nvPicPr>
            <p:cNvPr id="6" name="Picture 12">
              <a:extLst>
                <a:ext uri="{FF2B5EF4-FFF2-40B4-BE49-F238E27FC236}">
                  <a16:creationId xmlns:a16="http://schemas.microsoft.com/office/drawing/2014/main" id="{A2C104D6-DF72-28DB-6AB0-E617747666D6}"/>
                </a:ext>
              </a:extLst>
            </p:cNvPr>
            <p:cNvPicPr>
              <a:picLocks noChangeAspect="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45827" y="3054684"/>
              <a:ext cx="181331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FDC1CFC7-974B-EC30-0A0A-BBF39D18CA5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61568" y="4551924"/>
              <a:ext cx="981828" cy="1371600"/>
            </a:xfrm>
            <a:prstGeom prst="rect">
              <a:avLst/>
            </a:prstGeom>
          </p:spPr>
        </p:pic>
      </p:grpSp>
    </p:spTree>
    <p:extLst>
      <p:ext uri="{BB962C8B-B14F-4D97-AF65-F5344CB8AC3E}">
        <p14:creationId xmlns:p14="http://schemas.microsoft.com/office/powerpoint/2010/main" val="2917112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Fast &amp; Clean Element Data Collection</a:t>
            </a:r>
          </a:p>
        </p:txBody>
      </p:sp>
      <p:pic>
        <p:nvPicPr>
          <p:cNvPr id="2" name="Picture 1">
            <a:extLst>
              <a:ext uri="{FF2B5EF4-FFF2-40B4-BE49-F238E27FC236}">
                <a16:creationId xmlns:a16="http://schemas.microsoft.com/office/drawing/2014/main" id="{46028A92-D699-90A9-7018-05C3DAF60A32}"/>
              </a:ext>
            </a:extLst>
          </p:cNvPr>
          <p:cNvPicPr>
            <a:picLocks noChangeAspect="1"/>
          </p:cNvPicPr>
          <p:nvPr/>
        </p:nvPicPr>
        <p:blipFill>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201561" y="1487168"/>
            <a:ext cx="11788877" cy="4798749"/>
          </a:xfrm>
          <a:prstGeom prst="rect">
            <a:avLst/>
          </a:prstGeom>
        </p:spPr>
      </p:pic>
      <p:pic>
        <p:nvPicPr>
          <p:cNvPr id="11" name="Picture 10">
            <a:extLst>
              <a:ext uri="{FF2B5EF4-FFF2-40B4-BE49-F238E27FC236}">
                <a16:creationId xmlns:a16="http://schemas.microsoft.com/office/drawing/2014/main" id="{CBC84AF8-4B56-0048-FB1C-141B4BC11F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1963" y="572083"/>
            <a:ext cx="2328874" cy="688908"/>
          </a:xfrm>
          <a:prstGeom prst="rect">
            <a:avLst/>
          </a:prstGeom>
        </p:spPr>
      </p:pic>
    </p:spTree>
    <p:extLst>
      <p:ext uri="{BB962C8B-B14F-4D97-AF65-F5344CB8AC3E}">
        <p14:creationId xmlns:p14="http://schemas.microsoft.com/office/powerpoint/2010/main" val="92339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Lists</a:t>
            </a:r>
          </a:p>
        </p:txBody>
      </p:sp>
      <p:pic>
        <p:nvPicPr>
          <p:cNvPr id="2" name="Picture 12" descr="index">
            <a:extLst>
              <a:ext uri="{FF2B5EF4-FFF2-40B4-BE49-F238E27FC236}">
                <a16:creationId xmlns:a16="http://schemas.microsoft.com/office/drawing/2014/main" id="{F306E09C-86D9-BAAE-55B9-CF881C6DCDC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321116" y="2159881"/>
            <a:ext cx="1143000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cull">
            <a:extLst>
              <a:ext uri="{FF2B5EF4-FFF2-40B4-BE49-F238E27FC236}">
                <a16:creationId xmlns:a16="http://schemas.microsoft.com/office/drawing/2014/main" id="{5C692E9C-EAFF-BC4A-B7F7-6F78790BDA24}"/>
              </a:ext>
            </a:extLst>
          </p:cNvPr>
          <p:cNvPicPr>
            <a:picLocks noChangeAspect="1" noChangeArrowheads="1"/>
          </p:cNvPicPr>
          <p:nvPr/>
        </p:nvPicPr>
        <p:blipFill>
          <a:blip r:embed="rId5">
            <a:grayscl/>
            <a:extLst>
              <a:ext uri="{28A0092B-C50C-407E-A947-70E740481C1C}">
                <a14:useLocalDpi xmlns:a14="http://schemas.microsoft.com/office/drawing/2010/main"/>
              </a:ext>
            </a:extLst>
          </a:blip>
          <a:srcRect/>
          <a:stretch>
            <a:fillRect/>
          </a:stretch>
        </p:blipFill>
        <p:spPr bwMode="auto">
          <a:xfrm>
            <a:off x="17430750" y="6446631"/>
            <a:ext cx="685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nce | Monopoly Wiki | Fandom">
            <a:extLst>
              <a:ext uri="{FF2B5EF4-FFF2-40B4-BE49-F238E27FC236}">
                <a16:creationId xmlns:a16="http://schemas.microsoft.com/office/drawing/2014/main" id="{5AA5C085-6827-CC93-AF73-5E79FC132F3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49983" y="2286000"/>
            <a:ext cx="387569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0" descr="Monopoly Pieces SVG Files For Silhouette, Files For Cricut, SVG, DXF, EPS,  PNG | Monopoly pieces, Gaming tattoo, Pieces tattoo">
            <a:extLst>
              <a:ext uri="{FF2B5EF4-FFF2-40B4-BE49-F238E27FC236}">
                <a16:creationId xmlns:a16="http://schemas.microsoft.com/office/drawing/2014/main" id="{6725BE4A-CBA2-EE18-68EC-E174403729CB}"/>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512047" y="1589969"/>
            <a:ext cx="1206505" cy="1139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descr="Monopoly Pieces SVG Files For Silhouette, Files For Cricut, SVG, DXF, EPS,  PNG | Monopoly pieces, Gaming tattoo, Pieces tattoo">
            <a:extLst>
              <a:ext uri="{FF2B5EF4-FFF2-40B4-BE49-F238E27FC236}">
                <a16:creationId xmlns:a16="http://schemas.microsoft.com/office/drawing/2014/main" id="{890B766B-5298-BBA6-2AD9-A7987F8170AD}"/>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b="-15800"/>
          <a:stretch/>
        </p:blipFill>
        <p:spPr bwMode="auto">
          <a:xfrm>
            <a:off x="8839197" y="3859142"/>
            <a:ext cx="1238255" cy="11398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16F93BE-53EF-5F2B-C6F7-3241A9933F7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r="34635" b="20504"/>
          <a:stretch/>
        </p:blipFill>
        <p:spPr>
          <a:xfrm>
            <a:off x="10208112" y="3729986"/>
            <a:ext cx="1123771" cy="1095308"/>
          </a:xfrm>
          <a:prstGeom prst="rect">
            <a:avLst/>
          </a:prstGeom>
        </p:spPr>
      </p:pic>
      <p:sp>
        <p:nvSpPr>
          <p:cNvPr id="9" name="Rectangle 8">
            <a:extLst>
              <a:ext uri="{FF2B5EF4-FFF2-40B4-BE49-F238E27FC236}">
                <a16:creationId xmlns:a16="http://schemas.microsoft.com/office/drawing/2014/main" id="{64FF51B1-DBCD-51A1-CBC2-B6D6EE435C6D}"/>
              </a:ext>
            </a:extLst>
          </p:cNvPr>
          <p:cNvSpPr/>
          <p:nvPr/>
        </p:nvSpPr>
        <p:spPr>
          <a:xfrm>
            <a:off x="5958840" y="4533900"/>
            <a:ext cx="32004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EA4ECA-B932-F42C-D291-A75B7E4D594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12047" y="3904718"/>
            <a:ext cx="1237595" cy="920576"/>
          </a:xfrm>
          <a:prstGeom prst="rect">
            <a:avLst/>
          </a:prstGeom>
        </p:spPr>
      </p:pic>
      <p:cxnSp>
        <p:nvCxnSpPr>
          <p:cNvPr id="11" name="Straight Arrow Connector 10">
            <a:extLst>
              <a:ext uri="{FF2B5EF4-FFF2-40B4-BE49-F238E27FC236}">
                <a16:creationId xmlns:a16="http://schemas.microsoft.com/office/drawing/2014/main" id="{A9D72A7C-B059-9F7E-86B2-40C9BC69ACFE}"/>
              </a:ext>
            </a:extLst>
          </p:cNvPr>
          <p:cNvCxnSpPr>
            <a:stCxn id="6" idx="2"/>
            <a:endCxn id="10" idx="0"/>
          </p:cNvCxnSpPr>
          <p:nvPr/>
        </p:nvCxnSpPr>
        <p:spPr>
          <a:xfrm>
            <a:off x="8115300" y="2729794"/>
            <a:ext cx="15545" cy="1174924"/>
          </a:xfrm>
          <a:prstGeom prst="straightConnector1">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ED06DD9-8070-602F-1461-1165F108A690}"/>
              </a:ext>
            </a:extLst>
          </p:cNvPr>
          <p:cNvCxnSpPr>
            <a:cxnSpLocks/>
            <a:stCxn id="6" idx="2"/>
            <a:endCxn id="7" idx="0"/>
          </p:cNvCxnSpPr>
          <p:nvPr/>
        </p:nvCxnSpPr>
        <p:spPr>
          <a:xfrm>
            <a:off x="8115300" y="2729794"/>
            <a:ext cx="1343025" cy="1129348"/>
          </a:xfrm>
          <a:prstGeom prst="straightConnector1">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6F6CD7-0672-384F-6517-C00135D9FA0E}"/>
              </a:ext>
            </a:extLst>
          </p:cNvPr>
          <p:cNvCxnSpPr>
            <a:cxnSpLocks/>
            <a:stCxn id="6" idx="2"/>
            <a:endCxn id="8" idx="0"/>
          </p:cNvCxnSpPr>
          <p:nvPr/>
        </p:nvCxnSpPr>
        <p:spPr>
          <a:xfrm>
            <a:off x="8115300" y="2729794"/>
            <a:ext cx="2654698" cy="1000192"/>
          </a:xfrm>
          <a:prstGeom prst="straightConnector1">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2530" name="Picture 2" descr="Copy, database, dynamodb icon - Free download on Iconfinder">
            <a:extLst>
              <a:ext uri="{FF2B5EF4-FFF2-40B4-BE49-F238E27FC236}">
                <a16:creationId xmlns:a16="http://schemas.microsoft.com/office/drawing/2014/main" id="{CC3EE942-5E7E-BEA3-F8FB-9B9C73DEC911}"/>
              </a:ext>
            </a:extLst>
          </p:cNvPr>
          <p:cNvPicPr>
            <a:picLocks noChangeAspect="1" noChangeArrowheads="1"/>
          </p:cNvPicPr>
          <p:nvPr/>
        </p:nvPicPr>
        <p:blipFill rotWithShape="1">
          <a:blip r:embed="rId11" cstate="email">
            <a:grayscl/>
            <a:extLst>
              <a:ext uri="{28A0092B-C50C-407E-A947-70E740481C1C}">
                <a14:useLocalDpi xmlns:a14="http://schemas.microsoft.com/office/drawing/2010/main"/>
              </a:ext>
            </a:extLst>
          </a:blip>
          <a:srcRect/>
          <a:stretch/>
        </p:blipFill>
        <p:spPr bwMode="auto">
          <a:xfrm>
            <a:off x="516310" y="575191"/>
            <a:ext cx="63831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913074"/>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6E8C04-5E70-9C5F-B37E-EC383E6C3D45}"/>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spc="62" dirty="0">
                <a:solidFill>
                  <a:srgbClr val="606060"/>
                </a:solidFill>
                <a:latin typeface="Roboto Bold"/>
              </a:rPr>
              <a:t>         Development Tips and Tricks</a:t>
            </a:r>
          </a:p>
        </p:txBody>
      </p:sp>
      <p:pic>
        <p:nvPicPr>
          <p:cNvPr id="1028" name="Picture 4" descr="Software-Development Icons - Free SVG &amp; PNG Software-Development Images -  Noun Project">
            <a:extLst>
              <a:ext uri="{FF2B5EF4-FFF2-40B4-BE49-F238E27FC236}">
                <a16:creationId xmlns:a16="http://schemas.microsoft.com/office/drawing/2014/main" id="{8F3CE455-9A95-0711-4182-CB8EBD2CF3A0}"/>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t="15129" b="14760"/>
          <a:stretch/>
        </p:blipFill>
        <p:spPr bwMode="auto">
          <a:xfrm>
            <a:off x="378460" y="615727"/>
            <a:ext cx="978168" cy="685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C460E8-1E2F-520A-1AA2-73CCDDE4B69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825814"/>
            <a:ext cx="7348617" cy="4105429"/>
          </a:xfrm>
          <a:prstGeom prst="rect">
            <a:avLst/>
          </a:prstGeom>
        </p:spPr>
      </p:pic>
      <p:pic>
        <p:nvPicPr>
          <p:cNvPr id="4" name="Picture 12">
            <a:extLst>
              <a:ext uri="{FF2B5EF4-FFF2-40B4-BE49-F238E27FC236}">
                <a16:creationId xmlns:a16="http://schemas.microsoft.com/office/drawing/2014/main" id="{096D5798-2854-1618-46B4-404FAE418209}"/>
              </a:ext>
            </a:extLst>
          </p:cNvPr>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b="-3186"/>
          <a:stretch/>
        </p:blipFill>
        <p:spPr bwMode="auto">
          <a:xfrm>
            <a:off x="6067978" y="2286000"/>
            <a:ext cx="3470276" cy="281734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lowchart Thin Line Line Vector Icon Stock Illustration ...">
            <a:extLst>
              <a:ext uri="{FF2B5EF4-FFF2-40B4-BE49-F238E27FC236}">
                <a16:creationId xmlns:a16="http://schemas.microsoft.com/office/drawing/2014/main" id="{2C42E794-4771-DF15-24C5-9AA53193CD0F}"/>
              </a:ext>
            </a:extLst>
          </p:cNvPr>
          <p:cNvPicPr>
            <a:picLocks noChangeAspect="1" noChangeArrowheads="1"/>
          </p:cNvPicPr>
          <p:nvPr/>
        </p:nvPicPr>
        <p:blipFill rotWithShape="1">
          <a:blip r:embed="rId6"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179617" y="2181946"/>
            <a:ext cx="978168" cy="113724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ata collection - Free computer icons">
            <a:extLst>
              <a:ext uri="{FF2B5EF4-FFF2-40B4-BE49-F238E27FC236}">
                <a16:creationId xmlns:a16="http://schemas.microsoft.com/office/drawing/2014/main" id="{BC2D651B-E706-821B-30DD-4A9C6C51A10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9027" y="2561646"/>
            <a:ext cx="1386840" cy="13868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BA9D2C5-C946-7678-8C11-EFE216A85D65}"/>
              </a:ext>
            </a:extLst>
          </p:cNvPr>
          <p:cNvSpPr/>
          <p:nvPr/>
        </p:nvSpPr>
        <p:spPr>
          <a:xfrm>
            <a:off x="304034" y="3965647"/>
            <a:ext cx="2011680" cy="1760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BBF63C-FE72-B425-6AB7-2EC44DB92AC9}"/>
              </a:ext>
            </a:extLst>
          </p:cNvPr>
          <p:cNvSpPr/>
          <p:nvPr/>
        </p:nvSpPr>
        <p:spPr>
          <a:xfrm>
            <a:off x="228600" y="3305561"/>
            <a:ext cx="636838" cy="1322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00B093-2850-8B28-A56A-175C1DA9743C}"/>
              </a:ext>
            </a:extLst>
          </p:cNvPr>
          <p:cNvSpPr/>
          <p:nvPr/>
        </p:nvSpPr>
        <p:spPr>
          <a:xfrm>
            <a:off x="95250" y="3457961"/>
            <a:ext cx="636838" cy="473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9CAB3D-AD27-E03D-DCA6-0AB857EA7E4A}"/>
              </a:ext>
            </a:extLst>
          </p:cNvPr>
          <p:cNvSpPr/>
          <p:nvPr/>
        </p:nvSpPr>
        <p:spPr>
          <a:xfrm>
            <a:off x="2149695" y="3897669"/>
            <a:ext cx="306203" cy="7300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Knowledge Icon Stock Illustrations – 250,572 Knowledge Icon ...">
            <a:extLst>
              <a:ext uri="{FF2B5EF4-FFF2-40B4-BE49-F238E27FC236}">
                <a16:creationId xmlns:a16="http://schemas.microsoft.com/office/drawing/2014/main" id="{8DDA03D1-4EEE-4A56-427D-B5CB528828B9}"/>
              </a:ext>
            </a:extLst>
          </p:cNvPr>
          <p:cNvPicPr>
            <a:picLocks noChangeAspect="1" noChangeArrowheads="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t="8000" r="14667" b="2671"/>
          <a:stretch/>
        </p:blipFill>
        <p:spPr bwMode="auto">
          <a:xfrm>
            <a:off x="1140469" y="4097998"/>
            <a:ext cx="1222007" cy="127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19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2D729A8-95FB-AD51-D065-19713778A6ED}"/>
              </a:ext>
            </a:extLst>
          </p:cNvPr>
          <p:cNvSpPr txBox="1"/>
          <p:nvPr/>
        </p:nvSpPr>
        <p:spPr>
          <a:xfrm>
            <a:off x="748988" y="2062973"/>
            <a:ext cx="4299170" cy="707886"/>
          </a:xfrm>
          <a:prstGeom prst="rect">
            <a:avLst/>
          </a:prstGeom>
          <a:noFill/>
        </p:spPr>
        <p:txBody>
          <a:bodyPr wrap="square">
            <a:spAutoFit/>
          </a:bodyPr>
          <a:lstStyle/>
          <a:p>
            <a:pPr algn="ctr"/>
            <a:r>
              <a:rPr lang="en-US" sz="4000" b="1" spc="62" dirty="0">
                <a:solidFill>
                  <a:srgbClr val="606060"/>
                </a:solidFill>
                <a:latin typeface="Roboto Bold"/>
              </a:rPr>
              <a:t>Mapped Out First</a:t>
            </a:r>
          </a:p>
        </p:txBody>
      </p:sp>
      <p:sp>
        <p:nvSpPr>
          <p:cNvPr id="13" name="TextBox 12">
            <a:extLst>
              <a:ext uri="{FF2B5EF4-FFF2-40B4-BE49-F238E27FC236}">
                <a16:creationId xmlns:a16="http://schemas.microsoft.com/office/drawing/2014/main" id="{5C45129E-D425-D5B1-8B89-163D35230ADD}"/>
              </a:ext>
            </a:extLst>
          </p:cNvPr>
          <p:cNvSpPr txBox="1"/>
          <p:nvPr/>
        </p:nvSpPr>
        <p:spPr>
          <a:xfrm>
            <a:off x="6545338" y="2181319"/>
            <a:ext cx="4567161" cy="707886"/>
          </a:xfrm>
          <a:prstGeom prst="rect">
            <a:avLst/>
          </a:prstGeom>
          <a:noFill/>
        </p:spPr>
        <p:txBody>
          <a:bodyPr wrap="square">
            <a:spAutoFit/>
          </a:bodyPr>
          <a:lstStyle/>
          <a:p>
            <a:pPr algn="ctr"/>
            <a:r>
              <a:rPr lang="en-US" sz="4000" b="1" spc="62" dirty="0">
                <a:solidFill>
                  <a:srgbClr val="606060"/>
                </a:solidFill>
                <a:latin typeface="Roboto Bold"/>
              </a:rPr>
              <a:t>Jump Into Coding</a:t>
            </a:r>
          </a:p>
        </p:txBody>
      </p:sp>
      <p:sp>
        <p:nvSpPr>
          <p:cNvPr id="4" name="TextBox 3">
            <a:extLst>
              <a:ext uri="{FF2B5EF4-FFF2-40B4-BE49-F238E27FC236}">
                <a16:creationId xmlns:a16="http://schemas.microsoft.com/office/drawing/2014/main" id="{65D1A12D-E444-124D-6074-755EB214E85F}"/>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Proper Planning Prevents Poor Performance</a:t>
            </a:r>
          </a:p>
        </p:txBody>
      </p:sp>
      <p:cxnSp>
        <p:nvCxnSpPr>
          <p:cNvPr id="10" name="Straight Connector 9">
            <a:extLst>
              <a:ext uri="{FF2B5EF4-FFF2-40B4-BE49-F238E27FC236}">
                <a16:creationId xmlns:a16="http://schemas.microsoft.com/office/drawing/2014/main" id="{A246801B-7CBB-6B2E-B7B0-3CF09DD9EBC0}"/>
              </a:ext>
            </a:extLst>
          </p:cNvPr>
          <p:cNvCxnSpPr>
            <a:cxnSpLocks/>
          </p:cNvCxnSpPr>
          <p:nvPr/>
        </p:nvCxnSpPr>
        <p:spPr>
          <a:xfrm>
            <a:off x="6095997" y="21113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13A343F-6E54-92E3-86F2-232CF83CE5EC}"/>
              </a:ext>
            </a:extLst>
          </p:cNvPr>
          <p:cNvGrpSpPr/>
          <p:nvPr/>
        </p:nvGrpSpPr>
        <p:grpSpPr>
          <a:xfrm>
            <a:off x="1586549" y="2889205"/>
            <a:ext cx="3806825" cy="2537597"/>
            <a:chOff x="509365" y="2377159"/>
            <a:chExt cx="3806825" cy="2537597"/>
          </a:xfrm>
        </p:grpSpPr>
        <p:pic>
          <p:nvPicPr>
            <p:cNvPr id="10252" name="Picture 12" descr="Internet diagram on blackboard. | CanStock">
              <a:extLst>
                <a:ext uri="{FF2B5EF4-FFF2-40B4-BE49-F238E27FC236}">
                  <a16:creationId xmlns:a16="http://schemas.microsoft.com/office/drawing/2014/main" id="{FA4288FC-C019-B3E1-10C8-4633EF2EED8A}"/>
                </a:ext>
              </a:extLst>
            </p:cNvPr>
            <p:cNvPicPr>
              <a:picLocks noChangeAspect="1" noChangeArrowheads="1"/>
            </p:cNvPicPr>
            <p:nvPr/>
          </p:nvPicPr>
          <p:blipFill rotWithShape="1">
            <a:blip r:embed="rId3" cstate="email">
              <a:clrChange>
                <a:clrFrom>
                  <a:srgbClr val="FEFEFE"/>
                </a:clrFrom>
                <a:clrTo>
                  <a:srgbClr val="FEFEFE">
                    <a:alpha val="0"/>
                  </a:srgbClr>
                </a:clrTo>
              </a:clrChange>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509365" y="2377159"/>
              <a:ext cx="3806825" cy="25375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Internet diagram on blackboard. | CanStock">
              <a:extLst>
                <a:ext uri="{FF2B5EF4-FFF2-40B4-BE49-F238E27FC236}">
                  <a16:creationId xmlns:a16="http://schemas.microsoft.com/office/drawing/2014/main" id="{9B04D723-AB19-3A35-48BE-B5D97E2222D3}"/>
                </a:ext>
              </a:extLst>
            </p:cNvPr>
            <p:cNvPicPr>
              <a:picLocks noChangeAspect="1" noChangeArrowheads="1"/>
            </p:cNvPicPr>
            <p:nvPr/>
          </p:nvPicPr>
          <p:blipFill rotWithShape="1">
            <a:blip r:embed="rId4" cstate="email">
              <a:clrChange>
                <a:clrFrom>
                  <a:srgbClr val="FEFEFE"/>
                </a:clrFrom>
                <a:clrTo>
                  <a:srgbClr val="FEFEFE">
                    <a:alpha val="0"/>
                  </a:srgbClr>
                </a:clrTo>
              </a:clrChange>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748988" y="2748013"/>
              <a:ext cx="736912" cy="56668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54" name="Picture 14" descr="Plan icon PNG and SVG Vector Free Download">
            <a:extLst>
              <a:ext uri="{FF2B5EF4-FFF2-40B4-BE49-F238E27FC236}">
                <a16:creationId xmlns:a16="http://schemas.microsoft.com/office/drawing/2014/main" id="{3D8DF5CC-B64D-FC92-E089-207BA81D9C4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47465" y="612697"/>
            <a:ext cx="544452" cy="6858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62B3D16C-4956-EA8C-AAB3-6F310A7B73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143837" y="2962574"/>
            <a:ext cx="3461614" cy="3171526"/>
          </a:xfrm>
          <a:prstGeom prst="rect">
            <a:avLst/>
          </a:prstGeom>
        </p:spPr>
      </p:pic>
      <p:pic>
        <p:nvPicPr>
          <p:cNvPr id="15" name="Picture 4" descr="Transparent Personality Clipart - Monopoly Black And White, HD Png Download  , Transparent Png Image - PNGitem">
            <a:extLst>
              <a:ext uri="{FF2B5EF4-FFF2-40B4-BE49-F238E27FC236}">
                <a16:creationId xmlns:a16="http://schemas.microsoft.com/office/drawing/2014/main" id="{7ED6188B-EEFF-5C1A-19CC-5C756C4BB32D}"/>
              </a:ext>
            </a:extLst>
          </p:cNvPr>
          <p:cNvPicPr>
            <a:picLocks noChangeAspect="1" noChangeArrowheads="1"/>
          </p:cNvPicPr>
          <p:nvPr/>
        </p:nvPicPr>
        <p:blipFill rotWithShape="1">
          <a:blip r:embed="rId7" cstate="email">
            <a:clrChange>
              <a:clrFrom>
                <a:srgbClr val="F7F7F7"/>
              </a:clrFrom>
              <a:clrTo>
                <a:srgbClr val="F7F7F7">
                  <a:alpha val="0"/>
                </a:srgbClr>
              </a:clrTo>
            </a:clrChange>
            <a:extLst>
              <a:ext uri="{28A0092B-C50C-407E-A947-70E740481C1C}">
                <a14:useLocalDpi xmlns:a14="http://schemas.microsoft.com/office/drawing/2010/main"/>
              </a:ext>
            </a:extLst>
          </a:blip>
          <a:srcRect l="20847" t="5858" r="21346"/>
          <a:stretch/>
        </p:blipFill>
        <p:spPr bwMode="auto">
          <a:xfrm>
            <a:off x="593949" y="3450805"/>
            <a:ext cx="1761538" cy="268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3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DDE46-051A-FABF-17E0-9F3CD20C764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Kind of Like Baking Some Muffins</a:t>
            </a:r>
          </a:p>
        </p:txBody>
      </p:sp>
      <p:pic>
        <p:nvPicPr>
          <p:cNvPr id="5122" name="Picture 2" descr="Recipes - Free food icons">
            <a:extLst>
              <a:ext uri="{FF2B5EF4-FFF2-40B4-BE49-F238E27FC236}">
                <a16:creationId xmlns:a16="http://schemas.microsoft.com/office/drawing/2014/main" id="{C9BC85B7-1629-6B10-A8B9-98D6F3776C3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5982" y="626559"/>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E853016-EC98-7CF9-E8EB-DEC0142911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33613" y="2206291"/>
            <a:ext cx="2724768" cy="3364009"/>
          </a:xfrm>
          <a:prstGeom prst="rect">
            <a:avLst/>
          </a:prstGeom>
        </p:spPr>
      </p:pic>
      <p:pic>
        <p:nvPicPr>
          <p:cNvPr id="20" name="Picture 19">
            <a:extLst>
              <a:ext uri="{FF2B5EF4-FFF2-40B4-BE49-F238E27FC236}">
                <a16:creationId xmlns:a16="http://schemas.microsoft.com/office/drawing/2014/main" id="{CAD70BC6-BDDF-23A3-8FBB-3A83F01CCC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337" y="2922811"/>
            <a:ext cx="4694327" cy="1402202"/>
          </a:xfrm>
          <a:prstGeom prst="rect">
            <a:avLst/>
          </a:prstGeom>
        </p:spPr>
      </p:pic>
      <p:pic>
        <p:nvPicPr>
          <p:cNvPr id="23" name="Picture 22">
            <a:extLst>
              <a:ext uri="{FF2B5EF4-FFF2-40B4-BE49-F238E27FC236}">
                <a16:creationId xmlns:a16="http://schemas.microsoft.com/office/drawing/2014/main" id="{B2618DFE-7F51-601A-C985-39924C07ECF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857338" y="1632579"/>
            <a:ext cx="3542933" cy="4511431"/>
          </a:xfrm>
          <a:prstGeom prst="rect">
            <a:avLst/>
          </a:prstGeom>
        </p:spPr>
      </p:pic>
    </p:spTree>
    <p:extLst>
      <p:ext uri="{BB962C8B-B14F-4D97-AF65-F5344CB8AC3E}">
        <p14:creationId xmlns:p14="http://schemas.microsoft.com/office/powerpoint/2010/main" val="3922393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DDE46-051A-FABF-17E0-9F3CD20C764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Start With The End In Mind</a:t>
            </a:r>
          </a:p>
        </p:txBody>
      </p:sp>
      <p:pic>
        <p:nvPicPr>
          <p:cNvPr id="2" name="Picture 1">
            <a:extLst>
              <a:ext uri="{FF2B5EF4-FFF2-40B4-BE49-F238E27FC236}">
                <a16:creationId xmlns:a16="http://schemas.microsoft.com/office/drawing/2014/main" id="{3F47EB53-D009-6EAE-342A-67456D9E95E5}"/>
              </a:ext>
            </a:extLst>
          </p:cNvPr>
          <p:cNvPicPr>
            <a:picLocks noGrp="1" noRot="1" noChangeAspect="1" noMove="1" noResize="1" noEditPoints="1" noAdjustHandles="1" noChangeArrowheads="1" noChangeShapeType="1" noCrop="1"/>
          </p:cNvPicPr>
          <p:nvPr/>
        </p:nvPicPr>
        <p:blipFill rotWithShape="1">
          <a:blip r:embed="rId3" cstate="email">
            <a:clrChange>
              <a:clrFrom>
                <a:srgbClr val="000818">
                  <a:alpha val="25098"/>
                </a:srgbClr>
              </a:clrFrom>
              <a:clrTo>
                <a:srgbClr val="000818">
                  <a:alpha val="0"/>
                </a:srgbClr>
              </a:clrTo>
            </a:clrChange>
            <a:extLst>
              <a:ext uri="{28A0092B-C50C-407E-A947-70E740481C1C}">
                <a14:useLocalDpi xmlns:a14="http://schemas.microsoft.com/office/drawing/2010/main"/>
              </a:ext>
            </a:extLst>
          </a:blip>
          <a:srcRect/>
          <a:stretch/>
        </p:blipFill>
        <p:spPr>
          <a:xfrm>
            <a:off x="9873049" y="2168193"/>
            <a:ext cx="1150820" cy="3092719"/>
          </a:xfrm>
          <a:prstGeom prst="rect">
            <a:avLst/>
          </a:prstGeom>
        </p:spPr>
      </p:pic>
      <p:pic>
        <p:nvPicPr>
          <p:cNvPr id="3" name="Picture 2">
            <a:extLst>
              <a:ext uri="{FF2B5EF4-FFF2-40B4-BE49-F238E27FC236}">
                <a16:creationId xmlns:a16="http://schemas.microsoft.com/office/drawing/2014/main" id="{155607F4-665E-17CC-7531-171A4BF4EC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2650" y="575548"/>
            <a:ext cx="683852" cy="685800"/>
          </a:xfrm>
          <a:prstGeom prst="rect">
            <a:avLst/>
          </a:prstGeom>
        </p:spPr>
      </p:pic>
    </p:spTree>
    <p:extLst>
      <p:ext uri="{BB962C8B-B14F-4D97-AF65-F5344CB8AC3E}">
        <p14:creationId xmlns:p14="http://schemas.microsoft.com/office/powerpoint/2010/main" val="1648740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DDE46-051A-FABF-17E0-9F3CD20C764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Start With The End In Mind</a:t>
            </a:r>
          </a:p>
        </p:txBody>
      </p:sp>
      <p:pic>
        <p:nvPicPr>
          <p:cNvPr id="3" name="Picture 2">
            <a:extLst>
              <a:ext uri="{FF2B5EF4-FFF2-40B4-BE49-F238E27FC236}">
                <a16:creationId xmlns:a16="http://schemas.microsoft.com/office/drawing/2014/main" id="{155607F4-665E-17CC-7531-171A4BF4EC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650" y="575548"/>
            <a:ext cx="683852" cy="685800"/>
          </a:xfrm>
          <a:prstGeom prst="rect">
            <a:avLst/>
          </a:prstGeom>
        </p:spPr>
      </p:pic>
      <p:grpSp>
        <p:nvGrpSpPr>
          <p:cNvPr id="28" name="Group 27">
            <a:extLst>
              <a:ext uri="{FF2B5EF4-FFF2-40B4-BE49-F238E27FC236}">
                <a16:creationId xmlns:a16="http://schemas.microsoft.com/office/drawing/2014/main" id="{2FBD2EAF-6C9D-E844-5483-6D05654C7E42}"/>
              </a:ext>
            </a:extLst>
          </p:cNvPr>
          <p:cNvGrpSpPr/>
          <p:nvPr/>
        </p:nvGrpSpPr>
        <p:grpSpPr>
          <a:xfrm>
            <a:off x="3827777" y="1379894"/>
            <a:ext cx="8037832" cy="4098211"/>
            <a:chOff x="2105607" y="1883489"/>
            <a:chExt cx="8037832" cy="4098211"/>
          </a:xfrm>
        </p:grpSpPr>
        <p:sp>
          <p:nvSpPr>
            <p:cNvPr id="7" name="TextBox 6">
              <a:extLst>
                <a:ext uri="{FF2B5EF4-FFF2-40B4-BE49-F238E27FC236}">
                  <a16:creationId xmlns:a16="http://schemas.microsoft.com/office/drawing/2014/main" id="{C34054DE-C597-7BC5-C87B-2E745C63DB2D}"/>
                </a:ext>
              </a:extLst>
            </p:cNvPr>
            <p:cNvSpPr txBox="1"/>
            <p:nvPr/>
          </p:nvSpPr>
          <p:spPr>
            <a:xfrm>
              <a:off x="2105607" y="1934348"/>
              <a:ext cx="3416300" cy="553998"/>
            </a:xfrm>
            <a:prstGeom prst="rect">
              <a:avLst/>
            </a:prstGeom>
            <a:noFill/>
          </p:spPr>
          <p:txBody>
            <a:bodyPr wrap="square">
              <a:spAutoFit/>
            </a:bodyPr>
            <a:lstStyle/>
            <a:p>
              <a:pPr marL="298610" lvl="1" algn="r">
                <a:lnSpc>
                  <a:spcPts val="3564"/>
                </a:lnSpc>
              </a:pPr>
              <a:r>
                <a:rPr lang="en-US" sz="3200" spc="50" dirty="0">
                  <a:solidFill>
                    <a:srgbClr val="606060"/>
                  </a:solidFill>
                  <a:latin typeface="Roboto"/>
                </a:rPr>
                <a:t>Title</a:t>
              </a:r>
            </a:p>
          </p:txBody>
        </p:sp>
        <p:sp>
          <p:nvSpPr>
            <p:cNvPr id="8" name="Rectangle: Rounded Corners 7">
              <a:extLst>
                <a:ext uri="{FF2B5EF4-FFF2-40B4-BE49-F238E27FC236}">
                  <a16:creationId xmlns:a16="http://schemas.microsoft.com/office/drawing/2014/main" id="{742C24B2-696C-B2C2-F71B-52340FF4C9E5}"/>
                </a:ext>
              </a:extLst>
            </p:cNvPr>
            <p:cNvSpPr/>
            <p:nvPr/>
          </p:nvSpPr>
          <p:spPr>
            <a:xfrm>
              <a:off x="6395042" y="1889281"/>
              <a:ext cx="3465915" cy="4092419"/>
            </a:xfrm>
            <a:prstGeom prst="roundRect">
              <a:avLst>
                <a:gd name="adj" fmla="val 230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3A1E17D-249B-4094-97F0-A93E1A8D6220}"/>
                </a:ext>
              </a:extLst>
            </p:cNvPr>
            <p:cNvSpPr txBox="1"/>
            <p:nvPr/>
          </p:nvSpPr>
          <p:spPr>
            <a:xfrm>
              <a:off x="2105607" y="3257549"/>
              <a:ext cx="3416300" cy="553998"/>
            </a:xfrm>
            <a:prstGeom prst="rect">
              <a:avLst/>
            </a:prstGeom>
            <a:noFill/>
          </p:spPr>
          <p:txBody>
            <a:bodyPr wrap="square">
              <a:spAutoFit/>
            </a:bodyPr>
            <a:lstStyle/>
            <a:p>
              <a:pPr marL="298610" lvl="1" algn="r">
                <a:lnSpc>
                  <a:spcPts val="3564"/>
                </a:lnSpc>
              </a:pPr>
              <a:r>
                <a:rPr lang="en-US" sz="3200" spc="50" dirty="0">
                  <a:solidFill>
                    <a:srgbClr val="606060"/>
                  </a:solidFill>
                  <a:latin typeface="Roboto"/>
                </a:rPr>
                <a:t>Property Image</a:t>
              </a:r>
            </a:p>
          </p:txBody>
        </p:sp>
        <p:sp>
          <p:nvSpPr>
            <p:cNvPr id="10" name="TextBox 9">
              <a:extLst>
                <a:ext uri="{FF2B5EF4-FFF2-40B4-BE49-F238E27FC236}">
                  <a16:creationId xmlns:a16="http://schemas.microsoft.com/office/drawing/2014/main" id="{3E2F5FD2-672C-B003-CA5C-B8728D12EECE}"/>
                </a:ext>
              </a:extLst>
            </p:cNvPr>
            <p:cNvSpPr txBox="1"/>
            <p:nvPr/>
          </p:nvSpPr>
          <p:spPr>
            <a:xfrm>
              <a:off x="2116858" y="4526257"/>
              <a:ext cx="3416300" cy="553998"/>
            </a:xfrm>
            <a:prstGeom prst="rect">
              <a:avLst/>
            </a:prstGeom>
            <a:noFill/>
          </p:spPr>
          <p:txBody>
            <a:bodyPr wrap="square">
              <a:spAutoFit/>
            </a:bodyPr>
            <a:lstStyle/>
            <a:p>
              <a:pPr marL="298610" lvl="1" algn="r">
                <a:lnSpc>
                  <a:spcPts val="3564"/>
                </a:lnSpc>
              </a:pPr>
              <a:r>
                <a:rPr lang="en-US" sz="3200" spc="50" dirty="0">
                  <a:solidFill>
                    <a:srgbClr val="606060"/>
                  </a:solidFill>
                  <a:latin typeface="Roboto"/>
                </a:rPr>
                <a:t>Option Buttons</a:t>
              </a:r>
            </a:p>
          </p:txBody>
        </p:sp>
        <p:sp>
          <p:nvSpPr>
            <p:cNvPr id="11" name="TextBox 10">
              <a:extLst>
                <a:ext uri="{FF2B5EF4-FFF2-40B4-BE49-F238E27FC236}">
                  <a16:creationId xmlns:a16="http://schemas.microsoft.com/office/drawing/2014/main" id="{E91DADC7-41B7-1834-6221-7B8EC82ACD8E}"/>
                </a:ext>
              </a:extLst>
            </p:cNvPr>
            <p:cNvSpPr txBox="1"/>
            <p:nvPr/>
          </p:nvSpPr>
          <p:spPr>
            <a:xfrm>
              <a:off x="2116858" y="5172848"/>
              <a:ext cx="3416300" cy="553998"/>
            </a:xfrm>
            <a:prstGeom prst="rect">
              <a:avLst/>
            </a:prstGeom>
            <a:noFill/>
          </p:spPr>
          <p:txBody>
            <a:bodyPr wrap="square">
              <a:spAutoFit/>
            </a:bodyPr>
            <a:lstStyle/>
            <a:p>
              <a:pPr marL="298610" lvl="1" algn="r">
                <a:lnSpc>
                  <a:spcPts val="3564"/>
                </a:lnSpc>
              </a:pPr>
              <a:r>
                <a:rPr lang="en-US" sz="3200" spc="50" dirty="0">
                  <a:solidFill>
                    <a:srgbClr val="606060"/>
                  </a:solidFill>
                  <a:latin typeface="Roboto"/>
                </a:rPr>
                <a:t>Animation</a:t>
              </a:r>
            </a:p>
          </p:txBody>
        </p:sp>
        <p:sp>
          <p:nvSpPr>
            <p:cNvPr id="12" name="TextBox 11">
              <a:extLst>
                <a:ext uri="{FF2B5EF4-FFF2-40B4-BE49-F238E27FC236}">
                  <a16:creationId xmlns:a16="http://schemas.microsoft.com/office/drawing/2014/main" id="{DA7FEC62-7FEF-9CFF-35CD-C28545360C75}"/>
                </a:ext>
              </a:extLst>
            </p:cNvPr>
            <p:cNvSpPr txBox="1"/>
            <p:nvPr/>
          </p:nvSpPr>
          <p:spPr>
            <a:xfrm>
              <a:off x="6395042" y="1883489"/>
              <a:ext cx="3465914" cy="496290"/>
            </a:xfrm>
            <a:prstGeom prst="rect">
              <a:avLst/>
            </a:prstGeom>
            <a:noFill/>
          </p:spPr>
          <p:txBody>
            <a:bodyPr wrap="square">
              <a:spAutoFit/>
            </a:bodyPr>
            <a:lstStyle/>
            <a:p>
              <a:pPr indent="-158590" algn="ctr">
                <a:lnSpc>
                  <a:spcPts val="3564"/>
                </a:lnSpc>
              </a:pPr>
              <a:r>
                <a:rPr lang="en-US" b="1" dirty="0"/>
                <a:t>You Landed On Boardwalk</a:t>
              </a:r>
            </a:p>
          </p:txBody>
        </p:sp>
        <p:pic>
          <p:nvPicPr>
            <p:cNvPr id="14" name="Picture 13">
              <a:extLst>
                <a:ext uri="{FF2B5EF4-FFF2-40B4-BE49-F238E27FC236}">
                  <a16:creationId xmlns:a16="http://schemas.microsoft.com/office/drawing/2014/main" id="{A86684A5-D312-F623-63CE-48BD49B6175B}"/>
                </a:ext>
              </a:extLst>
            </p:cNvPr>
            <p:cNvPicPr>
              <a:picLocks noChangeAspect="1"/>
            </p:cNvPicPr>
            <p:nvPr/>
          </p:nvPicPr>
          <p:blipFill>
            <a:blip r:embed="rId4"/>
            <a:stretch>
              <a:fillRect/>
            </a:stretch>
          </p:blipFill>
          <p:spPr>
            <a:xfrm>
              <a:off x="7189614" y="2443279"/>
              <a:ext cx="1851372" cy="2178825"/>
            </a:xfrm>
            <a:prstGeom prst="rect">
              <a:avLst/>
            </a:prstGeom>
          </p:spPr>
        </p:pic>
        <p:sp>
          <p:nvSpPr>
            <p:cNvPr id="15" name="TextBox 14">
              <a:extLst>
                <a:ext uri="{FF2B5EF4-FFF2-40B4-BE49-F238E27FC236}">
                  <a16:creationId xmlns:a16="http://schemas.microsoft.com/office/drawing/2014/main" id="{0D3447B6-6BBC-DD2B-CB65-C4D1C89C0593}"/>
                </a:ext>
              </a:extLst>
            </p:cNvPr>
            <p:cNvSpPr txBox="1"/>
            <p:nvPr/>
          </p:nvSpPr>
          <p:spPr>
            <a:xfrm>
              <a:off x="7938532" y="4557936"/>
              <a:ext cx="2204907" cy="961161"/>
            </a:xfrm>
            <a:prstGeom prst="rect">
              <a:avLst/>
            </a:prstGeom>
            <a:noFill/>
          </p:spPr>
          <p:txBody>
            <a:bodyPr wrap="square">
              <a:spAutoFit/>
            </a:bodyPr>
            <a:lstStyle/>
            <a:p>
              <a:pPr indent="-158590">
                <a:lnSpc>
                  <a:spcPts val="3564"/>
                </a:lnSpc>
              </a:pPr>
              <a:r>
                <a:rPr lang="en-US" b="1" dirty="0"/>
                <a:t>Buy </a:t>
              </a:r>
            </a:p>
            <a:p>
              <a:pPr indent="-158590">
                <a:lnSpc>
                  <a:spcPts val="3564"/>
                </a:lnSpc>
              </a:pPr>
              <a:r>
                <a:rPr lang="en-US" b="1" dirty="0"/>
                <a:t>Auction</a:t>
              </a:r>
            </a:p>
          </p:txBody>
        </p:sp>
        <p:sp>
          <p:nvSpPr>
            <p:cNvPr id="16" name="Oval 15">
              <a:extLst>
                <a:ext uri="{FF2B5EF4-FFF2-40B4-BE49-F238E27FC236}">
                  <a16:creationId xmlns:a16="http://schemas.microsoft.com/office/drawing/2014/main" id="{B6C04176-538C-5D7A-E2CF-F9BF3AAA209A}"/>
                </a:ext>
              </a:extLst>
            </p:cNvPr>
            <p:cNvSpPr/>
            <p:nvPr/>
          </p:nvSpPr>
          <p:spPr>
            <a:xfrm>
              <a:off x="7709932" y="4760138"/>
              <a:ext cx="228600" cy="2286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14DF330-3A1E-367C-C310-A96D9761321A}"/>
                </a:ext>
              </a:extLst>
            </p:cNvPr>
            <p:cNvSpPr/>
            <p:nvPr/>
          </p:nvSpPr>
          <p:spPr>
            <a:xfrm>
              <a:off x="7709932" y="5222390"/>
              <a:ext cx="228600" cy="2286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E9DC8BA-CBB0-AC34-06DD-5AA8A3A4057E}"/>
                </a:ext>
              </a:extLst>
            </p:cNvPr>
            <p:cNvSpPr/>
            <p:nvPr/>
          </p:nvSpPr>
          <p:spPr>
            <a:xfrm>
              <a:off x="8354861" y="5531128"/>
              <a:ext cx="1152394" cy="3326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p>
          </p:txBody>
        </p:sp>
        <p:sp>
          <p:nvSpPr>
            <p:cNvPr id="19" name="Oval 18">
              <a:extLst>
                <a:ext uri="{FF2B5EF4-FFF2-40B4-BE49-F238E27FC236}">
                  <a16:creationId xmlns:a16="http://schemas.microsoft.com/office/drawing/2014/main" id="{B2F107A4-6507-46A7-F1C2-3E8B47B9AC15}"/>
                </a:ext>
              </a:extLst>
            </p:cNvPr>
            <p:cNvSpPr/>
            <p:nvPr/>
          </p:nvSpPr>
          <p:spPr>
            <a:xfrm>
              <a:off x="7772745" y="4836218"/>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2EBB461D-35CF-F612-E668-E35DC2017C7A}"/>
                </a:ext>
              </a:extLst>
            </p:cNvPr>
            <p:cNvPicPr>
              <a:picLocks noChangeAspect="1"/>
            </p:cNvPicPr>
            <p:nvPr/>
          </p:nvPicPr>
          <p:blipFill>
            <a:blip r:embed="rId5"/>
            <a:stretch>
              <a:fillRect/>
            </a:stretch>
          </p:blipFill>
          <p:spPr>
            <a:xfrm>
              <a:off x="6737600" y="4969859"/>
              <a:ext cx="797274" cy="893913"/>
            </a:xfrm>
            <a:prstGeom prst="rect">
              <a:avLst/>
            </a:prstGeom>
          </p:spPr>
        </p:pic>
        <p:cxnSp>
          <p:nvCxnSpPr>
            <p:cNvPr id="23" name="Straight Arrow Connector 22">
              <a:extLst>
                <a:ext uri="{FF2B5EF4-FFF2-40B4-BE49-F238E27FC236}">
                  <a16:creationId xmlns:a16="http://schemas.microsoft.com/office/drawing/2014/main" id="{54AA5A37-87D6-CB5B-57F2-6CE9C5D98A8A}"/>
                </a:ext>
              </a:extLst>
            </p:cNvPr>
            <p:cNvCxnSpPr>
              <a:cxnSpLocks/>
              <a:stCxn id="11" idx="3"/>
            </p:cNvCxnSpPr>
            <p:nvPr/>
          </p:nvCxnSpPr>
          <p:spPr>
            <a:xfrm>
              <a:off x="5533158" y="5449847"/>
              <a:ext cx="1139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75EA12F-11B1-1B7A-2FB0-8C69439F1D07}"/>
                </a:ext>
              </a:extLst>
            </p:cNvPr>
            <p:cNvCxnSpPr>
              <a:cxnSpLocks/>
            </p:cNvCxnSpPr>
            <p:nvPr/>
          </p:nvCxnSpPr>
          <p:spPr>
            <a:xfrm>
              <a:off x="5533158" y="4831473"/>
              <a:ext cx="18288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BEF289-ED47-A836-2644-8CC63F34F815}"/>
                </a:ext>
              </a:extLst>
            </p:cNvPr>
            <p:cNvCxnSpPr>
              <a:cxnSpLocks/>
            </p:cNvCxnSpPr>
            <p:nvPr/>
          </p:nvCxnSpPr>
          <p:spPr>
            <a:xfrm>
              <a:off x="5533158" y="3536431"/>
              <a:ext cx="1600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4FA1676-B97F-00E1-E49F-B1722F363904}"/>
                </a:ext>
              </a:extLst>
            </p:cNvPr>
            <p:cNvCxnSpPr>
              <a:cxnSpLocks/>
            </p:cNvCxnSpPr>
            <p:nvPr/>
          </p:nvCxnSpPr>
          <p:spPr>
            <a:xfrm>
              <a:off x="5533158" y="2211347"/>
              <a:ext cx="1139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7760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DDE46-051A-FABF-17E0-9F3CD20C7644}"/>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Get the Ingredients</a:t>
            </a:r>
          </a:p>
        </p:txBody>
      </p:sp>
      <p:pic>
        <p:nvPicPr>
          <p:cNvPr id="2" name="Picture 1">
            <a:extLst>
              <a:ext uri="{FF2B5EF4-FFF2-40B4-BE49-F238E27FC236}">
                <a16:creationId xmlns:a16="http://schemas.microsoft.com/office/drawing/2014/main" id="{3F47EB53-D009-6EAE-342A-67456D9E95E5}"/>
              </a:ext>
            </a:extLst>
          </p:cNvPr>
          <p:cNvPicPr>
            <a:picLocks noChangeAspect="1"/>
          </p:cNvPicPr>
          <p:nvPr/>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9873049" y="2755556"/>
            <a:ext cx="1150820" cy="1075039"/>
          </a:xfrm>
          <a:prstGeom prst="rect">
            <a:avLst/>
          </a:prstGeom>
        </p:spPr>
      </p:pic>
      <p:pic>
        <p:nvPicPr>
          <p:cNvPr id="3" name="Picture 2">
            <a:extLst>
              <a:ext uri="{FF2B5EF4-FFF2-40B4-BE49-F238E27FC236}">
                <a16:creationId xmlns:a16="http://schemas.microsoft.com/office/drawing/2014/main" id="{FC851DAD-565A-AC1E-85C0-93A70362B2A9}"/>
              </a:ext>
            </a:extLst>
          </p:cNvPr>
          <p:cNvPicPr>
            <a:picLocks noGrp="1" noRot="1" noChangeAspect="1" noMove="1" noResize="1" noEditPoints="1" noAdjustHandles="1" noChangeArrowheads="1" noChangeShapeType="1" noCrop="1"/>
          </p:cNvPicPr>
          <p:nvPr/>
        </p:nvPicPr>
        <p:blipFill rotWithShape="1">
          <a:blip r:embed="rId4" cstate="email">
            <a:extLst>
              <a:ext uri="{28A0092B-C50C-407E-A947-70E740481C1C}">
                <a14:useLocalDpi xmlns:a14="http://schemas.microsoft.com/office/drawing/2010/main"/>
              </a:ext>
            </a:extLst>
          </a:blip>
          <a:srcRect/>
          <a:stretch/>
        </p:blipFill>
        <p:spPr>
          <a:xfrm>
            <a:off x="1168125" y="2168193"/>
            <a:ext cx="1463864" cy="3092719"/>
          </a:xfrm>
          <a:prstGeom prst="rect">
            <a:avLst/>
          </a:prstGeom>
        </p:spPr>
      </p:pic>
      <p:pic>
        <p:nvPicPr>
          <p:cNvPr id="10242" name="Picture 2" descr="Shopping Cart Icon Isolated On White Background Stock Illustration -  Download Image Now - Shopping Cart, Icon, Cart - iStock">
            <a:extLst>
              <a:ext uri="{FF2B5EF4-FFF2-40B4-BE49-F238E27FC236}">
                <a16:creationId xmlns:a16="http://schemas.microsoft.com/office/drawing/2014/main" id="{C3014912-83A7-82D8-92E5-C534FA96D473}"/>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a:stretch/>
        </p:blipFill>
        <p:spPr bwMode="auto">
          <a:xfrm>
            <a:off x="556056" y="600262"/>
            <a:ext cx="769877"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357BEEA-DE85-9D0D-565D-EDDFC1FD53FD}"/>
              </a:ext>
            </a:extLst>
          </p:cNvPr>
          <p:cNvCxnSpPr>
            <a:stCxn id="2" idx="1"/>
          </p:cNvCxnSpPr>
          <p:nvPr/>
        </p:nvCxnSpPr>
        <p:spPr>
          <a:xfrm flipH="1">
            <a:off x="2631989" y="3293076"/>
            <a:ext cx="7241060" cy="0"/>
          </a:xfrm>
          <a:prstGeom prst="straightConnector1">
            <a:avLst/>
          </a:prstGeom>
          <a:ln w="5715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078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DDE46-051A-FABF-17E0-9F3CD20C7644}"/>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Get the Ingredients</a:t>
            </a:r>
          </a:p>
        </p:txBody>
      </p:sp>
      <p:pic>
        <p:nvPicPr>
          <p:cNvPr id="10242" name="Picture 2" descr="Shopping Cart Icon Isolated On White Background Stock Illustration -  Download Image Now - Shopping Cart, Icon, Cart - iStock">
            <a:extLst>
              <a:ext uri="{FF2B5EF4-FFF2-40B4-BE49-F238E27FC236}">
                <a16:creationId xmlns:a16="http://schemas.microsoft.com/office/drawing/2014/main" id="{C3014912-83A7-82D8-92E5-C534FA96D473}"/>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bwMode="auto">
          <a:xfrm>
            <a:off x="556056" y="600262"/>
            <a:ext cx="769877"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357BEEA-DE85-9D0D-565D-EDDFC1FD53FD}"/>
              </a:ext>
            </a:extLst>
          </p:cNvPr>
          <p:cNvCxnSpPr>
            <a:cxnSpLocks/>
          </p:cNvCxnSpPr>
          <p:nvPr/>
        </p:nvCxnSpPr>
        <p:spPr>
          <a:xfrm flipH="1">
            <a:off x="4076700" y="3429000"/>
            <a:ext cx="5572559" cy="0"/>
          </a:xfrm>
          <a:prstGeom prst="straightConnector1">
            <a:avLst/>
          </a:prstGeom>
          <a:ln w="5715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C983250-8C79-EDDA-C427-331E4424687F}"/>
              </a:ext>
            </a:extLst>
          </p:cNvPr>
          <p:cNvPicPr>
            <a:picLocks noChangeAspect="1"/>
          </p:cNvPicPr>
          <p:nvPr/>
        </p:nvPicPr>
        <p:blipFill>
          <a:blip r:embed="rId4">
            <a:duotone>
              <a:schemeClr val="bg2">
                <a:shade val="45000"/>
                <a:satMod val="135000"/>
              </a:schemeClr>
              <a:prstClr val="white"/>
            </a:duotone>
          </a:blip>
          <a:stretch>
            <a:fillRect/>
          </a:stretch>
        </p:blipFill>
        <p:spPr>
          <a:xfrm>
            <a:off x="8115300" y="1660022"/>
            <a:ext cx="3755461" cy="4109060"/>
          </a:xfrm>
          <a:prstGeom prst="rect">
            <a:avLst/>
          </a:prstGeom>
        </p:spPr>
      </p:pic>
      <p:sp>
        <p:nvSpPr>
          <p:cNvPr id="37" name="Rectangle: Rounded Corners 36">
            <a:extLst>
              <a:ext uri="{FF2B5EF4-FFF2-40B4-BE49-F238E27FC236}">
                <a16:creationId xmlns:a16="http://schemas.microsoft.com/office/drawing/2014/main" id="{B2570222-49A0-35E7-EB82-CE864C10112F}"/>
              </a:ext>
            </a:extLst>
          </p:cNvPr>
          <p:cNvSpPr/>
          <p:nvPr/>
        </p:nvSpPr>
        <p:spPr>
          <a:xfrm>
            <a:off x="619125" y="1660029"/>
            <a:ext cx="3457575" cy="4109053"/>
          </a:xfrm>
          <a:prstGeom prst="roundRect">
            <a:avLst>
              <a:gd name="adj" fmla="val 3867"/>
            </a:avLst>
          </a:prstGeom>
          <a:solidFill>
            <a:srgbClr val="BFEB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13552600-B615-C4BF-FCE0-3B7994C9F529}"/>
              </a:ext>
            </a:extLst>
          </p:cNvPr>
          <p:cNvPicPr>
            <a:picLocks noChangeAspect="1"/>
          </p:cNvPicPr>
          <p:nvPr/>
        </p:nvPicPr>
        <p:blipFill>
          <a:blip r:embed="rId5"/>
          <a:stretch>
            <a:fillRect/>
          </a:stretch>
        </p:blipFill>
        <p:spPr>
          <a:xfrm>
            <a:off x="2639700" y="4134763"/>
            <a:ext cx="1268546" cy="1323699"/>
          </a:xfrm>
          <a:prstGeom prst="rect">
            <a:avLst/>
          </a:prstGeom>
        </p:spPr>
      </p:pic>
      <p:pic>
        <p:nvPicPr>
          <p:cNvPr id="62" name="Picture 61">
            <a:extLst>
              <a:ext uri="{FF2B5EF4-FFF2-40B4-BE49-F238E27FC236}">
                <a16:creationId xmlns:a16="http://schemas.microsoft.com/office/drawing/2014/main" id="{88300EE5-DCC0-8D0B-A3CD-11D088429429}"/>
              </a:ext>
            </a:extLst>
          </p:cNvPr>
          <p:cNvPicPr>
            <a:picLocks noChangeAspect="1"/>
          </p:cNvPicPr>
          <p:nvPr/>
        </p:nvPicPr>
        <p:blipFill>
          <a:blip r:embed="rId6"/>
          <a:stretch>
            <a:fillRect/>
          </a:stretch>
        </p:blipFill>
        <p:spPr>
          <a:xfrm>
            <a:off x="940994" y="2026191"/>
            <a:ext cx="1402809" cy="1402809"/>
          </a:xfrm>
          <a:prstGeom prst="rect">
            <a:avLst/>
          </a:prstGeom>
        </p:spPr>
      </p:pic>
    </p:spTree>
    <p:extLst>
      <p:ext uri="{BB962C8B-B14F-4D97-AF65-F5344CB8AC3E}">
        <p14:creationId xmlns:p14="http://schemas.microsoft.com/office/powerpoint/2010/main" val="1353409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DDE46-051A-FABF-17E0-9F3CD20C764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Then Fill In the Gaps</a:t>
            </a:r>
          </a:p>
        </p:txBody>
      </p:sp>
      <p:pic>
        <p:nvPicPr>
          <p:cNvPr id="2" name="Picture 20" descr="Organize Team Activities Monotone Icon In Powerpoint Pptx Png And Editable Eps Format Slide01">
            <a:extLst>
              <a:ext uri="{FF2B5EF4-FFF2-40B4-BE49-F238E27FC236}">
                <a16:creationId xmlns:a16="http://schemas.microsoft.com/office/drawing/2014/main" id="{3AB1ADB9-7E18-F2D5-32AF-F1377C370E0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56049" y="599919"/>
            <a:ext cx="899592"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1CE5C8C-58E4-E8ED-83CF-739C30A8739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31989" y="2168193"/>
            <a:ext cx="7241060" cy="3092719"/>
          </a:xfrm>
          <a:prstGeom prst="rect">
            <a:avLst/>
          </a:prstGeom>
        </p:spPr>
      </p:pic>
      <p:pic>
        <p:nvPicPr>
          <p:cNvPr id="5" name="Picture 4">
            <a:extLst>
              <a:ext uri="{FF2B5EF4-FFF2-40B4-BE49-F238E27FC236}">
                <a16:creationId xmlns:a16="http://schemas.microsoft.com/office/drawing/2014/main" id="{E211982D-EE3C-EA87-2927-22D818C41A0D}"/>
              </a:ext>
            </a:extLst>
          </p:cNvPr>
          <p:cNvPicPr/>
          <p:nvPr/>
        </p:nvPicPr>
        <p:blipFill rotWithShape="1">
          <a:blip r:embed="rId5"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168125" y="2168193"/>
            <a:ext cx="1463864" cy="3092719"/>
          </a:xfrm>
          <a:prstGeom prst="rect">
            <a:avLst/>
          </a:prstGeom>
        </p:spPr>
      </p:pic>
      <p:pic>
        <p:nvPicPr>
          <p:cNvPr id="6" name="Picture 5">
            <a:extLst>
              <a:ext uri="{FF2B5EF4-FFF2-40B4-BE49-F238E27FC236}">
                <a16:creationId xmlns:a16="http://schemas.microsoft.com/office/drawing/2014/main" id="{A602D829-DF30-A4CA-FFE0-C6560DD33C27}"/>
              </a:ext>
            </a:extLst>
          </p:cNvPr>
          <p:cNvPicPr/>
          <p:nvPr/>
        </p:nvPicPr>
        <p:blipFill rotWithShape="1">
          <a:blip r:embed="rId6"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9873049" y="2168193"/>
            <a:ext cx="1150820" cy="3092719"/>
          </a:xfrm>
          <a:prstGeom prst="rect">
            <a:avLst/>
          </a:prstGeom>
        </p:spPr>
      </p:pic>
    </p:spTree>
    <p:extLst>
      <p:ext uri="{BB962C8B-B14F-4D97-AF65-F5344CB8AC3E}">
        <p14:creationId xmlns:p14="http://schemas.microsoft.com/office/powerpoint/2010/main" val="595827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077DE9-ECFA-A498-D595-51C375C41533}"/>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Agenda – Bonus </a:t>
            </a:r>
          </a:p>
        </p:txBody>
      </p:sp>
      <p:grpSp>
        <p:nvGrpSpPr>
          <p:cNvPr id="2" name="Group 1">
            <a:extLst>
              <a:ext uri="{FF2B5EF4-FFF2-40B4-BE49-F238E27FC236}">
                <a16:creationId xmlns:a16="http://schemas.microsoft.com/office/drawing/2014/main" id="{C91F85D4-6914-0DC1-E886-1DDB742836F2}"/>
              </a:ext>
            </a:extLst>
          </p:cNvPr>
          <p:cNvGrpSpPr/>
          <p:nvPr/>
        </p:nvGrpSpPr>
        <p:grpSpPr>
          <a:xfrm>
            <a:off x="547356" y="3955302"/>
            <a:ext cx="6350709" cy="1371600"/>
            <a:chOff x="13068071" y="5852826"/>
            <a:chExt cx="6350709" cy="1371600"/>
          </a:xfrm>
        </p:grpSpPr>
        <p:sp>
          <p:nvSpPr>
            <p:cNvPr id="33" name="TextBox 32">
              <a:extLst>
                <a:ext uri="{FF2B5EF4-FFF2-40B4-BE49-F238E27FC236}">
                  <a16:creationId xmlns:a16="http://schemas.microsoft.com/office/drawing/2014/main" id="{6268F27A-D39E-A361-7D5C-850A845F2994}"/>
                </a:ext>
              </a:extLst>
            </p:cNvPr>
            <p:cNvSpPr txBox="1"/>
            <p:nvPr/>
          </p:nvSpPr>
          <p:spPr>
            <a:xfrm>
              <a:off x="16618430" y="6000017"/>
              <a:ext cx="2800350" cy="1077218"/>
            </a:xfrm>
            <a:prstGeom prst="rect">
              <a:avLst/>
            </a:prstGeom>
            <a:noFill/>
          </p:spPr>
          <p:txBody>
            <a:bodyPr wrap="square">
              <a:spAutoFit/>
            </a:bodyPr>
            <a:lstStyle/>
            <a:p>
              <a:r>
                <a:rPr lang="en-US" sz="3200" b="1" spc="62" dirty="0">
                  <a:solidFill>
                    <a:srgbClr val="606060"/>
                  </a:solidFill>
                  <a:latin typeface="Roboto Bold"/>
                </a:rPr>
                <a:t>Dynamo</a:t>
              </a:r>
            </a:p>
            <a:p>
              <a:r>
                <a:rPr lang="en-US" sz="3200" b="1" spc="62" dirty="0">
                  <a:solidFill>
                    <a:srgbClr val="606060"/>
                  </a:solidFill>
                  <a:latin typeface="Roboto Bold"/>
                </a:rPr>
                <a:t>Community</a:t>
              </a:r>
            </a:p>
          </p:txBody>
        </p:sp>
        <p:pic>
          <p:nvPicPr>
            <p:cNvPr id="41" name="Picture 40">
              <a:extLst>
                <a:ext uri="{FF2B5EF4-FFF2-40B4-BE49-F238E27FC236}">
                  <a16:creationId xmlns:a16="http://schemas.microsoft.com/office/drawing/2014/main" id="{6AE06C2C-472C-3180-E006-1390BFC8E8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68071" y="5852826"/>
              <a:ext cx="3292888" cy="1371600"/>
            </a:xfrm>
            <a:prstGeom prst="rect">
              <a:avLst/>
            </a:prstGeom>
          </p:spPr>
        </p:pic>
      </p:grpSp>
      <p:sp>
        <p:nvSpPr>
          <p:cNvPr id="42" name="TextBox 41">
            <a:extLst>
              <a:ext uri="{FF2B5EF4-FFF2-40B4-BE49-F238E27FC236}">
                <a16:creationId xmlns:a16="http://schemas.microsoft.com/office/drawing/2014/main" id="{9C7E7C39-5AB8-5D3C-0038-1656C97A416D}"/>
              </a:ext>
            </a:extLst>
          </p:cNvPr>
          <p:cNvSpPr txBox="1"/>
          <p:nvPr/>
        </p:nvSpPr>
        <p:spPr>
          <a:xfrm>
            <a:off x="3992685" y="2317859"/>
            <a:ext cx="2479981" cy="1077218"/>
          </a:xfrm>
          <a:prstGeom prst="rect">
            <a:avLst/>
          </a:prstGeom>
          <a:noFill/>
        </p:spPr>
        <p:txBody>
          <a:bodyPr wrap="square">
            <a:spAutoFit/>
          </a:bodyPr>
          <a:lstStyle/>
          <a:p>
            <a:r>
              <a:rPr lang="en-US" sz="3200" b="1" spc="62" dirty="0">
                <a:solidFill>
                  <a:srgbClr val="606060"/>
                </a:solidFill>
                <a:latin typeface="Roboto Bold"/>
              </a:rPr>
              <a:t>Generative Design</a:t>
            </a:r>
            <a:endParaRPr lang="en-US" sz="1400" b="1" spc="62" dirty="0">
              <a:latin typeface="Roboto Bold"/>
            </a:endParaRPr>
          </a:p>
        </p:txBody>
      </p:sp>
      <p:pic>
        <p:nvPicPr>
          <p:cNvPr id="43" name="Picture 42">
            <a:extLst>
              <a:ext uri="{FF2B5EF4-FFF2-40B4-BE49-F238E27FC236}">
                <a16:creationId xmlns:a16="http://schemas.microsoft.com/office/drawing/2014/main" id="{5BE9877C-59AA-CB3B-FDD8-BD85460DAF0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7356" y="1260991"/>
            <a:ext cx="3081754" cy="2667500"/>
          </a:xfrm>
          <a:prstGeom prst="rect">
            <a:avLst/>
          </a:prstGeom>
        </p:spPr>
      </p:pic>
      <p:pic>
        <p:nvPicPr>
          <p:cNvPr id="47106" name="Picture 2" descr="Bonus - Free miscellaneous icons">
            <a:extLst>
              <a:ext uri="{FF2B5EF4-FFF2-40B4-BE49-F238E27FC236}">
                <a16:creationId xmlns:a16="http://schemas.microsoft.com/office/drawing/2014/main" id="{F7FB7D8A-BA89-1FCE-523E-3B5E68BFF0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5604" y="625311"/>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600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C86E3F-C832-4C59-1D84-C3520B501998}"/>
              </a:ext>
            </a:extLst>
          </p:cNvPr>
          <p:cNvSpPr txBox="1">
            <a:spLocks noGrp="1" noRot="1" noMove="1" noResize="1" noEditPoints="1" noAdjustHandles="1" noChangeArrowheads="1" noChangeShapeType="1"/>
          </p:cNvSpPr>
          <p:nvPr/>
        </p:nvSpPr>
        <p:spPr>
          <a:xfrm>
            <a:off x="119462" y="9809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MoSCow - Dynamopoly</a:t>
            </a:r>
          </a:p>
        </p:txBody>
      </p:sp>
      <p:pic>
        <p:nvPicPr>
          <p:cNvPr id="10" name="Picture 9">
            <a:extLst>
              <a:ext uri="{FF2B5EF4-FFF2-40B4-BE49-F238E27FC236}">
                <a16:creationId xmlns:a16="http://schemas.microsoft.com/office/drawing/2014/main" id="{F45419A0-A2BF-9F3F-3581-360F7983E7B4}"/>
              </a:ext>
            </a:extLst>
          </p:cNvPr>
          <p:cNvPicPr>
            <a:picLocks noGrp="1" noRot="1" noChangeAspect="1" noMove="1" noResize="1" noEditPoints="1" noAdjustHandles="1" noChangeArrowheads="1" noChangeShapeType="1" noCrop="1"/>
          </p:cNvPicPr>
          <p:nvPr/>
        </p:nvPicPr>
        <p:blipFill rotWithShape="1">
          <a:blip r:embed="rId4" cstate="email">
            <a:extLst>
              <a:ext uri="{28A0092B-C50C-407E-A947-70E740481C1C}">
                <a14:useLocalDpi xmlns:a14="http://schemas.microsoft.com/office/drawing/2010/main"/>
              </a:ext>
            </a:extLst>
          </a:blip>
          <a:srcRect/>
          <a:stretch/>
        </p:blipFill>
        <p:spPr>
          <a:xfrm>
            <a:off x="571855" y="575149"/>
            <a:ext cx="637191" cy="685800"/>
          </a:xfrm>
          <a:prstGeom prst="rect">
            <a:avLst/>
          </a:prstGeom>
        </p:spPr>
      </p:pic>
      <p:grpSp>
        <p:nvGrpSpPr>
          <p:cNvPr id="45" name="Group 44">
            <a:extLst>
              <a:ext uri="{FF2B5EF4-FFF2-40B4-BE49-F238E27FC236}">
                <a16:creationId xmlns:a16="http://schemas.microsoft.com/office/drawing/2014/main" id="{54C4EFBC-19F2-3FBE-DCE2-B27F5F7BAA0F}"/>
              </a:ext>
            </a:extLst>
          </p:cNvPr>
          <p:cNvGrpSpPr/>
          <p:nvPr/>
        </p:nvGrpSpPr>
        <p:grpSpPr>
          <a:xfrm>
            <a:off x="396282" y="2286272"/>
            <a:ext cx="11399435" cy="3313609"/>
            <a:chOff x="500876" y="2199912"/>
            <a:chExt cx="11399435" cy="3313609"/>
          </a:xfrm>
        </p:grpSpPr>
        <p:grpSp>
          <p:nvGrpSpPr>
            <p:cNvPr id="41" name="Group 40">
              <a:extLst>
                <a:ext uri="{FF2B5EF4-FFF2-40B4-BE49-F238E27FC236}">
                  <a16:creationId xmlns:a16="http://schemas.microsoft.com/office/drawing/2014/main" id="{206CE3CB-9B5E-2F27-7871-55D4F960FA34}"/>
                </a:ext>
              </a:extLst>
            </p:cNvPr>
            <p:cNvGrpSpPr/>
            <p:nvPr/>
          </p:nvGrpSpPr>
          <p:grpSpPr>
            <a:xfrm>
              <a:off x="500876" y="2199912"/>
              <a:ext cx="2514600" cy="3311888"/>
              <a:chOff x="99597" y="1580152"/>
              <a:chExt cx="2514600" cy="3311888"/>
            </a:xfrm>
          </p:grpSpPr>
          <p:sp>
            <p:nvSpPr>
              <p:cNvPr id="2" name="Rectangle 1">
                <a:extLst>
                  <a:ext uri="{FF2B5EF4-FFF2-40B4-BE49-F238E27FC236}">
                    <a16:creationId xmlns:a16="http://schemas.microsoft.com/office/drawing/2014/main" id="{F622E246-144A-B9A7-2E13-B4508C714954}"/>
                  </a:ext>
                </a:extLst>
              </p:cNvPr>
              <p:cNvSpPr/>
              <p:nvPr/>
            </p:nvSpPr>
            <p:spPr>
              <a:xfrm>
                <a:off x="188943" y="1645406"/>
                <a:ext cx="2340864" cy="504894"/>
              </a:xfrm>
              <a:prstGeom prst="rect">
                <a:avLst/>
              </a:prstGeom>
              <a:solidFill>
                <a:srgbClr val="4B942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62" dirty="0">
                    <a:solidFill>
                      <a:schemeClr val="bg1"/>
                    </a:solidFill>
                    <a:latin typeface="Roboto Bold"/>
                  </a:rPr>
                  <a:t>Must-Have</a:t>
                </a:r>
              </a:p>
            </p:txBody>
          </p:sp>
          <p:sp>
            <p:nvSpPr>
              <p:cNvPr id="19" name="TextBox 18">
                <a:extLst>
                  <a:ext uri="{FF2B5EF4-FFF2-40B4-BE49-F238E27FC236}">
                    <a16:creationId xmlns:a16="http://schemas.microsoft.com/office/drawing/2014/main" id="{92C77242-7CF4-A615-6DEF-F3F2701F48F8}"/>
                  </a:ext>
                </a:extLst>
              </p:cNvPr>
              <p:cNvSpPr txBox="1"/>
              <p:nvPr/>
            </p:nvSpPr>
            <p:spPr>
              <a:xfrm>
                <a:off x="188943" y="2236288"/>
                <a:ext cx="2280896" cy="2308324"/>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Properties</a:t>
                </a:r>
              </a:p>
              <a:p>
                <a:pPr marL="285750" indent="-285750">
                  <a:buFont typeface="Arial" panose="020B0604020202020204" pitchFamily="34" charset="0"/>
                  <a:buChar char="•"/>
                </a:pPr>
                <a:r>
                  <a:rPr lang="en-US" dirty="0">
                    <a:latin typeface="Söhne"/>
                  </a:rPr>
                  <a:t>Roll Dice</a:t>
                </a:r>
              </a:p>
              <a:p>
                <a:pPr marL="285750" indent="-285750">
                  <a:buFont typeface="Arial" panose="020B0604020202020204" pitchFamily="34" charset="0"/>
                  <a:buChar char="•"/>
                </a:pPr>
                <a:r>
                  <a:rPr lang="en-US" dirty="0">
                    <a:latin typeface="Söhne"/>
                  </a:rPr>
                  <a:t>Move Players</a:t>
                </a:r>
              </a:p>
              <a:p>
                <a:pPr marL="285750" indent="-285750">
                  <a:buFont typeface="Arial" panose="020B0604020202020204" pitchFamily="34" charset="0"/>
                  <a:buChar char="•"/>
                </a:pPr>
                <a:r>
                  <a:rPr lang="en-US" dirty="0">
                    <a:latin typeface="Söhne"/>
                  </a:rPr>
                  <a:t>Money Exchange</a:t>
                </a:r>
              </a:p>
              <a:p>
                <a:pPr marL="285750" indent="-285750">
                  <a:buFont typeface="Arial" panose="020B0604020202020204" pitchFamily="34" charset="0"/>
                  <a:buChar char="•"/>
                </a:pPr>
                <a:r>
                  <a:rPr lang="en-US" dirty="0">
                    <a:latin typeface="Söhne"/>
                  </a:rPr>
                  <a:t>Jail System </a:t>
                </a:r>
              </a:p>
              <a:p>
                <a:pPr marL="285750" indent="-285750">
                  <a:buFont typeface="Arial" panose="020B0604020202020204" pitchFamily="34" charset="0"/>
                  <a:buChar char="•"/>
                </a:pPr>
                <a:r>
                  <a:rPr lang="en-US" dirty="0">
                    <a:latin typeface="Söhne"/>
                  </a:rPr>
                  <a:t>Houses and Hotels</a:t>
                </a:r>
              </a:p>
              <a:p>
                <a:pPr marL="285750" indent="-285750">
                  <a:buFont typeface="Arial" panose="020B0604020202020204" pitchFamily="34" charset="0"/>
                  <a:buChar char="•"/>
                </a:pPr>
                <a:r>
                  <a:rPr lang="en-US" dirty="0">
                    <a:latin typeface="Söhne"/>
                  </a:rPr>
                  <a:t>Community Chest &amp; Chance Cards</a:t>
                </a:r>
              </a:p>
            </p:txBody>
          </p:sp>
          <p:sp>
            <p:nvSpPr>
              <p:cNvPr id="24" name="Rectangle 23">
                <a:extLst>
                  <a:ext uri="{FF2B5EF4-FFF2-40B4-BE49-F238E27FC236}">
                    <a16:creationId xmlns:a16="http://schemas.microsoft.com/office/drawing/2014/main" id="{CC74C446-8C85-6C63-10BC-4B996C984701}"/>
                  </a:ext>
                </a:extLst>
              </p:cNvPr>
              <p:cNvSpPr/>
              <p:nvPr/>
            </p:nvSpPr>
            <p:spPr>
              <a:xfrm>
                <a:off x="99597" y="1580152"/>
                <a:ext cx="2514600" cy="3311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7A554D8E-209D-3DB4-9403-28055FD55A61}"/>
                </a:ext>
              </a:extLst>
            </p:cNvPr>
            <p:cNvGrpSpPr/>
            <p:nvPr/>
          </p:nvGrpSpPr>
          <p:grpSpPr>
            <a:xfrm>
              <a:off x="3462488" y="2201633"/>
              <a:ext cx="2514600" cy="3311888"/>
              <a:chOff x="3152594" y="1581873"/>
              <a:chExt cx="2514600" cy="3311888"/>
            </a:xfrm>
          </p:grpSpPr>
          <p:sp>
            <p:nvSpPr>
              <p:cNvPr id="11" name="Rectangle 10">
                <a:extLst>
                  <a:ext uri="{FF2B5EF4-FFF2-40B4-BE49-F238E27FC236}">
                    <a16:creationId xmlns:a16="http://schemas.microsoft.com/office/drawing/2014/main" id="{5FDF5DCE-AC68-6234-1100-FA1E50A95409}"/>
                  </a:ext>
                </a:extLst>
              </p:cNvPr>
              <p:cNvSpPr/>
              <p:nvPr/>
            </p:nvSpPr>
            <p:spPr>
              <a:xfrm>
                <a:off x="3239462" y="1645406"/>
                <a:ext cx="2340864" cy="504894"/>
              </a:xfrm>
              <a:prstGeom prst="rect">
                <a:avLst/>
              </a:prstGeom>
              <a:solidFill>
                <a:srgbClr val="0F01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62" dirty="0">
                    <a:solidFill>
                      <a:schemeClr val="bg1"/>
                    </a:solidFill>
                    <a:latin typeface="Roboto Bold"/>
                  </a:rPr>
                  <a:t>Should-Have</a:t>
                </a:r>
              </a:p>
            </p:txBody>
          </p:sp>
          <p:sp>
            <p:nvSpPr>
              <p:cNvPr id="21" name="TextBox 20">
                <a:extLst>
                  <a:ext uri="{FF2B5EF4-FFF2-40B4-BE49-F238E27FC236}">
                    <a16:creationId xmlns:a16="http://schemas.microsoft.com/office/drawing/2014/main" id="{A098C4EB-DA89-0828-1053-E5538F950E9F}"/>
                  </a:ext>
                </a:extLst>
              </p:cNvPr>
              <p:cNvSpPr txBox="1"/>
              <p:nvPr/>
            </p:nvSpPr>
            <p:spPr>
              <a:xfrm>
                <a:off x="3239460" y="2267303"/>
                <a:ext cx="2340865"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Multiplayer support</a:t>
                </a:r>
              </a:p>
              <a:p>
                <a:pPr marL="285750" indent="-285750">
                  <a:buFont typeface="Arial" panose="020B0604020202020204" pitchFamily="34" charset="0"/>
                  <a:buChar char="•"/>
                </a:pPr>
                <a:r>
                  <a:rPr lang="en-US" dirty="0">
                    <a:latin typeface="Söhne"/>
                  </a:rPr>
                  <a:t>Trading System</a:t>
                </a:r>
              </a:p>
              <a:p>
                <a:pPr marL="285750" indent="-285750">
                  <a:buFont typeface="Arial" panose="020B0604020202020204" pitchFamily="34" charset="0"/>
                  <a:buChar char="•"/>
                </a:pPr>
                <a:r>
                  <a:rPr lang="en-US" dirty="0">
                    <a:latin typeface="Söhne"/>
                  </a:rPr>
                  <a:t>Auction System</a:t>
                </a:r>
              </a:p>
              <a:p>
                <a:pPr marL="285750" indent="-285750">
                  <a:buFont typeface="Arial" panose="020B0604020202020204" pitchFamily="34" charset="0"/>
                  <a:buChar char="•"/>
                </a:pPr>
                <a:r>
                  <a:rPr lang="en-US" b="0" i="0" dirty="0">
                    <a:effectLst/>
                    <a:latin typeface="Söhne"/>
                  </a:rPr>
                  <a:t>Animation</a:t>
                </a:r>
              </a:p>
            </p:txBody>
          </p:sp>
          <p:sp>
            <p:nvSpPr>
              <p:cNvPr id="38" name="Rectangle 37">
                <a:extLst>
                  <a:ext uri="{FF2B5EF4-FFF2-40B4-BE49-F238E27FC236}">
                    <a16:creationId xmlns:a16="http://schemas.microsoft.com/office/drawing/2014/main" id="{100AFCBB-9F40-5CD9-C9F3-02B3613C97D4}"/>
                  </a:ext>
                </a:extLst>
              </p:cNvPr>
              <p:cNvSpPr/>
              <p:nvPr/>
            </p:nvSpPr>
            <p:spPr>
              <a:xfrm>
                <a:off x="3152594" y="1581873"/>
                <a:ext cx="2514600" cy="3311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387833FF-7DD4-3C4D-DC2D-E05E7D2D1367}"/>
                </a:ext>
              </a:extLst>
            </p:cNvPr>
            <p:cNvGrpSpPr/>
            <p:nvPr/>
          </p:nvGrpSpPr>
          <p:grpSpPr>
            <a:xfrm>
              <a:off x="6424100" y="2199912"/>
              <a:ext cx="2514600" cy="3311888"/>
              <a:chOff x="6205591" y="1580152"/>
              <a:chExt cx="2514600" cy="3311888"/>
            </a:xfrm>
          </p:grpSpPr>
          <p:sp>
            <p:nvSpPr>
              <p:cNvPr id="26" name="TextBox 25">
                <a:extLst>
                  <a:ext uri="{FF2B5EF4-FFF2-40B4-BE49-F238E27FC236}">
                    <a16:creationId xmlns:a16="http://schemas.microsoft.com/office/drawing/2014/main" id="{59D7EF18-C38C-3F46-3CDB-CBAB0F165305}"/>
                  </a:ext>
                </a:extLst>
              </p:cNvPr>
              <p:cNvSpPr txBox="1"/>
              <p:nvPr/>
            </p:nvSpPr>
            <p:spPr>
              <a:xfrm>
                <a:off x="6289981" y="2267303"/>
                <a:ext cx="2340864"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VR support</a:t>
                </a:r>
              </a:p>
              <a:p>
                <a:pPr marL="285750" indent="-285750">
                  <a:buFont typeface="Arial" panose="020B0604020202020204" pitchFamily="34" charset="0"/>
                  <a:buChar char="•"/>
                </a:pPr>
                <a:r>
                  <a:rPr lang="en-US" dirty="0">
                    <a:latin typeface="Söhne"/>
                  </a:rPr>
                  <a:t>Visual Effect</a:t>
                </a:r>
              </a:p>
              <a:p>
                <a:pPr marL="285750" indent="-285750">
                  <a:buFont typeface="Arial" panose="020B0604020202020204" pitchFamily="34" charset="0"/>
                  <a:buChar char="•"/>
                </a:pPr>
                <a:r>
                  <a:rPr lang="en-US" dirty="0">
                    <a:latin typeface="Söhne"/>
                  </a:rPr>
                  <a:t>Online Multiplayer</a:t>
                </a:r>
              </a:p>
              <a:p>
                <a:pPr marL="285750" indent="-285750">
                  <a:buFont typeface="Arial" panose="020B0604020202020204" pitchFamily="34" charset="0"/>
                  <a:buChar char="•"/>
                </a:pPr>
                <a:r>
                  <a:rPr lang="en-US" dirty="0">
                    <a:latin typeface="Söhne"/>
                  </a:rPr>
                  <a:t>Dynamic Camera</a:t>
                </a:r>
              </a:p>
              <a:p>
                <a:pPr marL="285750" indent="-285750">
                  <a:buFont typeface="Arial" panose="020B0604020202020204" pitchFamily="34" charset="0"/>
                  <a:buChar char="•"/>
                </a:pPr>
                <a:r>
                  <a:rPr lang="en-US" dirty="0">
                    <a:latin typeface="Söhne"/>
                  </a:rPr>
                  <a:t>Customizable game rules </a:t>
                </a:r>
              </a:p>
            </p:txBody>
          </p:sp>
          <p:sp>
            <p:nvSpPr>
              <p:cNvPr id="20" name="Rectangle 19">
                <a:extLst>
                  <a:ext uri="{FF2B5EF4-FFF2-40B4-BE49-F238E27FC236}">
                    <a16:creationId xmlns:a16="http://schemas.microsoft.com/office/drawing/2014/main" id="{35F5FA54-00B5-9E15-A1F4-5346EC8B4F92}"/>
                  </a:ext>
                </a:extLst>
              </p:cNvPr>
              <p:cNvSpPr/>
              <p:nvPr/>
            </p:nvSpPr>
            <p:spPr>
              <a:xfrm>
                <a:off x="6289981" y="1645406"/>
                <a:ext cx="2340864" cy="504894"/>
              </a:xfrm>
              <a:prstGeom prst="rect">
                <a:avLst/>
              </a:prstGeom>
              <a:solidFill>
                <a:srgbClr val="EF86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62" dirty="0">
                    <a:solidFill>
                      <a:schemeClr val="bg1"/>
                    </a:solidFill>
                    <a:latin typeface="Roboto Bold"/>
                  </a:rPr>
                  <a:t>Could-Have</a:t>
                </a:r>
              </a:p>
            </p:txBody>
          </p:sp>
          <p:sp>
            <p:nvSpPr>
              <p:cNvPr id="39" name="Rectangle 38">
                <a:extLst>
                  <a:ext uri="{FF2B5EF4-FFF2-40B4-BE49-F238E27FC236}">
                    <a16:creationId xmlns:a16="http://schemas.microsoft.com/office/drawing/2014/main" id="{DEA6DB33-67E5-4C7F-EFC4-83584D82A01E}"/>
                  </a:ext>
                </a:extLst>
              </p:cNvPr>
              <p:cNvSpPr/>
              <p:nvPr/>
            </p:nvSpPr>
            <p:spPr>
              <a:xfrm>
                <a:off x="6205591" y="1580152"/>
                <a:ext cx="2514600" cy="3311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F22C04F-DB9E-239D-325A-15854011B066}"/>
                </a:ext>
              </a:extLst>
            </p:cNvPr>
            <p:cNvGrpSpPr/>
            <p:nvPr/>
          </p:nvGrpSpPr>
          <p:grpSpPr>
            <a:xfrm>
              <a:off x="9385711" y="2199912"/>
              <a:ext cx="2514600" cy="3311888"/>
              <a:chOff x="9253631" y="1580152"/>
              <a:chExt cx="2514600" cy="3311888"/>
            </a:xfrm>
          </p:grpSpPr>
          <p:sp>
            <p:nvSpPr>
              <p:cNvPr id="22" name="TextBox 21">
                <a:extLst>
                  <a:ext uri="{FF2B5EF4-FFF2-40B4-BE49-F238E27FC236}">
                    <a16:creationId xmlns:a16="http://schemas.microsoft.com/office/drawing/2014/main" id="{21A19FEC-98A8-0E18-FD17-0F42F85643D1}"/>
                  </a:ext>
                </a:extLst>
              </p:cNvPr>
              <p:cNvSpPr txBox="1"/>
              <p:nvPr/>
            </p:nvSpPr>
            <p:spPr>
              <a:xfrm>
                <a:off x="9340498" y="2236288"/>
                <a:ext cx="2340865"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Sound effects and music</a:t>
                </a:r>
              </a:p>
              <a:p>
                <a:pPr marL="285750" indent="-285750">
                  <a:buFont typeface="Arial" panose="020B0604020202020204" pitchFamily="34" charset="0"/>
                  <a:buChar char="•"/>
                </a:pPr>
                <a:r>
                  <a:rPr lang="en-US" dirty="0">
                    <a:latin typeface="Söhne"/>
                  </a:rPr>
                  <a:t>Online Multiplayer support</a:t>
                </a:r>
              </a:p>
            </p:txBody>
          </p:sp>
          <p:sp>
            <p:nvSpPr>
              <p:cNvPr id="37" name="Rectangle 36">
                <a:extLst>
                  <a:ext uri="{FF2B5EF4-FFF2-40B4-BE49-F238E27FC236}">
                    <a16:creationId xmlns:a16="http://schemas.microsoft.com/office/drawing/2014/main" id="{FA826703-CA6E-469C-B2D3-45661F526582}"/>
                  </a:ext>
                </a:extLst>
              </p:cNvPr>
              <p:cNvSpPr/>
              <p:nvPr/>
            </p:nvSpPr>
            <p:spPr>
              <a:xfrm>
                <a:off x="9340499" y="1645406"/>
                <a:ext cx="2340864" cy="504894"/>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62" dirty="0">
                    <a:solidFill>
                      <a:schemeClr val="bg1"/>
                    </a:solidFill>
                    <a:latin typeface="Roboto Bold"/>
                  </a:rPr>
                  <a:t>Won't-Have</a:t>
                </a:r>
              </a:p>
            </p:txBody>
          </p:sp>
          <p:sp>
            <p:nvSpPr>
              <p:cNvPr id="40" name="Rectangle 39">
                <a:extLst>
                  <a:ext uri="{FF2B5EF4-FFF2-40B4-BE49-F238E27FC236}">
                    <a16:creationId xmlns:a16="http://schemas.microsoft.com/office/drawing/2014/main" id="{3DA50629-55A1-4712-C85F-02E1DC75A1EA}"/>
                  </a:ext>
                </a:extLst>
              </p:cNvPr>
              <p:cNvSpPr/>
              <p:nvPr/>
            </p:nvSpPr>
            <p:spPr>
              <a:xfrm>
                <a:off x="9253631" y="1580152"/>
                <a:ext cx="2514600" cy="3311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91962774"/>
      </p:ext>
    </p:extLst>
  </p:cSld>
  <p:clrMapOvr>
    <a:masterClrMapping/>
  </p:clrMapOvr>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3DD447-A1B1-F433-9744-C6EB7192D33B}"/>
              </a:ext>
            </a:extLst>
          </p:cNvPr>
          <p:cNvPicPr>
            <a:picLocks noGrp="1" noRot="1" noChangeAspect="1" noMove="1" noResize="1" noEditPoints="1" noAdjustHandles="1" noChangeArrowheads="1" noChangeShapeType="1" noCrop="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26276" y="713643"/>
            <a:ext cx="767311" cy="457200"/>
          </a:xfrm>
          <a:prstGeom prst="rect">
            <a:avLst/>
          </a:prstGeom>
        </p:spPr>
      </p:pic>
      <p:pic>
        <p:nvPicPr>
          <p:cNvPr id="24" name="Picture 23">
            <a:extLst>
              <a:ext uri="{FF2B5EF4-FFF2-40B4-BE49-F238E27FC236}">
                <a16:creationId xmlns:a16="http://schemas.microsoft.com/office/drawing/2014/main" id="{B82F178B-45B6-8877-0A2C-5D1C899991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77120" y="1298419"/>
            <a:ext cx="7637753" cy="5015916"/>
          </a:xfrm>
          <a:prstGeom prst="rect">
            <a:avLst/>
          </a:prstGeom>
        </p:spPr>
      </p:pic>
      <p:sp>
        <p:nvSpPr>
          <p:cNvPr id="25" name="TextBox 24">
            <a:extLst>
              <a:ext uri="{FF2B5EF4-FFF2-40B4-BE49-F238E27FC236}">
                <a16:creationId xmlns:a16="http://schemas.microsoft.com/office/drawing/2014/main" id="{7C6056D8-37AC-D95B-DBD9-8F2FDF6D1D35}"/>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Identify the Triforce</a:t>
            </a:r>
          </a:p>
        </p:txBody>
      </p:sp>
    </p:spTree>
    <p:extLst>
      <p:ext uri="{BB962C8B-B14F-4D97-AF65-F5344CB8AC3E}">
        <p14:creationId xmlns:p14="http://schemas.microsoft.com/office/powerpoint/2010/main" val="3940503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D6B4AD-EC10-E0F1-37EA-6C4840D9570A}"/>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Data</a:t>
            </a:r>
          </a:p>
        </p:txBody>
      </p:sp>
      <p:pic>
        <p:nvPicPr>
          <p:cNvPr id="44" name="Picture 43">
            <a:extLst>
              <a:ext uri="{FF2B5EF4-FFF2-40B4-BE49-F238E27FC236}">
                <a16:creationId xmlns:a16="http://schemas.microsoft.com/office/drawing/2014/main" id="{44F8AB52-8587-5D86-ACC7-338E9EE757BC}"/>
              </a:ext>
            </a:extLst>
          </p:cNvPr>
          <p:cNvPicPr>
            <a:picLocks noGrp="1" noRot="1" noChangeAspect="1" noMove="1" noResize="1" noEditPoints="1" noAdjustHandles="1" noChangeArrowheads="1" noChangeShapeType="1" noCrop="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49997" y="547365"/>
            <a:ext cx="855224" cy="685800"/>
          </a:xfrm>
          <a:prstGeom prst="rect">
            <a:avLst/>
          </a:prstGeom>
        </p:spPr>
      </p:pic>
      <p:grpSp>
        <p:nvGrpSpPr>
          <p:cNvPr id="85" name="Group 84">
            <a:extLst>
              <a:ext uri="{FF2B5EF4-FFF2-40B4-BE49-F238E27FC236}">
                <a16:creationId xmlns:a16="http://schemas.microsoft.com/office/drawing/2014/main" id="{15BF1467-3E1A-BCD9-E39C-A59ACE2D4634}"/>
              </a:ext>
            </a:extLst>
          </p:cNvPr>
          <p:cNvGrpSpPr/>
          <p:nvPr/>
        </p:nvGrpSpPr>
        <p:grpSpPr>
          <a:xfrm>
            <a:off x="4174008" y="3180646"/>
            <a:ext cx="3843978" cy="2784443"/>
            <a:chOff x="549997" y="1574596"/>
            <a:chExt cx="6671836" cy="4832845"/>
          </a:xfrm>
        </p:grpSpPr>
        <p:sp>
          <p:nvSpPr>
            <p:cNvPr id="7" name="Right Triangle 6">
              <a:extLst>
                <a:ext uri="{FF2B5EF4-FFF2-40B4-BE49-F238E27FC236}">
                  <a16:creationId xmlns:a16="http://schemas.microsoft.com/office/drawing/2014/main" id="{76D255C4-E1AD-F2D8-0F66-B52766661C58}"/>
                </a:ext>
              </a:extLst>
            </p:cNvPr>
            <p:cNvSpPr/>
            <p:nvPr/>
          </p:nvSpPr>
          <p:spPr>
            <a:xfrm flipV="1">
              <a:off x="6243320" y="3921760"/>
              <a:ext cx="650240" cy="40132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91E8A09-E37B-10E5-119B-1A77D75EFB8E}"/>
                </a:ext>
              </a:extLst>
            </p:cNvPr>
            <p:cNvGrpSpPr/>
            <p:nvPr/>
          </p:nvGrpSpPr>
          <p:grpSpPr>
            <a:xfrm>
              <a:off x="549997" y="1574596"/>
              <a:ext cx="5849480" cy="4694327"/>
              <a:chOff x="549997" y="1357174"/>
              <a:chExt cx="5849480" cy="4694327"/>
            </a:xfrm>
          </p:grpSpPr>
          <p:pic>
            <p:nvPicPr>
              <p:cNvPr id="11274" name="Picture 10" descr="Hasbro Monopoly Classic Board Game C1009 - Best Buy">
                <a:extLst>
                  <a:ext uri="{FF2B5EF4-FFF2-40B4-BE49-F238E27FC236}">
                    <a16:creationId xmlns:a16="http://schemas.microsoft.com/office/drawing/2014/main" id="{8E231887-BA5A-BC18-FB1D-242A80F4F8A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9997" y="3872051"/>
                <a:ext cx="280987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4777F035-693A-0024-34FA-54F9ECDDAE5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53922" y="1357174"/>
                <a:ext cx="4645555" cy="4694327"/>
              </a:xfrm>
              <a:prstGeom prst="rect">
                <a:avLst/>
              </a:prstGeom>
            </p:spPr>
          </p:pic>
        </p:grpSp>
        <p:pic>
          <p:nvPicPr>
            <p:cNvPr id="56" name="Picture 55">
              <a:extLst>
                <a:ext uri="{FF2B5EF4-FFF2-40B4-BE49-F238E27FC236}">
                  <a16:creationId xmlns:a16="http://schemas.microsoft.com/office/drawing/2014/main" id="{7E8D7277-129B-F0BA-E191-1E76F80699E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8731" r="7255" b="21728"/>
            <a:stretch/>
          </p:blipFill>
          <p:spPr>
            <a:xfrm>
              <a:off x="6371350" y="3707673"/>
              <a:ext cx="814387" cy="734863"/>
            </a:xfrm>
            <a:prstGeom prst="rect">
              <a:avLst/>
            </a:prstGeom>
          </p:spPr>
        </p:pic>
        <p:pic>
          <p:nvPicPr>
            <p:cNvPr id="58" name="Picture 57">
              <a:extLst>
                <a:ext uri="{FF2B5EF4-FFF2-40B4-BE49-F238E27FC236}">
                  <a16:creationId xmlns:a16="http://schemas.microsoft.com/office/drawing/2014/main" id="{6A305152-6BE4-87EE-8C3D-4345C57DF28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8860" t="2064" r="7651" b="21728"/>
            <a:stretch/>
          </p:blipFill>
          <p:spPr>
            <a:xfrm>
              <a:off x="6399477" y="4719571"/>
              <a:ext cx="814387" cy="715487"/>
            </a:xfrm>
            <a:prstGeom prst="rect">
              <a:avLst/>
            </a:prstGeom>
          </p:spPr>
        </p:pic>
        <p:pic>
          <p:nvPicPr>
            <p:cNvPr id="59" name="Picture 58">
              <a:extLst>
                <a:ext uri="{FF2B5EF4-FFF2-40B4-BE49-F238E27FC236}">
                  <a16:creationId xmlns:a16="http://schemas.microsoft.com/office/drawing/2014/main" id="{9F9006E2-FBE2-F9F0-F002-1856F45F3B5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9110" t="-1" b="21468"/>
            <a:stretch/>
          </p:blipFill>
          <p:spPr>
            <a:xfrm>
              <a:off x="6335252" y="5670121"/>
              <a:ext cx="886581" cy="737320"/>
            </a:xfrm>
            <a:prstGeom prst="rect">
              <a:avLst/>
            </a:prstGeom>
          </p:spPr>
        </p:pic>
        <p:cxnSp>
          <p:nvCxnSpPr>
            <p:cNvPr id="61" name="Connector: Curved 60">
              <a:extLst>
                <a:ext uri="{FF2B5EF4-FFF2-40B4-BE49-F238E27FC236}">
                  <a16:creationId xmlns:a16="http://schemas.microsoft.com/office/drawing/2014/main" id="{B7FFB6B9-5D3B-4A7B-459D-C4EA19D99514}"/>
                </a:ext>
              </a:extLst>
            </p:cNvPr>
            <p:cNvCxnSpPr>
              <a:cxnSpLocks/>
              <a:stCxn id="66" idx="6"/>
              <a:endCxn id="56" idx="1"/>
            </p:cNvCxnSpPr>
            <p:nvPr/>
          </p:nvCxnSpPr>
          <p:spPr>
            <a:xfrm flipV="1">
              <a:off x="5784850" y="4075105"/>
              <a:ext cx="586500" cy="783647"/>
            </a:xfrm>
            <a:prstGeom prst="curvedConnector3">
              <a:avLst>
                <a:gd name="adj1" fmla="val 50000"/>
              </a:avLst>
            </a:prstGeom>
            <a:ln w="9525" cap="sq" cmpd="sng">
              <a:solidFill>
                <a:schemeClr val="bg1">
                  <a:lumMod val="50000"/>
                </a:schemeClr>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8596F5CD-F2A1-95F8-D460-F260C5670D15}"/>
                </a:ext>
              </a:extLst>
            </p:cNvPr>
            <p:cNvSpPr/>
            <p:nvPr/>
          </p:nvSpPr>
          <p:spPr>
            <a:xfrm>
              <a:off x="5689600" y="4813644"/>
              <a:ext cx="95250" cy="90216"/>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FC5A0BE-2B43-927D-444F-BC13C95911C8}"/>
                </a:ext>
              </a:extLst>
            </p:cNvPr>
            <p:cNvSpPr/>
            <p:nvPr/>
          </p:nvSpPr>
          <p:spPr>
            <a:xfrm>
              <a:off x="5678812" y="5286806"/>
              <a:ext cx="95250" cy="90216"/>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56FE9CF-9D06-3D80-6A9A-3CAACC574DCE}"/>
                </a:ext>
              </a:extLst>
            </p:cNvPr>
            <p:cNvSpPr/>
            <p:nvPr/>
          </p:nvSpPr>
          <p:spPr>
            <a:xfrm>
              <a:off x="5697168" y="5745182"/>
              <a:ext cx="95250" cy="90216"/>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Connector: Curved 72">
              <a:extLst>
                <a:ext uri="{FF2B5EF4-FFF2-40B4-BE49-F238E27FC236}">
                  <a16:creationId xmlns:a16="http://schemas.microsoft.com/office/drawing/2014/main" id="{48B0A9CF-DC9C-92D2-B3C8-9A6DEF3AE4BE}"/>
                </a:ext>
              </a:extLst>
            </p:cNvPr>
            <p:cNvCxnSpPr>
              <a:cxnSpLocks/>
              <a:stCxn id="68" idx="6"/>
              <a:endCxn id="58" idx="1"/>
            </p:cNvCxnSpPr>
            <p:nvPr/>
          </p:nvCxnSpPr>
          <p:spPr>
            <a:xfrm flipV="1">
              <a:off x="5774062" y="5077315"/>
              <a:ext cx="625415" cy="254599"/>
            </a:xfrm>
            <a:prstGeom prst="curvedConnector3">
              <a:avLst>
                <a:gd name="adj1" fmla="val 50000"/>
              </a:avLst>
            </a:prstGeom>
            <a:ln w="9525" cap="sq" cmpd="sng">
              <a:solidFill>
                <a:schemeClr val="bg1">
                  <a:lumMod val="50000"/>
                </a:schemeClr>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Connector: Curved 75">
              <a:extLst>
                <a:ext uri="{FF2B5EF4-FFF2-40B4-BE49-F238E27FC236}">
                  <a16:creationId xmlns:a16="http://schemas.microsoft.com/office/drawing/2014/main" id="{6CD2D186-3907-DE38-9922-1D966B047613}"/>
                </a:ext>
              </a:extLst>
            </p:cNvPr>
            <p:cNvCxnSpPr>
              <a:cxnSpLocks/>
              <a:stCxn id="69" idx="6"/>
              <a:endCxn id="59" idx="1"/>
            </p:cNvCxnSpPr>
            <p:nvPr/>
          </p:nvCxnSpPr>
          <p:spPr>
            <a:xfrm>
              <a:off x="5792418" y="5790290"/>
              <a:ext cx="542834" cy="248491"/>
            </a:xfrm>
            <a:prstGeom prst="curvedConnector3">
              <a:avLst>
                <a:gd name="adj1" fmla="val 50000"/>
              </a:avLst>
            </a:prstGeom>
            <a:ln w="9525" cap="sq" cmpd="sng">
              <a:solidFill>
                <a:schemeClr val="bg1">
                  <a:lumMod val="50000"/>
                </a:schemeClr>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F4EFCD1-BA29-C71E-ADC2-F37A17A682F7}"/>
              </a:ext>
            </a:extLst>
          </p:cNvPr>
          <p:cNvGrpSpPr/>
          <p:nvPr/>
        </p:nvGrpSpPr>
        <p:grpSpPr>
          <a:xfrm>
            <a:off x="549997" y="2949814"/>
            <a:ext cx="3159070" cy="3668155"/>
            <a:chOff x="6052285" y="2260472"/>
            <a:chExt cx="3159070" cy="3668155"/>
          </a:xfrm>
        </p:grpSpPr>
        <p:sp>
          <p:nvSpPr>
            <p:cNvPr id="90" name="TextBox 89">
              <a:extLst>
                <a:ext uri="{FF2B5EF4-FFF2-40B4-BE49-F238E27FC236}">
                  <a16:creationId xmlns:a16="http://schemas.microsoft.com/office/drawing/2014/main" id="{AB873EA1-0503-98E0-C283-083A76F13806}"/>
                </a:ext>
              </a:extLst>
            </p:cNvPr>
            <p:cNvSpPr txBox="1"/>
            <p:nvPr/>
          </p:nvSpPr>
          <p:spPr>
            <a:xfrm>
              <a:off x="6052285" y="2260472"/>
              <a:ext cx="3110158" cy="461665"/>
            </a:xfrm>
            <a:prstGeom prst="rect">
              <a:avLst/>
            </a:prstGeom>
            <a:noFill/>
          </p:spPr>
          <p:txBody>
            <a:bodyPr wrap="square" rtlCol="0">
              <a:spAutoFit/>
            </a:bodyPr>
            <a:lstStyle/>
            <a:p>
              <a:r>
                <a:rPr lang="en-US" sz="2400" b="1" dirty="0">
                  <a:solidFill>
                    <a:srgbClr val="3B454E"/>
                  </a:solidFill>
                  <a:latin typeface="gitbook-content-font"/>
                </a:rPr>
                <a:t>Monopoly “Go”</a:t>
              </a:r>
            </a:p>
          </p:txBody>
        </p:sp>
        <p:sp>
          <p:nvSpPr>
            <p:cNvPr id="91" name="TextBox 90">
              <a:extLst>
                <a:ext uri="{FF2B5EF4-FFF2-40B4-BE49-F238E27FC236}">
                  <a16:creationId xmlns:a16="http://schemas.microsoft.com/office/drawing/2014/main" id="{AE175CE8-0307-A613-D87E-FDFF27E52675}"/>
                </a:ext>
              </a:extLst>
            </p:cNvPr>
            <p:cNvSpPr txBox="1"/>
            <p:nvPr/>
          </p:nvSpPr>
          <p:spPr>
            <a:xfrm>
              <a:off x="6057655" y="2604640"/>
              <a:ext cx="3153700" cy="3323987"/>
            </a:xfrm>
            <a:prstGeom prst="rect">
              <a:avLst/>
            </a:prstGeom>
            <a:noFill/>
          </p:spPr>
          <p:txBody>
            <a:bodyPr wrap="square">
              <a:spAutoFit/>
            </a:bodyPr>
            <a:lstStyle/>
            <a:p>
              <a:r>
                <a:rPr lang="en-US" sz="1500" dirty="0">
                  <a:solidFill>
                    <a:schemeClr val="bg2">
                      <a:lumMod val="90000"/>
                    </a:schemeClr>
                  </a:solidFill>
                  <a:latin typeface="Söhne"/>
                </a:rPr>
                <a:t>Each time a </a:t>
              </a:r>
              <a:r>
                <a:rPr lang="en-US" sz="1500" dirty="0">
                  <a:solidFill>
                    <a:srgbClr val="00A6ED"/>
                  </a:solidFill>
                  <a:latin typeface="Söhne"/>
                </a:rPr>
                <a:t>player’s token </a:t>
              </a:r>
              <a:r>
                <a:rPr lang="en-US" sz="1500" dirty="0">
                  <a:latin typeface="Söhne"/>
                </a:rPr>
                <a:t>lands on or passes over </a:t>
              </a:r>
              <a:r>
                <a:rPr lang="en-US" sz="1500" dirty="0">
                  <a:solidFill>
                    <a:schemeClr val="accent2"/>
                  </a:solidFill>
                  <a:latin typeface="Söhne"/>
                </a:rPr>
                <a:t>GO</a:t>
              </a:r>
              <a:r>
                <a:rPr lang="en-US" sz="1500" dirty="0">
                  <a:solidFill>
                    <a:schemeClr val="bg2">
                      <a:lumMod val="90000"/>
                    </a:schemeClr>
                  </a:solidFill>
                  <a:latin typeface="Söhne"/>
                </a:rPr>
                <a:t>, whether by throwing the dice or drawing a card, the Banker </a:t>
              </a:r>
              <a:r>
                <a:rPr lang="en-US" sz="1500" dirty="0">
                  <a:solidFill>
                    <a:schemeClr val="accent4">
                      <a:lumMod val="75000"/>
                    </a:schemeClr>
                  </a:solidFill>
                  <a:latin typeface="Söhne"/>
                </a:rPr>
                <a:t>pays</a:t>
              </a:r>
              <a:r>
                <a:rPr lang="en-US" sz="1500" dirty="0">
                  <a:solidFill>
                    <a:schemeClr val="bg2">
                      <a:lumMod val="90000"/>
                    </a:schemeClr>
                  </a:solidFill>
                  <a:latin typeface="Söhne"/>
                </a:rPr>
                <a:t> him/her a </a:t>
              </a:r>
              <a:r>
                <a:rPr lang="en-US" sz="1500" dirty="0">
                  <a:solidFill>
                    <a:schemeClr val="tx2"/>
                  </a:solidFill>
                  <a:latin typeface="Söhne"/>
                </a:rPr>
                <a:t>$200 salary</a:t>
              </a:r>
              <a:r>
                <a:rPr lang="en-US" sz="1500" dirty="0">
                  <a:solidFill>
                    <a:schemeClr val="bg2">
                      <a:lumMod val="90000"/>
                    </a:schemeClr>
                  </a:solidFill>
                  <a:latin typeface="Söhne"/>
                </a:rPr>
                <a:t>. The $200 is paid only once each time around the board. However, if a player </a:t>
              </a:r>
              <a:r>
                <a:rPr lang="en-US" sz="1500" dirty="0">
                  <a:solidFill>
                    <a:schemeClr val="tx2"/>
                  </a:solidFill>
                  <a:latin typeface="Söhne"/>
                </a:rPr>
                <a:t>passing GO on the throw </a:t>
              </a:r>
              <a:r>
                <a:rPr lang="en-US" sz="1500" dirty="0">
                  <a:solidFill>
                    <a:schemeClr val="bg2">
                      <a:lumMod val="90000"/>
                    </a:schemeClr>
                  </a:solidFill>
                  <a:latin typeface="Söhne"/>
                </a:rPr>
                <a:t>of the dice lands 2 spaces beyond it on </a:t>
              </a:r>
              <a:r>
                <a:rPr lang="en-US" sz="1500" dirty="0">
                  <a:solidFill>
                    <a:schemeClr val="tx2"/>
                  </a:solidFill>
                  <a:latin typeface="Söhne"/>
                </a:rPr>
                <a:t>Community Chest</a:t>
              </a:r>
              <a:r>
                <a:rPr lang="en-US" sz="1500" dirty="0">
                  <a:solidFill>
                    <a:schemeClr val="bg2">
                      <a:lumMod val="90000"/>
                    </a:schemeClr>
                  </a:solidFill>
                  <a:latin typeface="Söhne"/>
                </a:rPr>
                <a:t>, or 7 spaces beyond it on </a:t>
              </a:r>
              <a:r>
                <a:rPr lang="en-US" sz="1500" dirty="0">
                  <a:solidFill>
                    <a:schemeClr val="tx2"/>
                  </a:solidFill>
                  <a:latin typeface="Söhne"/>
                </a:rPr>
                <a:t>Chance</a:t>
              </a:r>
              <a:r>
                <a:rPr lang="en-US" sz="1500" dirty="0">
                  <a:solidFill>
                    <a:schemeClr val="bg2">
                      <a:lumMod val="90000"/>
                    </a:schemeClr>
                  </a:solidFill>
                  <a:latin typeface="Söhne"/>
                </a:rPr>
                <a:t>, and draws the </a:t>
              </a:r>
              <a:r>
                <a:rPr lang="en-US" sz="1500" dirty="0">
                  <a:solidFill>
                    <a:schemeClr val="tx2"/>
                  </a:solidFill>
                  <a:latin typeface="Söhne"/>
                </a:rPr>
                <a:t>“Advance to GO” card</a:t>
              </a:r>
              <a:r>
                <a:rPr lang="en-US" sz="1500" dirty="0">
                  <a:solidFill>
                    <a:schemeClr val="bg2">
                      <a:lumMod val="90000"/>
                    </a:schemeClr>
                  </a:solidFill>
                  <a:latin typeface="Söhne"/>
                </a:rPr>
                <a:t>, he/she collects </a:t>
              </a:r>
              <a:r>
                <a:rPr lang="en-US" sz="1500" dirty="0">
                  <a:solidFill>
                    <a:schemeClr val="tx2"/>
                  </a:solidFill>
                  <a:latin typeface="Söhne"/>
                </a:rPr>
                <a:t>$200 for </a:t>
              </a:r>
              <a:r>
                <a:rPr lang="en-US" sz="1500" dirty="0">
                  <a:solidFill>
                    <a:schemeClr val="bg2">
                      <a:lumMod val="90000"/>
                    </a:schemeClr>
                  </a:solidFill>
                  <a:latin typeface="Söhne"/>
                </a:rPr>
                <a:t>passing GO the first time and </a:t>
              </a:r>
              <a:r>
                <a:rPr lang="en-US" sz="1500" dirty="0">
                  <a:solidFill>
                    <a:schemeClr val="tx2"/>
                  </a:solidFill>
                  <a:latin typeface="Söhne"/>
                </a:rPr>
                <a:t>another</a:t>
              </a:r>
              <a:r>
                <a:rPr lang="en-US" sz="1500" dirty="0">
                  <a:solidFill>
                    <a:schemeClr val="bg2">
                      <a:lumMod val="90000"/>
                    </a:schemeClr>
                  </a:solidFill>
                  <a:latin typeface="Söhne"/>
                </a:rPr>
                <a:t> </a:t>
              </a:r>
              <a:r>
                <a:rPr lang="en-US" sz="1500" dirty="0">
                  <a:solidFill>
                    <a:schemeClr val="tx2"/>
                  </a:solidFill>
                  <a:latin typeface="Söhne"/>
                </a:rPr>
                <a:t>$200 for </a:t>
              </a:r>
              <a:r>
                <a:rPr lang="en-US" sz="1500" dirty="0">
                  <a:solidFill>
                    <a:schemeClr val="bg2">
                      <a:lumMod val="90000"/>
                    </a:schemeClr>
                  </a:solidFill>
                  <a:latin typeface="Söhne"/>
                </a:rPr>
                <a:t>reaching it the second time by instructions on the card.</a:t>
              </a:r>
            </a:p>
          </p:txBody>
        </p:sp>
      </p:grpSp>
      <p:pic>
        <p:nvPicPr>
          <p:cNvPr id="2" name="image3.png">
            <a:extLst>
              <a:ext uri="{FF2B5EF4-FFF2-40B4-BE49-F238E27FC236}">
                <a16:creationId xmlns:a16="http://schemas.microsoft.com/office/drawing/2014/main" id="{43D2E527-8861-DC8E-96A2-2E51E5DAFD02}"/>
              </a:ext>
            </a:extLst>
          </p:cNvPr>
          <p:cNvPicPr/>
          <p:nvPr/>
        </p:nvPicPr>
        <p:blipFill rotWithShape="1">
          <a:blip r:embed="rId9" cstate="email">
            <a:extLst>
              <a:ext uri="{28A0092B-C50C-407E-A947-70E740481C1C}">
                <a14:useLocalDpi xmlns:a14="http://schemas.microsoft.com/office/drawing/2010/main"/>
              </a:ext>
            </a:extLst>
          </a:blip>
          <a:srcRect t="14724"/>
          <a:stretch/>
        </p:blipFill>
        <p:spPr>
          <a:xfrm>
            <a:off x="8402451" y="3108971"/>
            <a:ext cx="3530123" cy="2643714"/>
          </a:xfrm>
          <a:prstGeom prst="rect">
            <a:avLst/>
          </a:prstGeom>
          <a:ln/>
        </p:spPr>
      </p:pic>
      <p:pic>
        <p:nvPicPr>
          <p:cNvPr id="3" name="Picture 2">
            <a:extLst>
              <a:ext uri="{FF2B5EF4-FFF2-40B4-BE49-F238E27FC236}">
                <a16:creationId xmlns:a16="http://schemas.microsoft.com/office/drawing/2014/main" id="{4B8D5D6D-FECA-2ABB-E68E-3C50E885F88D}"/>
              </a:ext>
            </a:extLst>
          </p:cNvPr>
          <p:cNvPicPr>
            <a:picLocks noChangeAspect="1"/>
          </p:cNvPicPr>
          <p:nvPr/>
        </p:nvPicPr>
        <p:blipFill>
          <a:blip r:embed="rId10"/>
          <a:stretch>
            <a:fillRect/>
          </a:stretch>
        </p:blipFill>
        <p:spPr>
          <a:xfrm>
            <a:off x="9312319" y="1602772"/>
            <a:ext cx="1843101" cy="1142578"/>
          </a:xfrm>
          <a:prstGeom prst="rect">
            <a:avLst/>
          </a:prstGeom>
        </p:spPr>
      </p:pic>
      <p:pic>
        <p:nvPicPr>
          <p:cNvPr id="4" name="Picture 3">
            <a:extLst>
              <a:ext uri="{FF2B5EF4-FFF2-40B4-BE49-F238E27FC236}">
                <a16:creationId xmlns:a16="http://schemas.microsoft.com/office/drawing/2014/main" id="{2158A77C-09C3-D4D8-AA90-D611F8F3F9FE}"/>
              </a:ext>
            </a:extLst>
          </p:cNvPr>
          <p:cNvPicPr>
            <a:picLocks noChangeAspect="1"/>
          </p:cNvPicPr>
          <p:nvPr/>
        </p:nvPicPr>
        <p:blipFill>
          <a:blip r:embed="rId11"/>
          <a:stretch>
            <a:fillRect/>
          </a:stretch>
        </p:blipFill>
        <p:spPr>
          <a:xfrm>
            <a:off x="5561979" y="1814910"/>
            <a:ext cx="1287876" cy="1149095"/>
          </a:xfrm>
          <a:prstGeom prst="rect">
            <a:avLst/>
          </a:prstGeom>
        </p:spPr>
      </p:pic>
      <p:pic>
        <p:nvPicPr>
          <p:cNvPr id="6" name="Picture 5">
            <a:extLst>
              <a:ext uri="{FF2B5EF4-FFF2-40B4-BE49-F238E27FC236}">
                <a16:creationId xmlns:a16="http://schemas.microsoft.com/office/drawing/2014/main" id="{376E1D03-979A-4E8A-F270-ECD7A20D4FD5}"/>
              </a:ext>
            </a:extLst>
          </p:cNvPr>
          <p:cNvPicPr>
            <a:picLocks noChangeAspect="1"/>
          </p:cNvPicPr>
          <p:nvPr/>
        </p:nvPicPr>
        <p:blipFill>
          <a:blip r:embed="rId12"/>
          <a:stretch>
            <a:fillRect/>
          </a:stretch>
        </p:blipFill>
        <p:spPr>
          <a:xfrm>
            <a:off x="1289978" y="1778083"/>
            <a:ext cx="1333295" cy="1024361"/>
          </a:xfrm>
          <a:prstGeom prst="rect">
            <a:avLst/>
          </a:prstGeom>
        </p:spPr>
      </p:pic>
    </p:spTree>
    <p:extLst>
      <p:ext uri="{BB962C8B-B14F-4D97-AF65-F5344CB8AC3E}">
        <p14:creationId xmlns:p14="http://schemas.microsoft.com/office/powerpoint/2010/main" val="2850827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3355D5-EB6F-8456-EB15-C867D43C5B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218" y="955519"/>
            <a:ext cx="10961558" cy="6163590"/>
          </a:xfrm>
          <a:prstGeom prst="rect">
            <a:avLst/>
          </a:prstGeom>
        </p:spPr>
      </p:pic>
      <p:sp>
        <p:nvSpPr>
          <p:cNvPr id="9" name="Rectangle 8">
            <a:extLst>
              <a:ext uri="{FF2B5EF4-FFF2-40B4-BE49-F238E27FC236}">
                <a16:creationId xmlns:a16="http://schemas.microsoft.com/office/drawing/2014/main" id="{2D7EFBBE-538A-C7D4-D077-A3FB6C34A955}"/>
              </a:ext>
            </a:extLst>
          </p:cNvPr>
          <p:cNvSpPr/>
          <p:nvPr/>
        </p:nvSpPr>
        <p:spPr>
          <a:xfrm>
            <a:off x="542386" y="1110044"/>
            <a:ext cx="10960100" cy="5315456"/>
          </a:xfrm>
          <a:prstGeom prst="rect">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6F48AF-4EA8-5CE9-8C26-89F0E0D2EE06}"/>
              </a:ext>
            </a:extLst>
          </p:cNvPr>
          <p:cNvSpPr/>
          <p:nvPr/>
        </p:nvSpPr>
        <p:spPr>
          <a:xfrm>
            <a:off x="9664700" y="1371600"/>
            <a:ext cx="1511300"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206B02-A8EC-FE46-0333-D4C5C3239EA5}"/>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Knowledge Acquisition - Dynamopoly</a:t>
            </a:r>
          </a:p>
        </p:txBody>
      </p:sp>
      <p:pic>
        <p:nvPicPr>
          <p:cNvPr id="6" name="Picture 5">
            <a:extLst>
              <a:ext uri="{FF2B5EF4-FFF2-40B4-BE49-F238E27FC236}">
                <a16:creationId xmlns:a16="http://schemas.microsoft.com/office/drawing/2014/main" id="{6006FD6B-F29D-EB66-92B2-A72B45FF30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386" y="612619"/>
            <a:ext cx="832103" cy="685800"/>
          </a:xfrm>
          <a:prstGeom prst="rect">
            <a:avLst/>
          </a:prstGeom>
        </p:spPr>
      </p:pic>
    </p:spTree>
    <p:extLst>
      <p:ext uri="{BB962C8B-B14F-4D97-AF65-F5344CB8AC3E}">
        <p14:creationId xmlns:p14="http://schemas.microsoft.com/office/powerpoint/2010/main" val="9953138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7EFBBE-538A-C7D4-D077-A3FB6C34A955}"/>
              </a:ext>
            </a:extLst>
          </p:cNvPr>
          <p:cNvSpPr/>
          <p:nvPr/>
        </p:nvSpPr>
        <p:spPr>
          <a:xfrm>
            <a:off x="542386" y="1110044"/>
            <a:ext cx="10960100" cy="5315456"/>
          </a:xfrm>
          <a:prstGeom prst="rect">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A206B02-A8EC-FE46-0333-D4C5C3239EA5}"/>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Knowledge Acquisition – Never That Simple</a:t>
            </a:r>
          </a:p>
        </p:txBody>
      </p:sp>
      <p:pic>
        <p:nvPicPr>
          <p:cNvPr id="6" name="Picture 5">
            <a:extLst>
              <a:ext uri="{FF2B5EF4-FFF2-40B4-BE49-F238E27FC236}">
                <a16:creationId xmlns:a16="http://schemas.microsoft.com/office/drawing/2014/main" id="{6006FD6B-F29D-EB66-92B2-A72B45FF3054}"/>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42386" y="612619"/>
            <a:ext cx="832103" cy="685800"/>
          </a:xfrm>
          <a:prstGeom prst="rect">
            <a:avLst/>
          </a:prstGeom>
        </p:spPr>
      </p:pic>
      <p:grpSp>
        <p:nvGrpSpPr>
          <p:cNvPr id="52" name="Group 51">
            <a:extLst>
              <a:ext uri="{FF2B5EF4-FFF2-40B4-BE49-F238E27FC236}">
                <a16:creationId xmlns:a16="http://schemas.microsoft.com/office/drawing/2014/main" id="{CB57D224-D727-D3E2-79C1-AB0ECAF4231D}"/>
              </a:ext>
            </a:extLst>
          </p:cNvPr>
          <p:cNvGrpSpPr/>
          <p:nvPr/>
        </p:nvGrpSpPr>
        <p:grpSpPr>
          <a:xfrm>
            <a:off x="8842271" y="1794696"/>
            <a:ext cx="2660215" cy="4216441"/>
            <a:chOff x="8842271" y="1794696"/>
            <a:chExt cx="2660215" cy="4216441"/>
          </a:xfrm>
        </p:grpSpPr>
        <p:pic>
          <p:nvPicPr>
            <p:cNvPr id="1026" name="Picture 2" descr="Monopoly GIFs on GIPHY - Be Animated">
              <a:extLst>
                <a:ext uri="{FF2B5EF4-FFF2-40B4-BE49-F238E27FC236}">
                  <a16:creationId xmlns:a16="http://schemas.microsoft.com/office/drawing/2014/main" id="{70D9B545-BB44-2AAD-873E-8D3C75E6C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271" y="1794696"/>
              <a:ext cx="2660215" cy="421644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199FDC5E-D888-7012-6DA9-B66CD5AE411C}"/>
                </a:ext>
              </a:extLst>
            </p:cNvPr>
            <p:cNvSpPr txBox="1"/>
            <p:nvPr/>
          </p:nvSpPr>
          <p:spPr>
            <a:xfrm>
              <a:off x="10172378" y="5189867"/>
              <a:ext cx="915635" cy="523220"/>
            </a:xfrm>
            <a:prstGeom prst="rect">
              <a:avLst/>
            </a:prstGeom>
            <a:noFill/>
            <a:ln>
              <a:noFill/>
            </a:ln>
          </p:spPr>
          <p:txBody>
            <a:bodyPr wrap="none" rtlCol="0">
              <a:spAutoFit/>
            </a:bodyPr>
            <a:lstStyle/>
            <a:p>
              <a:r>
                <a:rPr lang="en-US" sz="2800" dirty="0">
                  <a:solidFill>
                    <a:srgbClr val="C00000"/>
                  </a:solidFill>
                </a:rPr>
                <a:t>$100</a:t>
              </a:r>
            </a:p>
          </p:txBody>
        </p:sp>
        <p:cxnSp>
          <p:nvCxnSpPr>
            <p:cNvPr id="50" name="Straight Connector 49">
              <a:extLst>
                <a:ext uri="{FF2B5EF4-FFF2-40B4-BE49-F238E27FC236}">
                  <a16:creationId xmlns:a16="http://schemas.microsoft.com/office/drawing/2014/main" id="{934564A4-B042-AA95-2F62-8BD602293D5D}"/>
                </a:ext>
              </a:extLst>
            </p:cNvPr>
            <p:cNvCxnSpPr>
              <a:cxnSpLocks/>
            </p:cNvCxnSpPr>
            <p:nvPr/>
          </p:nvCxnSpPr>
          <p:spPr>
            <a:xfrm flipV="1">
              <a:off x="9664700" y="4935255"/>
              <a:ext cx="1157788" cy="4314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DD924D8C-2847-24DF-B326-76FD607FA66B}"/>
              </a:ext>
            </a:extLst>
          </p:cNvPr>
          <p:cNvSpPr txBox="1"/>
          <p:nvPr/>
        </p:nvSpPr>
        <p:spPr>
          <a:xfrm>
            <a:off x="3005880" y="2010090"/>
            <a:ext cx="6366414" cy="3785652"/>
          </a:xfrm>
          <a:prstGeom prst="rect">
            <a:avLst/>
          </a:prstGeom>
          <a:noFill/>
        </p:spPr>
        <p:txBody>
          <a:bodyPr wrap="square">
            <a:spAutoFit/>
          </a:bodyPr>
          <a:lstStyle/>
          <a:p>
            <a:pPr algn="l" fontAlgn="base"/>
            <a:r>
              <a:rPr lang="en-US" sz="2400" b="1" spc="62" dirty="0">
                <a:solidFill>
                  <a:srgbClr val="606060"/>
                </a:solidFill>
                <a:latin typeface="Roboto Bold"/>
              </a:rPr>
              <a:t>Luxury Tax is called Super Tax in the UK</a:t>
            </a:r>
          </a:p>
          <a:p>
            <a:pPr algn="l" fontAlgn="base"/>
            <a:endParaRPr lang="en-US" sz="2400" b="1" spc="62" dirty="0">
              <a:solidFill>
                <a:srgbClr val="606060"/>
              </a:solidFill>
              <a:latin typeface="Roboto Bold"/>
            </a:endParaRPr>
          </a:p>
          <a:p>
            <a:pPr algn="l" fontAlgn="base"/>
            <a:r>
              <a:rPr lang="en-US" sz="2400" b="1" spc="62" dirty="0">
                <a:solidFill>
                  <a:srgbClr val="606060"/>
                </a:solidFill>
                <a:latin typeface="Roboto Bold"/>
              </a:rPr>
              <a:t>Before the September 2008 graphic redesign of the game, the tax was $75. </a:t>
            </a:r>
          </a:p>
          <a:p>
            <a:pPr algn="l" fontAlgn="base"/>
            <a:endParaRPr lang="en-US" sz="2400" b="1" spc="62" dirty="0">
              <a:solidFill>
                <a:srgbClr val="606060"/>
              </a:solidFill>
              <a:latin typeface="Roboto Bold"/>
            </a:endParaRPr>
          </a:p>
          <a:p>
            <a:pPr algn="l" fontAlgn="base"/>
            <a:r>
              <a:rPr lang="en-US" sz="2400" b="1" spc="62" dirty="0">
                <a:solidFill>
                  <a:srgbClr val="606060"/>
                </a:solidFill>
                <a:latin typeface="Roboto Bold"/>
              </a:rPr>
              <a:t>This was increased to $100 after the redesign.</a:t>
            </a:r>
          </a:p>
          <a:p>
            <a:pPr algn="l" fontAlgn="base"/>
            <a:endParaRPr lang="en-US" sz="2400" b="1" spc="62" dirty="0">
              <a:solidFill>
                <a:srgbClr val="606060"/>
              </a:solidFill>
              <a:latin typeface="Roboto Bold"/>
            </a:endParaRPr>
          </a:p>
          <a:p>
            <a:pPr algn="l" fontAlgn="base"/>
            <a:r>
              <a:rPr lang="en-US" sz="2400" b="1" spc="62" dirty="0">
                <a:solidFill>
                  <a:srgbClr val="606060"/>
                </a:solidFill>
                <a:latin typeface="Roboto Bold"/>
              </a:rPr>
              <a:t>It was increased to $220 in the January 2022 graphic redesign of the game.</a:t>
            </a:r>
          </a:p>
        </p:txBody>
      </p:sp>
      <p:sp>
        <p:nvSpPr>
          <p:cNvPr id="1024" name="TextBox 1023">
            <a:extLst>
              <a:ext uri="{FF2B5EF4-FFF2-40B4-BE49-F238E27FC236}">
                <a16:creationId xmlns:a16="http://schemas.microsoft.com/office/drawing/2014/main" id="{CFAF7E79-F346-6EB2-40E9-2BC370BF9028}"/>
              </a:ext>
            </a:extLst>
          </p:cNvPr>
          <p:cNvSpPr txBox="1"/>
          <p:nvPr/>
        </p:nvSpPr>
        <p:spPr>
          <a:xfrm>
            <a:off x="9079887" y="4691576"/>
            <a:ext cx="915635" cy="523220"/>
          </a:xfrm>
          <a:prstGeom prst="rect">
            <a:avLst/>
          </a:prstGeom>
          <a:noFill/>
          <a:ln>
            <a:noFill/>
          </a:ln>
        </p:spPr>
        <p:txBody>
          <a:bodyPr wrap="none" rtlCol="0">
            <a:spAutoFit/>
          </a:bodyPr>
          <a:lstStyle/>
          <a:p>
            <a:r>
              <a:rPr lang="en-US" sz="2800" dirty="0">
                <a:solidFill>
                  <a:srgbClr val="C00000"/>
                </a:solidFill>
              </a:rPr>
              <a:t>$220</a:t>
            </a:r>
          </a:p>
        </p:txBody>
      </p:sp>
    </p:spTree>
    <p:extLst>
      <p:ext uri="{BB962C8B-B14F-4D97-AF65-F5344CB8AC3E}">
        <p14:creationId xmlns:p14="http://schemas.microsoft.com/office/powerpoint/2010/main" val="3084208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7EFBBE-538A-C7D4-D077-A3FB6C34A955}"/>
              </a:ext>
            </a:extLst>
          </p:cNvPr>
          <p:cNvSpPr/>
          <p:nvPr/>
        </p:nvSpPr>
        <p:spPr>
          <a:xfrm>
            <a:off x="542386" y="1110044"/>
            <a:ext cx="10960100" cy="5315456"/>
          </a:xfrm>
          <a:prstGeom prst="rect">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A206B02-A8EC-FE46-0333-D4C5C3239EA5}"/>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Knowledge Acquisition – Damn Millennials</a:t>
            </a:r>
          </a:p>
        </p:txBody>
      </p:sp>
      <p:pic>
        <p:nvPicPr>
          <p:cNvPr id="6" name="Picture 5">
            <a:extLst>
              <a:ext uri="{FF2B5EF4-FFF2-40B4-BE49-F238E27FC236}">
                <a16:creationId xmlns:a16="http://schemas.microsoft.com/office/drawing/2014/main" id="{6006FD6B-F29D-EB66-92B2-A72B45FF3054}"/>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42386" y="612619"/>
            <a:ext cx="832103" cy="685800"/>
          </a:xfrm>
          <a:prstGeom prst="rect">
            <a:avLst/>
          </a:prstGeom>
        </p:spPr>
      </p:pic>
      <p:sp>
        <p:nvSpPr>
          <p:cNvPr id="3" name="TextBox 2">
            <a:extLst>
              <a:ext uri="{FF2B5EF4-FFF2-40B4-BE49-F238E27FC236}">
                <a16:creationId xmlns:a16="http://schemas.microsoft.com/office/drawing/2014/main" id="{E687D498-2549-B60E-5A34-6B19E98AA6FB}"/>
              </a:ext>
            </a:extLst>
          </p:cNvPr>
          <p:cNvSpPr txBox="1"/>
          <p:nvPr/>
        </p:nvSpPr>
        <p:spPr>
          <a:xfrm>
            <a:off x="4516988" y="2428944"/>
            <a:ext cx="3655452" cy="2677656"/>
          </a:xfrm>
          <a:prstGeom prst="rect">
            <a:avLst/>
          </a:prstGeom>
          <a:noFill/>
        </p:spPr>
        <p:txBody>
          <a:bodyPr wrap="square">
            <a:spAutoFit/>
          </a:bodyPr>
          <a:lstStyle/>
          <a:p>
            <a:r>
              <a:rPr lang="en-US" sz="2400" b="1" spc="62" dirty="0">
                <a:solidFill>
                  <a:srgbClr val="606060"/>
                </a:solidFill>
                <a:latin typeface="Roboto Bold"/>
              </a:rPr>
              <a:t>As of September 2008, the new regular Monopoly U.S. version games only have the $200 Income Tax, excluding the 10 percent option</a:t>
            </a:r>
            <a:r>
              <a:rPr lang="en-US" b="0" i="1" dirty="0">
                <a:solidFill>
                  <a:srgbClr val="222222"/>
                </a:solidFill>
                <a:effectLst/>
                <a:latin typeface="Libre Baskerville" panose="02000000000000000000" pitchFamily="2" charset="0"/>
              </a:rPr>
              <a:t>.</a:t>
            </a:r>
            <a:endParaRPr lang="en-US" dirty="0"/>
          </a:p>
        </p:txBody>
      </p:sp>
      <p:pic>
        <p:nvPicPr>
          <p:cNvPr id="2050" name="Picture 2" descr="Taxes Monopoly GIF - Taxes Monopoly Child Crying Meme ...">
            <a:extLst>
              <a:ext uri="{FF2B5EF4-FFF2-40B4-BE49-F238E27FC236}">
                <a16:creationId xmlns:a16="http://schemas.microsoft.com/office/drawing/2014/main" id="{271CD899-F3C4-108D-44CF-2A5BFDAE09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918" r="22086"/>
          <a:stretch/>
        </p:blipFill>
        <p:spPr bwMode="auto">
          <a:xfrm>
            <a:off x="157037" y="1831190"/>
            <a:ext cx="3864687" cy="38822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901B903-8136-181C-7661-413DBE44B6B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9068452" y="2030599"/>
            <a:ext cx="2207851" cy="3748815"/>
          </a:xfrm>
          <a:prstGeom prst="rect">
            <a:avLst/>
          </a:prstGeom>
          <a:ln w="76200">
            <a:solidFill>
              <a:schemeClr val="tx1"/>
            </a:solidFill>
          </a:ln>
        </p:spPr>
      </p:pic>
    </p:spTree>
    <p:extLst>
      <p:ext uri="{BB962C8B-B14F-4D97-AF65-F5344CB8AC3E}">
        <p14:creationId xmlns:p14="http://schemas.microsoft.com/office/powerpoint/2010/main" val="2131675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7EFBBE-538A-C7D4-D077-A3FB6C34A955}"/>
              </a:ext>
            </a:extLst>
          </p:cNvPr>
          <p:cNvSpPr/>
          <p:nvPr/>
        </p:nvSpPr>
        <p:spPr>
          <a:xfrm>
            <a:off x="542386" y="1110044"/>
            <a:ext cx="10960100" cy="5315456"/>
          </a:xfrm>
          <a:prstGeom prst="rect">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A206B02-A8EC-FE46-0333-D4C5C3239EA5}"/>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Knowledge Acquisition – Interpretation</a:t>
            </a:r>
          </a:p>
        </p:txBody>
      </p:sp>
      <p:pic>
        <p:nvPicPr>
          <p:cNvPr id="6" name="Picture 5">
            <a:extLst>
              <a:ext uri="{FF2B5EF4-FFF2-40B4-BE49-F238E27FC236}">
                <a16:creationId xmlns:a16="http://schemas.microsoft.com/office/drawing/2014/main" id="{6006FD6B-F29D-EB66-92B2-A72B45FF3054}"/>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42386" y="612619"/>
            <a:ext cx="832103" cy="685800"/>
          </a:xfrm>
          <a:prstGeom prst="rect">
            <a:avLst/>
          </a:prstGeom>
        </p:spPr>
      </p:pic>
      <p:pic>
        <p:nvPicPr>
          <p:cNvPr id="7" name="Picture 6">
            <a:extLst>
              <a:ext uri="{FF2B5EF4-FFF2-40B4-BE49-F238E27FC236}">
                <a16:creationId xmlns:a16="http://schemas.microsoft.com/office/drawing/2014/main" id="{B901B903-8136-181C-7661-413DBE44B6B1}"/>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9068452" y="2030599"/>
            <a:ext cx="2207851" cy="3748815"/>
          </a:xfrm>
          <a:prstGeom prst="rect">
            <a:avLst/>
          </a:prstGeom>
          <a:ln w="76200">
            <a:solidFill>
              <a:schemeClr val="tx1"/>
            </a:solidFill>
          </a:ln>
        </p:spPr>
      </p:pic>
      <p:sp>
        <p:nvSpPr>
          <p:cNvPr id="5" name="TextBox 4">
            <a:extLst>
              <a:ext uri="{FF2B5EF4-FFF2-40B4-BE49-F238E27FC236}">
                <a16:creationId xmlns:a16="http://schemas.microsoft.com/office/drawing/2014/main" id="{EF9FA1BF-30C1-63D7-B815-5FA7D27E381F}"/>
              </a:ext>
            </a:extLst>
          </p:cNvPr>
          <p:cNvSpPr txBox="1"/>
          <p:nvPr/>
        </p:nvSpPr>
        <p:spPr>
          <a:xfrm>
            <a:off x="1143828" y="3261655"/>
            <a:ext cx="6945000" cy="369332"/>
          </a:xfrm>
          <a:prstGeom prst="rect">
            <a:avLst/>
          </a:prstGeom>
          <a:noFill/>
        </p:spPr>
        <p:txBody>
          <a:bodyPr wrap="square">
            <a:spAutoFit/>
          </a:bodyPr>
          <a:lstStyle/>
          <a:p>
            <a:r>
              <a:rPr lang="en-US" dirty="0"/>
              <a:t>TenPercentTax = Int(0.1 * (Player Money + Property Mortgages))</a:t>
            </a:r>
          </a:p>
        </p:txBody>
      </p:sp>
      <p:sp>
        <p:nvSpPr>
          <p:cNvPr id="10" name="TextBox 9">
            <a:extLst>
              <a:ext uri="{FF2B5EF4-FFF2-40B4-BE49-F238E27FC236}">
                <a16:creationId xmlns:a16="http://schemas.microsoft.com/office/drawing/2014/main" id="{948C0B55-4EC5-7786-EF5A-AA5E4BCA5C0C}"/>
              </a:ext>
            </a:extLst>
          </p:cNvPr>
          <p:cNvSpPr txBox="1"/>
          <p:nvPr/>
        </p:nvSpPr>
        <p:spPr>
          <a:xfrm>
            <a:off x="1143828" y="2025566"/>
            <a:ext cx="6096000" cy="923330"/>
          </a:xfrm>
          <a:prstGeom prst="rect">
            <a:avLst/>
          </a:prstGeom>
          <a:noFill/>
        </p:spPr>
        <p:txBody>
          <a:bodyPr wrap="square">
            <a:spAutoFit/>
          </a:bodyPr>
          <a:lstStyle/>
          <a:p>
            <a:r>
              <a:rPr lang="en-US" dirty="0"/>
              <a:t>Your total worth is all your cash on hand, printed prices of mortgaged and unmortgaged properties and cost price of all buildings you own.</a:t>
            </a:r>
          </a:p>
        </p:txBody>
      </p:sp>
      <p:sp>
        <p:nvSpPr>
          <p:cNvPr id="12" name="TextBox 11">
            <a:extLst>
              <a:ext uri="{FF2B5EF4-FFF2-40B4-BE49-F238E27FC236}">
                <a16:creationId xmlns:a16="http://schemas.microsoft.com/office/drawing/2014/main" id="{0C57C3DC-3504-69D1-8823-041BF8964F9A}"/>
              </a:ext>
            </a:extLst>
          </p:cNvPr>
          <p:cNvSpPr txBox="1"/>
          <p:nvPr/>
        </p:nvSpPr>
        <p:spPr>
          <a:xfrm>
            <a:off x="1143828" y="4173468"/>
            <a:ext cx="6096000" cy="1477328"/>
          </a:xfrm>
          <a:prstGeom prst="rect">
            <a:avLst/>
          </a:prstGeom>
          <a:noFill/>
        </p:spPr>
        <p:txBody>
          <a:bodyPr wrap="square">
            <a:spAutoFit/>
          </a:bodyPr>
          <a:lstStyle/>
          <a:p>
            <a:r>
              <a:rPr lang="en-US" b="0" i="0" dirty="0">
                <a:solidFill>
                  <a:srgbClr val="222222"/>
                </a:solidFill>
                <a:effectLst/>
                <a:latin typeface="-apple-system"/>
              </a:rPr>
              <a:t>To do this you add up your cash in the normal way, add the property value by using the printed price of all unmortgaged property and mortgaged value of any mortgaged properties, and finally, you add the value of your buildings by using the printed price of all your houses and hotels.</a:t>
            </a:r>
            <a:endParaRPr lang="en-US" dirty="0"/>
          </a:p>
        </p:txBody>
      </p:sp>
    </p:spTree>
    <p:extLst>
      <p:ext uri="{BB962C8B-B14F-4D97-AF65-F5344CB8AC3E}">
        <p14:creationId xmlns:p14="http://schemas.microsoft.com/office/powerpoint/2010/main" val="2267471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7EFBBE-538A-C7D4-D077-A3FB6C34A955}"/>
              </a:ext>
            </a:extLst>
          </p:cNvPr>
          <p:cNvSpPr/>
          <p:nvPr/>
        </p:nvSpPr>
        <p:spPr>
          <a:xfrm>
            <a:off x="542386" y="1110044"/>
            <a:ext cx="10960100" cy="5315456"/>
          </a:xfrm>
          <a:prstGeom prst="rect">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206B02-A8EC-FE46-0333-D4C5C3239EA5}"/>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Knowledge Acquisition – Hard to Keep Track</a:t>
            </a:r>
          </a:p>
        </p:txBody>
      </p:sp>
      <p:pic>
        <p:nvPicPr>
          <p:cNvPr id="6" name="Picture 5">
            <a:extLst>
              <a:ext uri="{FF2B5EF4-FFF2-40B4-BE49-F238E27FC236}">
                <a16:creationId xmlns:a16="http://schemas.microsoft.com/office/drawing/2014/main" id="{6006FD6B-F29D-EB66-92B2-A72B45FF3054}"/>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42386" y="612619"/>
            <a:ext cx="832103" cy="685800"/>
          </a:xfrm>
          <a:prstGeom prst="rect">
            <a:avLst/>
          </a:prstGeom>
        </p:spPr>
      </p:pic>
      <p:grpSp>
        <p:nvGrpSpPr>
          <p:cNvPr id="71" name="Group 70">
            <a:extLst>
              <a:ext uri="{FF2B5EF4-FFF2-40B4-BE49-F238E27FC236}">
                <a16:creationId xmlns:a16="http://schemas.microsoft.com/office/drawing/2014/main" id="{4BE22550-91FE-AC57-73FF-2520422775C9}"/>
              </a:ext>
            </a:extLst>
          </p:cNvPr>
          <p:cNvGrpSpPr/>
          <p:nvPr/>
        </p:nvGrpSpPr>
        <p:grpSpPr>
          <a:xfrm>
            <a:off x="1533551" y="2279595"/>
            <a:ext cx="9124891" cy="3400206"/>
            <a:chOff x="2377595" y="2316953"/>
            <a:chExt cx="9124891" cy="3400206"/>
          </a:xfrm>
        </p:grpSpPr>
        <p:grpSp>
          <p:nvGrpSpPr>
            <p:cNvPr id="51" name="Group 50">
              <a:extLst>
                <a:ext uri="{FF2B5EF4-FFF2-40B4-BE49-F238E27FC236}">
                  <a16:creationId xmlns:a16="http://schemas.microsoft.com/office/drawing/2014/main" id="{813B7EBF-BBCC-D60E-4344-44641A05F4C1}"/>
                </a:ext>
              </a:extLst>
            </p:cNvPr>
            <p:cNvGrpSpPr/>
            <p:nvPr/>
          </p:nvGrpSpPr>
          <p:grpSpPr>
            <a:xfrm>
              <a:off x="2377595" y="2316953"/>
              <a:ext cx="914401" cy="914400"/>
              <a:chOff x="2051222" y="2718486"/>
              <a:chExt cx="914401" cy="914400"/>
            </a:xfrm>
          </p:grpSpPr>
          <p:sp>
            <p:nvSpPr>
              <p:cNvPr id="49" name="Oval 48">
                <a:extLst>
                  <a:ext uri="{FF2B5EF4-FFF2-40B4-BE49-F238E27FC236}">
                    <a16:creationId xmlns:a16="http://schemas.microsoft.com/office/drawing/2014/main" id="{05CC65D4-D165-4082-EC76-F1048FA051D7}"/>
                  </a:ext>
                </a:extLst>
              </p:cNvPr>
              <p:cNvSpPr/>
              <p:nvPr/>
            </p:nvSpPr>
            <p:spPr>
              <a:xfrm>
                <a:off x="2051223" y="2718486"/>
                <a:ext cx="914400" cy="9144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artial Circle 47">
                <a:extLst>
                  <a:ext uri="{FF2B5EF4-FFF2-40B4-BE49-F238E27FC236}">
                    <a16:creationId xmlns:a16="http://schemas.microsoft.com/office/drawing/2014/main" id="{DB6B4A0F-65C3-C8F6-1AEA-1377C9F6975B}"/>
                  </a:ext>
                </a:extLst>
              </p:cNvPr>
              <p:cNvSpPr/>
              <p:nvPr/>
            </p:nvSpPr>
            <p:spPr>
              <a:xfrm>
                <a:off x="2051222" y="2718486"/>
                <a:ext cx="914400" cy="914400"/>
              </a:xfrm>
              <a:prstGeom prst="pie">
                <a:avLst>
                  <a:gd name="adj1" fmla="val 16267737"/>
                  <a:gd name="adj2" fmla="val 860699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3" name="TextBox 52">
              <a:extLst>
                <a:ext uri="{FF2B5EF4-FFF2-40B4-BE49-F238E27FC236}">
                  <a16:creationId xmlns:a16="http://schemas.microsoft.com/office/drawing/2014/main" id="{5C94F4A3-0B2A-CF91-AAA0-EFF13DF2908E}"/>
                </a:ext>
              </a:extLst>
            </p:cNvPr>
            <p:cNvSpPr txBox="1"/>
            <p:nvPr/>
          </p:nvSpPr>
          <p:spPr>
            <a:xfrm>
              <a:off x="3404847" y="2316953"/>
              <a:ext cx="1507874" cy="830997"/>
            </a:xfrm>
            <a:prstGeom prst="rect">
              <a:avLst/>
            </a:prstGeom>
            <a:noFill/>
          </p:spPr>
          <p:txBody>
            <a:bodyPr wrap="square">
              <a:spAutoFit/>
            </a:bodyPr>
            <a:lstStyle/>
            <a:p>
              <a:r>
                <a:rPr lang="en-US" sz="4800" b="1" spc="62" dirty="0">
                  <a:solidFill>
                    <a:srgbClr val="606060"/>
                  </a:solidFill>
                  <a:latin typeface="Roboto Bold"/>
                </a:rPr>
                <a:t>68%</a:t>
              </a:r>
              <a:endParaRPr lang="en-US" sz="4800" dirty="0"/>
            </a:p>
          </p:txBody>
        </p:sp>
        <p:grpSp>
          <p:nvGrpSpPr>
            <p:cNvPr id="54" name="Group 53">
              <a:extLst>
                <a:ext uri="{FF2B5EF4-FFF2-40B4-BE49-F238E27FC236}">
                  <a16:creationId xmlns:a16="http://schemas.microsoft.com/office/drawing/2014/main" id="{E6D78113-BD4B-38F8-C651-CD5355EABCBC}"/>
                </a:ext>
              </a:extLst>
            </p:cNvPr>
            <p:cNvGrpSpPr/>
            <p:nvPr/>
          </p:nvGrpSpPr>
          <p:grpSpPr>
            <a:xfrm>
              <a:off x="2377595" y="3565896"/>
              <a:ext cx="914401" cy="914400"/>
              <a:chOff x="2051222" y="2718486"/>
              <a:chExt cx="914401" cy="914400"/>
            </a:xfrm>
          </p:grpSpPr>
          <p:sp>
            <p:nvSpPr>
              <p:cNvPr id="55" name="Oval 54">
                <a:extLst>
                  <a:ext uri="{FF2B5EF4-FFF2-40B4-BE49-F238E27FC236}">
                    <a16:creationId xmlns:a16="http://schemas.microsoft.com/office/drawing/2014/main" id="{11CE52E3-C76A-F307-216A-B9A30970F0B6}"/>
                  </a:ext>
                </a:extLst>
              </p:cNvPr>
              <p:cNvSpPr/>
              <p:nvPr/>
            </p:nvSpPr>
            <p:spPr>
              <a:xfrm>
                <a:off x="2051223" y="2718486"/>
                <a:ext cx="914400" cy="9144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tial Circle 55">
                <a:extLst>
                  <a:ext uri="{FF2B5EF4-FFF2-40B4-BE49-F238E27FC236}">
                    <a16:creationId xmlns:a16="http://schemas.microsoft.com/office/drawing/2014/main" id="{47A329E1-8F38-923E-AEA8-8972B53F33CA}"/>
                  </a:ext>
                </a:extLst>
              </p:cNvPr>
              <p:cNvSpPr/>
              <p:nvPr/>
            </p:nvSpPr>
            <p:spPr>
              <a:xfrm>
                <a:off x="2051222" y="2718486"/>
                <a:ext cx="914400" cy="914400"/>
              </a:xfrm>
              <a:prstGeom prst="pie">
                <a:avLst>
                  <a:gd name="adj1" fmla="val 16265906"/>
                  <a:gd name="adj2" fmla="val 5195034"/>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7" name="TextBox 56">
              <a:extLst>
                <a:ext uri="{FF2B5EF4-FFF2-40B4-BE49-F238E27FC236}">
                  <a16:creationId xmlns:a16="http://schemas.microsoft.com/office/drawing/2014/main" id="{C5CC8E39-9A3E-9054-2D3B-9365847B82EB}"/>
                </a:ext>
              </a:extLst>
            </p:cNvPr>
            <p:cNvSpPr txBox="1"/>
            <p:nvPr/>
          </p:nvSpPr>
          <p:spPr>
            <a:xfrm>
              <a:off x="3404847" y="3565896"/>
              <a:ext cx="1507874" cy="830997"/>
            </a:xfrm>
            <a:prstGeom prst="rect">
              <a:avLst/>
            </a:prstGeom>
            <a:noFill/>
          </p:spPr>
          <p:txBody>
            <a:bodyPr wrap="square">
              <a:spAutoFit/>
            </a:bodyPr>
            <a:lstStyle/>
            <a:p>
              <a:r>
                <a:rPr lang="en-US" sz="4800" b="1" spc="62" dirty="0">
                  <a:solidFill>
                    <a:srgbClr val="606060"/>
                  </a:solidFill>
                  <a:latin typeface="Roboto Bold"/>
                </a:rPr>
                <a:t>49%</a:t>
              </a:r>
              <a:endParaRPr lang="en-US" sz="4800" dirty="0"/>
            </a:p>
          </p:txBody>
        </p:sp>
        <p:sp>
          <p:nvSpPr>
            <p:cNvPr id="63" name="TextBox 62">
              <a:extLst>
                <a:ext uri="{FF2B5EF4-FFF2-40B4-BE49-F238E27FC236}">
                  <a16:creationId xmlns:a16="http://schemas.microsoft.com/office/drawing/2014/main" id="{BAD571AE-DE03-DD81-49A1-85D4DDE1C3C4}"/>
                </a:ext>
              </a:extLst>
            </p:cNvPr>
            <p:cNvSpPr txBox="1"/>
            <p:nvPr/>
          </p:nvSpPr>
          <p:spPr>
            <a:xfrm>
              <a:off x="4728833" y="2321296"/>
              <a:ext cx="6630047" cy="830997"/>
            </a:xfrm>
            <a:prstGeom prst="rect">
              <a:avLst/>
            </a:prstGeom>
            <a:noFill/>
          </p:spPr>
          <p:txBody>
            <a:bodyPr wrap="square">
              <a:spAutoFit/>
            </a:bodyPr>
            <a:lstStyle/>
            <a:p>
              <a:r>
                <a:rPr lang="en-US" sz="2400" b="1" spc="62" dirty="0">
                  <a:solidFill>
                    <a:srgbClr val="606060"/>
                  </a:solidFill>
                  <a:latin typeface="Roboto Bold"/>
                </a:rPr>
                <a:t>Of Americans admit they’ve never read the official MONOPOLY rules in their entirety.</a:t>
              </a:r>
              <a:endParaRPr lang="en-US" sz="2400" dirty="0"/>
            </a:p>
          </p:txBody>
        </p:sp>
        <p:sp>
          <p:nvSpPr>
            <p:cNvPr id="64" name="TextBox 63">
              <a:extLst>
                <a:ext uri="{FF2B5EF4-FFF2-40B4-BE49-F238E27FC236}">
                  <a16:creationId xmlns:a16="http://schemas.microsoft.com/office/drawing/2014/main" id="{23B0ADE0-9FCF-BD85-61BA-310EA6549637}"/>
                </a:ext>
              </a:extLst>
            </p:cNvPr>
            <p:cNvSpPr txBox="1"/>
            <p:nvPr/>
          </p:nvSpPr>
          <p:spPr>
            <a:xfrm>
              <a:off x="4728833" y="3565896"/>
              <a:ext cx="6773653" cy="830997"/>
            </a:xfrm>
            <a:prstGeom prst="rect">
              <a:avLst/>
            </a:prstGeom>
            <a:noFill/>
          </p:spPr>
          <p:txBody>
            <a:bodyPr wrap="square">
              <a:spAutoFit/>
            </a:bodyPr>
            <a:lstStyle/>
            <a:p>
              <a:r>
                <a:rPr lang="en-US" sz="2400" b="1" spc="62" dirty="0">
                  <a:solidFill>
                    <a:srgbClr val="606060"/>
                  </a:solidFill>
                  <a:latin typeface="Roboto Bold"/>
                </a:rPr>
                <a:t>Of Americans admit they’ve made up a MONOPOLY rule. </a:t>
              </a:r>
            </a:p>
          </p:txBody>
        </p:sp>
        <p:grpSp>
          <p:nvGrpSpPr>
            <p:cNvPr id="65" name="Group 64">
              <a:extLst>
                <a:ext uri="{FF2B5EF4-FFF2-40B4-BE49-F238E27FC236}">
                  <a16:creationId xmlns:a16="http://schemas.microsoft.com/office/drawing/2014/main" id="{8C12A6B0-1247-B883-35FE-C64B65D50367}"/>
                </a:ext>
              </a:extLst>
            </p:cNvPr>
            <p:cNvGrpSpPr/>
            <p:nvPr/>
          </p:nvGrpSpPr>
          <p:grpSpPr>
            <a:xfrm>
              <a:off x="2377595" y="4802759"/>
              <a:ext cx="914401" cy="914400"/>
              <a:chOff x="2051222" y="2718486"/>
              <a:chExt cx="914401" cy="914400"/>
            </a:xfrm>
          </p:grpSpPr>
          <p:sp>
            <p:nvSpPr>
              <p:cNvPr id="66" name="Oval 65">
                <a:extLst>
                  <a:ext uri="{FF2B5EF4-FFF2-40B4-BE49-F238E27FC236}">
                    <a16:creationId xmlns:a16="http://schemas.microsoft.com/office/drawing/2014/main" id="{F4F7ABC6-DAD8-7998-4769-9FA42D995CF1}"/>
                  </a:ext>
                </a:extLst>
              </p:cNvPr>
              <p:cNvSpPr/>
              <p:nvPr/>
            </p:nvSpPr>
            <p:spPr>
              <a:xfrm>
                <a:off x="2051223" y="2718486"/>
                <a:ext cx="914400" cy="9144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artial Circle 66">
                <a:extLst>
                  <a:ext uri="{FF2B5EF4-FFF2-40B4-BE49-F238E27FC236}">
                    <a16:creationId xmlns:a16="http://schemas.microsoft.com/office/drawing/2014/main" id="{2AEBF449-F5F8-F2A3-F2BF-18D0C6513329}"/>
                  </a:ext>
                </a:extLst>
              </p:cNvPr>
              <p:cNvSpPr/>
              <p:nvPr/>
            </p:nvSpPr>
            <p:spPr>
              <a:xfrm>
                <a:off x="2051222" y="2718486"/>
                <a:ext cx="914400" cy="914400"/>
              </a:xfrm>
              <a:prstGeom prst="pie">
                <a:avLst>
                  <a:gd name="adj1" fmla="val 16174332"/>
                  <a:gd name="adj2" fmla="val 1140200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8" name="TextBox 67">
              <a:extLst>
                <a:ext uri="{FF2B5EF4-FFF2-40B4-BE49-F238E27FC236}">
                  <a16:creationId xmlns:a16="http://schemas.microsoft.com/office/drawing/2014/main" id="{CD6462C1-F695-4805-A880-3AFD806C5B9A}"/>
                </a:ext>
              </a:extLst>
            </p:cNvPr>
            <p:cNvSpPr txBox="1"/>
            <p:nvPr/>
          </p:nvSpPr>
          <p:spPr>
            <a:xfrm>
              <a:off x="3404847" y="4802759"/>
              <a:ext cx="1507874" cy="830997"/>
            </a:xfrm>
            <a:prstGeom prst="rect">
              <a:avLst/>
            </a:prstGeom>
            <a:noFill/>
          </p:spPr>
          <p:txBody>
            <a:bodyPr wrap="square">
              <a:spAutoFit/>
            </a:bodyPr>
            <a:lstStyle/>
            <a:p>
              <a:r>
                <a:rPr lang="en-US" sz="4800" b="1" spc="62" dirty="0">
                  <a:solidFill>
                    <a:srgbClr val="606060"/>
                  </a:solidFill>
                  <a:latin typeface="Roboto Bold"/>
                </a:rPr>
                <a:t>77%</a:t>
              </a:r>
              <a:endParaRPr lang="en-US" sz="4800" dirty="0"/>
            </a:p>
          </p:txBody>
        </p:sp>
        <p:sp>
          <p:nvSpPr>
            <p:cNvPr id="69" name="TextBox 68">
              <a:extLst>
                <a:ext uri="{FF2B5EF4-FFF2-40B4-BE49-F238E27FC236}">
                  <a16:creationId xmlns:a16="http://schemas.microsoft.com/office/drawing/2014/main" id="{A82BF08A-1CE3-BB24-BF84-8ED273908838}"/>
                </a:ext>
              </a:extLst>
            </p:cNvPr>
            <p:cNvSpPr txBox="1"/>
            <p:nvPr/>
          </p:nvSpPr>
          <p:spPr>
            <a:xfrm>
              <a:off x="4728833" y="4802760"/>
              <a:ext cx="6630047" cy="830997"/>
            </a:xfrm>
            <a:prstGeom prst="rect">
              <a:avLst/>
            </a:prstGeom>
            <a:noFill/>
          </p:spPr>
          <p:txBody>
            <a:bodyPr wrap="square">
              <a:spAutoFit/>
            </a:bodyPr>
            <a:lstStyle/>
            <a:p>
              <a:r>
                <a:rPr lang="en-US" sz="2400" b="1" spc="62" dirty="0">
                  <a:solidFill>
                    <a:srgbClr val="606060"/>
                  </a:solidFill>
                  <a:latin typeface="Roboto Bold"/>
                </a:rPr>
                <a:t>Of Americans admit they’ve enforced fake MONOPOLY rules. </a:t>
              </a:r>
            </a:p>
          </p:txBody>
        </p:sp>
      </p:grpSp>
    </p:spTree>
    <p:extLst>
      <p:ext uri="{BB962C8B-B14F-4D97-AF65-F5344CB8AC3E}">
        <p14:creationId xmlns:p14="http://schemas.microsoft.com/office/powerpoint/2010/main" val="3533729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7EFBBE-538A-C7D4-D077-A3FB6C34A955}"/>
              </a:ext>
            </a:extLst>
          </p:cNvPr>
          <p:cNvSpPr/>
          <p:nvPr/>
        </p:nvSpPr>
        <p:spPr>
          <a:xfrm>
            <a:off x="542386" y="1110044"/>
            <a:ext cx="10960100" cy="5315456"/>
          </a:xfrm>
          <a:prstGeom prst="rect">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6F48AF-4EA8-5CE9-8C26-89F0E0D2EE06}"/>
              </a:ext>
            </a:extLst>
          </p:cNvPr>
          <p:cNvSpPr/>
          <p:nvPr/>
        </p:nvSpPr>
        <p:spPr>
          <a:xfrm>
            <a:off x="9664700" y="1371600"/>
            <a:ext cx="1511300"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206B02-A8EC-FE46-0333-D4C5C3239EA5}"/>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Knowledge Acquisition – Finicky Rules</a:t>
            </a:r>
          </a:p>
        </p:txBody>
      </p:sp>
      <p:pic>
        <p:nvPicPr>
          <p:cNvPr id="6" name="Picture 5">
            <a:extLst>
              <a:ext uri="{FF2B5EF4-FFF2-40B4-BE49-F238E27FC236}">
                <a16:creationId xmlns:a16="http://schemas.microsoft.com/office/drawing/2014/main" id="{6006FD6B-F29D-EB66-92B2-A72B45FF3054}"/>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42386" y="612619"/>
            <a:ext cx="832103" cy="685800"/>
          </a:xfrm>
          <a:prstGeom prst="rect">
            <a:avLst/>
          </a:prstGeom>
        </p:spPr>
      </p:pic>
      <p:grpSp>
        <p:nvGrpSpPr>
          <p:cNvPr id="2" name="Group 1">
            <a:extLst>
              <a:ext uri="{FF2B5EF4-FFF2-40B4-BE49-F238E27FC236}">
                <a16:creationId xmlns:a16="http://schemas.microsoft.com/office/drawing/2014/main" id="{C981870B-AEE9-1C01-E980-E8CF6F012163}"/>
              </a:ext>
            </a:extLst>
          </p:cNvPr>
          <p:cNvGrpSpPr/>
          <p:nvPr/>
        </p:nvGrpSpPr>
        <p:grpSpPr>
          <a:xfrm>
            <a:off x="868261" y="1760508"/>
            <a:ext cx="2195178" cy="1953529"/>
            <a:chOff x="340660" y="2247900"/>
            <a:chExt cx="2195178" cy="1953529"/>
          </a:xfrm>
        </p:grpSpPr>
        <p:sp>
          <p:nvSpPr>
            <p:cNvPr id="3" name="TextBox 2">
              <a:extLst>
                <a:ext uri="{FF2B5EF4-FFF2-40B4-BE49-F238E27FC236}">
                  <a16:creationId xmlns:a16="http://schemas.microsoft.com/office/drawing/2014/main" id="{F25F5854-F982-084A-CC9C-D0C1AFC6F75F}"/>
                </a:ext>
              </a:extLst>
            </p:cNvPr>
            <p:cNvSpPr txBox="1"/>
            <p:nvPr/>
          </p:nvSpPr>
          <p:spPr>
            <a:xfrm>
              <a:off x="340660" y="2724101"/>
              <a:ext cx="2195178" cy="1477328"/>
            </a:xfrm>
            <a:prstGeom prst="rect">
              <a:avLst/>
            </a:prstGeom>
            <a:noFill/>
          </p:spPr>
          <p:txBody>
            <a:bodyPr wrap="square">
              <a:spAutoFit/>
            </a:bodyPr>
            <a:lstStyle/>
            <a:p>
              <a:r>
                <a:rPr lang="en-US" sz="1800" spc="50" dirty="0">
                  <a:latin typeface="Roboto"/>
                </a:rPr>
                <a:t>All taxes and finds are put in pot and whoever land on Free Parking first get the money.</a:t>
              </a:r>
              <a:endParaRPr lang="en-US" dirty="0"/>
            </a:p>
          </p:txBody>
        </p:sp>
        <p:sp>
          <p:nvSpPr>
            <p:cNvPr id="5" name="Rectangle 4">
              <a:extLst>
                <a:ext uri="{FF2B5EF4-FFF2-40B4-BE49-F238E27FC236}">
                  <a16:creationId xmlns:a16="http://schemas.microsoft.com/office/drawing/2014/main" id="{370DFF94-1BFD-C67C-B6B2-7010C55849AA}"/>
                </a:ext>
              </a:extLst>
            </p:cNvPr>
            <p:cNvSpPr/>
            <p:nvPr/>
          </p:nvSpPr>
          <p:spPr>
            <a:xfrm>
              <a:off x="340660" y="2247900"/>
              <a:ext cx="2195178" cy="504894"/>
            </a:xfrm>
            <a:prstGeom prst="rect">
              <a:avLst/>
            </a:prstGeom>
            <a:solidFill>
              <a:srgbClr val="0F0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B78F2D0-E855-3DC0-C60A-D23A4D57DFA4}"/>
                </a:ext>
              </a:extLst>
            </p:cNvPr>
            <p:cNvSpPr txBox="1"/>
            <p:nvPr/>
          </p:nvSpPr>
          <p:spPr>
            <a:xfrm>
              <a:off x="340660" y="2292324"/>
              <a:ext cx="2077172" cy="461665"/>
            </a:xfrm>
            <a:prstGeom prst="rect">
              <a:avLst/>
            </a:prstGeom>
            <a:noFill/>
          </p:spPr>
          <p:txBody>
            <a:bodyPr wrap="none" rtlCol="0">
              <a:spAutoFit/>
            </a:bodyPr>
            <a:lstStyle/>
            <a:p>
              <a:r>
                <a:rPr lang="en-US" sz="2400" b="1" spc="62" dirty="0">
                  <a:solidFill>
                    <a:schemeClr val="bg1"/>
                  </a:solidFill>
                  <a:latin typeface="Roboto Bold"/>
                </a:rPr>
                <a:t>HOUSE RULE</a:t>
              </a:r>
            </a:p>
          </p:txBody>
        </p:sp>
        <p:sp>
          <p:nvSpPr>
            <p:cNvPr id="11" name="Rectangle 10">
              <a:extLst>
                <a:ext uri="{FF2B5EF4-FFF2-40B4-BE49-F238E27FC236}">
                  <a16:creationId xmlns:a16="http://schemas.microsoft.com/office/drawing/2014/main" id="{F156D8F3-08EC-17DB-0DDC-0F569A6A9EE1}"/>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211BAB9-3307-C941-4FC1-6D816E973701}"/>
              </a:ext>
            </a:extLst>
          </p:cNvPr>
          <p:cNvGrpSpPr/>
          <p:nvPr/>
        </p:nvGrpSpPr>
        <p:grpSpPr>
          <a:xfrm>
            <a:off x="3306385" y="1760508"/>
            <a:ext cx="2211759" cy="1953529"/>
            <a:chOff x="340660" y="2247900"/>
            <a:chExt cx="2211759" cy="1953529"/>
          </a:xfrm>
        </p:grpSpPr>
        <p:sp>
          <p:nvSpPr>
            <p:cNvPr id="13" name="TextBox 12">
              <a:extLst>
                <a:ext uri="{FF2B5EF4-FFF2-40B4-BE49-F238E27FC236}">
                  <a16:creationId xmlns:a16="http://schemas.microsoft.com/office/drawing/2014/main" id="{591278E3-FB83-E6F5-2E9B-18C0FBF401BA}"/>
                </a:ext>
              </a:extLst>
            </p:cNvPr>
            <p:cNvSpPr txBox="1"/>
            <p:nvPr/>
          </p:nvSpPr>
          <p:spPr>
            <a:xfrm>
              <a:off x="340660" y="2724101"/>
              <a:ext cx="2195178" cy="1200329"/>
            </a:xfrm>
            <a:prstGeom prst="rect">
              <a:avLst/>
            </a:prstGeom>
            <a:noFill/>
          </p:spPr>
          <p:txBody>
            <a:bodyPr wrap="square">
              <a:spAutoFit/>
            </a:bodyPr>
            <a:lstStyle/>
            <a:p>
              <a:r>
                <a:rPr lang="en-US" sz="1800" spc="50" dirty="0">
                  <a:latin typeface="Roboto"/>
                </a:rPr>
                <a:t>Nothing happens when a player lands on Free Parking.</a:t>
              </a:r>
              <a:endParaRPr lang="en-US" dirty="0"/>
            </a:p>
          </p:txBody>
        </p:sp>
        <p:sp>
          <p:nvSpPr>
            <p:cNvPr id="14" name="Rectangle 13">
              <a:extLst>
                <a:ext uri="{FF2B5EF4-FFF2-40B4-BE49-F238E27FC236}">
                  <a16:creationId xmlns:a16="http://schemas.microsoft.com/office/drawing/2014/main" id="{48F3B271-908B-3CC6-B25A-95BD63A424CB}"/>
                </a:ext>
              </a:extLst>
            </p:cNvPr>
            <p:cNvSpPr/>
            <p:nvPr/>
          </p:nvSpPr>
          <p:spPr>
            <a:xfrm>
              <a:off x="340660" y="2247900"/>
              <a:ext cx="2195178" cy="504894"/>
            </a:xfrm>
            <a:prstGeom prst="rect">
              <a:avLst/>
            </a:prstGeom>
            <a:solidFill>
              <a:srgbClr val="0F0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BAB3634-22C2-9D77-BFD2-95DB923EAFA9}"/>
                </a:ext>
              </a:extLst>
            </p:cNvPr>
            <p:cNvSpPr txBox="1"/>
            <p:nvPr/>
          </p:nvSpPr>
          <p:spPr>
            <a:xfrm>
              <a:off x="340660" y="2292324"/>
              <a:ext cx="2211759" cy="461665"/>
            </a:xfrm>
            <a:prstGeom prst="rect">
              <a:avLst/>
            </a:prstGeom>
            <a:noFill/>
          </p:spPr>
          <p:txBody>
            <a:bodyPr wrap="none" rtlCol="0">
              <a:spAutoFit/>
            </a:bodyPr>
            <a:lstStyle/>
            <a:p>
              <a:r>
                <a:rPr lang="en-US" sz="2400" b="1" spc="62" dirty="0">
                  <a:solidFill>
                    <a:schemeClr val="bg1"/>
                  </a:solidFill>
                  <a:latin typeface="Roboto Bold"/>
                </a:rPr>
                <a:t>BY THE BOOK</a:t>
              </a:r>
            </a:p>
          </p:txBody>
        </p:sp>
        <p:sp>
          <p:nvSpPr>
            <p:cNvPr id="16" name="Rectangle 15">
              <a:extLst>
                <a:ext uri="{FF2B5EF4-FFF2-40B4-BE49-F238E27FC236}">
                  <a16:creationId xmlns:a16="http://schemas.microsoft.com/office/drawing/2014/main" id="{1D20E58C-D8FC-5B19-07AE-97A32169A7CB}"/>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F5229CD-7DF1-2E5C-CDA7-37B00B104047}"/>
              </a:ext>
            </a:extLst>
          </p:cNvPr>
          <p:cNvGrpSpPr/>
          <p:nvPr/>
        </p:nvGrpSpPr>
        <p:grpSpPr>
          <a:xfrm>
            <a:off x="6660776" y="1760508"/>
            <a:ext cx="2195178" cy="1953529"/>
            <a:chOff x="340660" y="2247900"/>
            <a:chExt cx="2195178" cy="1953529"/>
          </a:xfrm>
        </p:grpSpPr>
        <p:sp>
          <p:nvSpPr>
            <p:cNvPr id="18" name="TextBox 17">
              <a:extLst>
                <a:ext uri="{FF2B5EF4-FFF2-40B4-BE49-F238E27FC236}">
                  <a16:creationId xmlns:a16="http://schemas.microsoft.com/office/drawing/2014/main" id="{FF577023-B86E-FC6E-D88B-D213B2517FDB}"/>
                </a:ext>
              </a:extLst>
            </p:cNvPr>
            <p:cNvSpPr txBox="1"/>
            <p:nvPr/>
          </p:nvSpPr>
          <p:spPr>
            <a:xfrm>
              <a:off x="340660" y="2724101"/>
              <a:ext cx="2195178" cy="923330"/>
            </a:xfrm>
            <a:prstGeom prst="rect">
              <a:avLst/>
            </a:prstGeom>
            <a:noFill/>
          </p:spPr>
          <p:txBody>
            <a:bodyPr wrap="square">
              <a:spAutoFit/>
            </a:bodyPr>
            <a:lstStyle/>
            <a:p>
              <a:r>
                <a:rPr lang="en-US" sz="1800" spc="50" dirty="0">
                  <a:latin typeface="Roboto"/>
                </a:rPr>
                <a:t>You can not collect rent while in jail.</a:t>
              </a:r>
              <a:endParaRPr lang="en-US" dirty="0"/>
            </a:p>
          </p:txBody>
        </p:sp>
        <p:sp>
          <p:nvSpPr>
            <p:cNvPr id="19" name="Rectangle 18">
              <a:extLst>
                <a:ext uri="{FF2B5EF4-FFF2-40B4-BE49-F238E27FC236}">
                  <a16:creationId xmlns:a16="http://schemas.microsoft.com/office/drawing/2014/main" id="{E0D3A9C0-BDF1-22B7-A9FF-8A9183BB521A}"/>
                </a:ext>
              </a:extLst>
            </p:cNvPr>
            <p:cNvSpPr/>
            <p:nvPr/>
          </p:nvSpPr>
          <p:spPr>
            <a:xfrm>
              <a:off x="340660" y="2247900"/>
              <a:ext cx="2195178" cy="504894"/>
            </a:xfrm>
            <a:prstGeom prst="rect">
              <a:avLst/>
            </a:prstGeom>
            <a:solidFill>
              <a:srgbClr val="EA3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6503E14E-F8B4-FF1C-7EA4-5E7A5D4FA6F0}"/>
                </a:ext>
              </a:extLst>
            </p:cNvPr>
            <p:cNvSpPr txBox="1"/>
            <p:nvPr/>
          </p:nvSpPr>
          <p:spPr>
            <a:xfrm>
              <a:off x="364153" y="2262436"/>
              <a:ext cx="2077172" cy="461665"/>
            </a:xfrm>
            <a:prstGeom prst="rect">
              <a:avLst/>
            </a:prstGeom>
            <a:noFill/>
          </p:spPr>
          <p:txBody>
            <a:bodyPr wrap="none" rtlCol="0">
              <a:spAutoFit/>
            </a:bodyPr>
            <a:lstStyle/>
            <a:p>
              <a:r>
                <a:rPr lang="en-US" sz="2400" b="1" spc="62" dirty="0">
                  <a:solidFill>
                    <a:schemeClr val="bg1"/>
                  </a:solidFill>
                  <a:latin typeface="Roboto Bold"/>
                </a:rPr>
                <a:t>HOUSE RULE</a:t>
              </a:r>
            </a:p>
          </p:txBody>
        </p:sp>
        <p:sp>
          <p:nvSpPr>
            <p:cNvPr id="21" name="Rectangle 20">
              <a:extLst>
                <a:ext uri="{FF2B5EF4-FFF2-40B4-BE49-F238E27FC236}">
                  <a16:creationId xmlns:a16="http://schemas.microsoft.com/office/drawing/2014/main" id="{89C896E2-DA60-9BCF-7FBD-9003EF6F5656}"/>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CB0379E-C5AB-F22C-DFD4-8F537A68EABF}"/>
              </a:ext>
            </a:extLst>
          </p:cNvPr>
          <p:cNvGrpSpPr/>
          <p:nvPr/>
        </p:nvGrpSpPr>
        <p:grpSpPr>
          <a:xfrm>
            <a:off x="9095095" y="1760508"/>
            <a:ext cx="2211759" cy="1953529"/>
            <a:chOff x="336855" y="2247900"/>
            <a:chExt cx="2211759" cy="1953529"/>
          </a:xfrm>
        </p:grpSpPr>
        <p:sp>
          <p:nvSpPr>
            <p:cNvPr id="23" name="TextBox 22">
              <a:extLst>
                <a:ext uri="{FF2B5EF4-FFF2-40B4-BE49-F238E27FC236}">
                  <a16:creationId xmlns:a16="http://schemas.microsoft.com/office/drawing/2014/main" id="{3376D9C2-DB0F-4486-958F-452E00214CD4}"/>
                </a:ext>
              </a:extLst>
            </p:cNvPr>
            <p:cNvSpPr txBox="1"/>
            <p:nvPr/>
          </p:nvSpPr>
          <p:spPr>
            <a:xfrm>
              <a:off x="340660" y="2724101"/>
              <a:ext cx="2195178" cy="646331"/>
            </a:xfrm>
            <a:prstGeom prst="rect">
              <a:avLst/>
            </a:prstGeom>
            <a:noFill/>
          </p:spPr>
          <p:txBody>
            <a:bodyPr wrap="square">
              <a:spAutoFit/>
            </a:bodyPr>
            <a:lstStyle/>
            <a:p>
              <a:r>
                <a:rPr lang="en-US" spc="50" dirty="0">
                  <a:latin typeface="Roboto"/>
                </a:rPr>
                <a:t>You do collect rent while in jail. </a:t>
              </a:r>
              <a:endParaRPr lang="en-US" dirty="0"/>
            </a:p>
          </p:txBody>
        </p:sp>
        <p:sp>
          <p:nvSpPr>
            <p:cNvPr id="24" name="Rectangle 23">
              <a:extLst>
                <a:ext uri="{FF2B5EF4-FFF2-40B4-BE49-F238E27FC236}">
                  <a16:creationId xmlns:a16="http://schemas.microsoft.com/office/drawing/2014/main" id="{A6231459-0E8C-EAFD-7D2C-03B4486811CF}"/>
                </a:ext>
              </a:extLst>
            </p:cNvPr>
            <p:cNvSpPr/>
            <p:nvPr/>
          </p:nvSpPr>
          <p:spPr>
            <a:xfrm>
              <a:off x="340660" y="2247900"/>
              <a:ext cx="2195178" cy="504894"/>
            </a:xfrm>
            <a:prstGeom prst="rect">
              <a:avLst/>
            </a:prstGeom>
            <a:solidFill>
              <a:srgbClr val="EA3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EC611D-7D64-642C-40D3-EF0D0ED456E7}"/>
                </a:ext>
              </a:extLst>
            </p:cNvPr>
            <p:cNvSpPr txBox="1"/>
            <p:nvPr/>
          </p:nvSpPr>
          <p:spPr>
            <a:xfrm>
              <a:off x="336855" y="2279868"/>
              <a:ext cx="2211759" cy="461665"/>
            </a:xfrm>
            <a:prstGeom prst="rect">
              <a:avLst/>
            </a:prstGeom>
            <a:noFill/>
          </p:spPr>
          <p:txBody>
            <a:bodyPr wrap="none" rtlCol="0">
              <a:spAutoFit/>
            </a:bodyPr>
            <a:lstStyle/>
            <a:p>
              <a:r>
                <a:rPr lang="en-US" sz="2400" b="1" spc="62" dirty="0">
                  <a:solidFill>
                    <a:schemeClr val="bg1"/>
                  </a:solidFill>
                  <a:latin typeface="Roboto Bold"/>
                </a:rPr>
                <a:t>BY THE BOOK</a:t>
              </a:r>
            </a:p>
          </p:txBody>
        </p:sp>
        <p:sp>
          <p:nvSpPr>
            <p:cNvPr id="26" name="Rectangle 25">
              <a:extLst>
                <a:ext uri="{FF2B5EF4-FFF2-40B4-BE49-F238E27FC236}">
                  <a16:creationId xmlns:a16="http://schemas.microsoft.com/office/drawing/2014/main" id="{EA57DDFF-6665-6AFA-72ED-1C0A83433197}"/>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EF852201-E2DC-EF3E-10C6-168E83DAD92F}"/>
              </a:ext>
            </a:extLst>
          </p:cNvPr>
          <p:cNvGrpSpPr/>
          <p:nvPr/>
        </p:nvGrpSpPr>
        <p:grpSpPr>
          <a:xfrm>
            <a:off x="842377" y="4069475"/>
            <a:ext cx="2195178" cy="1953529"/>
            <a:chOff x="340660" y="2247900"/>
            <a:chExt cx="2195178" cy="1953529"/>
          </a:xfrm>
        </p:grpSpPr>
        <p:sp>
          <p:nvSpPr>
            <p:cNvPr id="28" name="TextBox 27">
              <a:extLst>
                <a:ext uri="{FF2B5EF4-FFF2-40B4-BE49-F238E27FC236}">
                  <a16:creationId xmlns:a16="http://schemas.microsoft.com/office/drawing/2014/main" id="{E4BA06BA-2B82-59EC-294F-D2C11E9B1BDD}"/>
                </a:ext>
              </a:extLst>
            </p:cNvPr>
            <p:cNvSpPr txBox="1"/>
            <p:nvPr/>
          </p:nvSpPr>
          <p:spPr>
            <a:xfrm>
              <a:off x="340660" y="2724101"/>
              <a:ext cx="2195178" cy="1477328"/>
            </a:xfrm>
            <a:prstGeom prst="rect">
              <a:avLst/>
            </a:prstGeom>
            <a:noFill/>
          </p:spPr>
          <p:txBody>
            <a:bodyPr wrap="square">
              <a:spAutoFit/>
            </a:bodyPr>
            <a:lstStyle/>
            <a:p>
              <a:r>
                <a:rPr lang="en-US" spc="50" dirty="0">
                  <a:latin typeface="Roboto"/>
                </a:rPr>
                <a:t>If a player land on a property and dose not want to buy it, it is the next player turn. </a:t>
              </a:r>
              <a:endParaRPr lang="en-US" dirty="0"/>
            </a:p>
          </p:txBody>
        </p:sp>
        <p:sp>
          <p:nvSpPr>
            <p:cNvPr id="29" name="Rectangle 28">
              <a:extLst>
                <a:ext uri="{FF2B5EF4-FFF2-40B4-BE49-F238E27FC236}">
                  <a16:creationId xmlns:a16="http://schemas.microsoft.com/office/drawing/2014/main" id="{2AF80B97-0202-31D6-4B06-F094F118872E}"/>
                </a:ext>
              </a:extLst>
            </p:cNvPr>
            <p:cNvSpPr/>
            <p:nvPr/>
          </p:nvSpPr>
          <p:spPr>
            <a:xfrm>
              <a:off x="340660" y="2247900"/>
              <a:ext cx="2195178" cy="504894"/>
            </a:xfrm>
            <a:prstGeom prst="rect">
              <a:avLst/>
            </a:prstGeom>
            <a:solidFill>
              <a:srgbClr val="4B9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2D1BF87-4A73-7258-B334-A3769389B3F8}"/>
                </a:ext>
              </a:extLst>
            </p:cNvPr>
            <p:cNvSpPr txBox="1"/>
            <p:nvPr/>
          </p:nvSpPr>
          <p:spPr>
            <a:xfrm>
              <a:off x="366544" y="2293018"/>
              <a:ext cx="2077172" cy="461665"/>
            </a:xfrm>
            <a:prstGeom prst="rect">
              <a:avLst/>
            </a:prstGeom>
            <a:noFill/>
          </p:spPr>
          <p:txBody>
            <a:bodyPr wrap="none" rtlCol="0">
              <a:spAutoFit/>
            </a:bodyPr>
            <a:lstStyle/>
            <a:p>
              <a:r>
                <a:rPr lang="en-US" sz="2400" b="1" spc="62" dirty="0">
                  <a:solidFill>
                    <a:schemeClr val="bg1"/>
                  </a:solidFill>
                  <a:latin typeface="Roboto Bold"/>
                </a:rPr>
                <a:t>HOUSE RULE</a:t>
              </a:r>
            </a:p>
          </p:txBody>
        </p:sp>
        <p:sp>
          <p:nvSpPr>
            <p:cNvPr id="31" name="Rectangle 30">
              <a:extLst>
                <a:ext uri="{FF2B5EF4-FFF2-40B4-BE49-F238E27FC236}">
                  <a16:creationId xmlns:a16="http://schemas.microsoft.com/office/drawing/2014/main" id="{B9E8CC3A-40DA-B693-7342-28A3992D66E3}"/>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966E045-FA48-0F9E-8A92-FE68FF11EF1E}"/>
              </a:ext>
            </a:extLst>
          </p:cNvPr>
          <p:cNvGrpSpPr/>
          <p:nvPr/>
        </p:nvGrpSpPr>
        <p:grpSpPr>
          <a:xfrm>
            <a:off x="3224954" y="4069475"/>
            <a:ext cx="2218671" cy="1953529"/>
            <a:chOff x="317167" y="2247900"/>
            <a:chExt cx="2218671" cy="1953529"/>
          </a:xfrm>
        </p:grpSpPr>
        <p:sp>
          <p:nvSpPr>
            <p:cNvPr id="33" name="TextBox 32">
              <a:extLst>
                <a:ext uri="{FF2B5EF4-FFF2-40B4-BE49-F238E27FC236}">
                  <a16:creationId xmlns:a16="http://schemas.microsoft.com/office/drawing/2014/main" id="{71C358DD-7412-4EB4-64E6-1ECABB054264}"/>
                </a:ext>
              </a:extLst>
            </p:cNvPr>
            <p:cNvSpPr txBox="1"/>
            <p:nvPr/>
          </p:nvSpPr>
          <p:spPr>
            <a:xfrm>
              <a:off x="340660" y="2724101"/>
              <a:ext cx="2195178" cy="1477328"/>
            </a:xfrm>
            <a:prstGeom prst="rect">
              <a:avLst/>
            </a:prstGeom>
            <a:noFill/>
          </p:spPr>
          <p:txBody>
            <a:bodyPr wrap="square">
              <a:spAutoFit/>
            </a:bodyPr>
            <a:lstStyle/>
            <a:p>
              <a:r>
                <a:rPr lang="en-US" spc="50" dirty="0">
                  <a:latin typeface="Roboto"/>
                </a:rPr>
                <a:t>If a player doesn't want to buy it, the property immediately up for </a:t>
              </a:r>
              <a:r>
                <a:rPr lang="en-US" sz="1800" spc="50" dirty="0">
                  <a:latin typeface="Roboto"/>
                </a:rPr>
                <a:t>auction</a:t>
              </a:r>
              <a:r>
                <a:rPr lang="en-US" spc="50" dirty="0">
                  <a:latin typeface="Roboto"/>
                </a:rPr>
                <a:t>. </a:t>
              </a:r>
              <a:endParaRPr lang="en-US" dirty="0"/>
            </a:p>
          </p:txBody>
        </p:sp>
        <p:sp>
          <p:nvSpPr>
            <p:cNvPr id="34" name="Rectangle 33">
              <a:extLst>
                <a:ext uri="{FF2B5EF4-FFF2-40B4-BE49-F238E27FC236}">
                  <a16:creationId xmlns:a16="http://schemas.microsoft.com/office/drawing/2014/main" id="{8790B1D8-6C60-D8EF-E491-EA42B4CC70B3}"/>
                </a:ext>
              </a:extLst>
            </p:cNvPr>
            <p:cNvSpPr/>
            <p:nvPr/>
          </p:nvSpPr>
          <p:spPr>
            <a:xfrm>
              <a:off x="340660" y="2247900"/>
              <a:ext cx="2195178" cy="504894"/>
            </a:xfrm>
            <a:prstGeom prst="rect">
              <a:avLst/>
            </a:prstGeom>
            <a:solidFill>
              <a:srgbClr val="439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7DC9C76-F80F-1846-A384-EAC6CE1D9364}"/>
                </a:ext>
              </a:extLst>
            </p:cNvPr>
            <p:cNvSpPr txBox="1"/>
            <p:nvPr/>
          </p:nvSpPr>
          <p:spPr>
            <a:xfrm>
              <a:off x="317167" y="2270320"/>
              <a:ext cx="2211759" cy="461665"/>
            </a:xfrm>
            <a:prstGeom prst="rect">
              <a:avLst/>
            </a:prstGeom>
            <a:noFill/>
          </p:spPr>
          <p:txBody>
            <a:bodyPr wrap="none" rtlCol="0">
              <a:spAutoFit/>
            </a:bodyPr>
            <a:lstStyle/>
            <a:p>
              <a:r>
                <a:rPr lang="en-US" sz="2400" b="1" spc="62" dirty="0">
                  <a:solidFill>
                    <a:schemeClr val="bg1"/>
                  </a:solidFill>
                  <a:latin typeface="Roboto Bold"/>
                </a:rPr>
                <a:t>BY THE BOOK</a:t>
              </a:r>
            </a:p>
          </p:txBody>
        </p:sp>
        <p:sp>
          <p:nvSpPr>
            <p:cNvPr id="36" name="Rectangle 35">
              <a:extLst>
                <a:ext uri="{FF2B5EF4-FFF2-40B4-BE49-F238E27FC236}">
                  <a16:creationId xmlns:a16="http://schemas.microsoft.com/office/drawing/2014/main" id="{D276774D-AAD5-EDB1-99E1-A73B7DAC90EA}"/>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1617AB1E-FE2B-55E4-991E-BD6E3B5D6705}"/>
              </a:ext>
            </a:extLst>
          </p:cNvPr>
          <p:cNvGrpSpPr/>
          <p:nvPr/>
        </p:nvGrpSpPr>
        <p:grpSpPr>
          <a:xfrm>
            <a:off x="6660776" y="4069475"/>
            <a:ext cx="2195178" cy="1953529"/>
            <a:chOff x="340660" y="2247900"/>
            <a:chExt cx="2195178" cy="1953529"/>
          </a:xfrm>
        </p:grpSpPr>
        <p:sp>
          <p:nvSpPr>
            <p:cNvPr id="38" name="TextBox 37">
              <a:extLst>
                <a:ext uri="{FF2B5EF4-FFF2-40B4-BE49-F238E27FC236}">
                  <a16:creationId xmlns:a16="http://schemas.microsoft.com/office/drawing/2014/main" id="{B1FD99E8-828A-9FD5-79EF-723F89C1C06E}"/>
                </a:ext>
              </a:extLst>
            </p:cNvPr>
            <p:cNvSpPr txBox="1"/>
            <p:nvPr/>
          </p:nvSpPr>
          <p:spPr>
            <a:xfrm>
              <a:off x="340660" y="2724101"/>
              <a:ext cx="2195178" cy="1477328"/>
            </a:xfrm>
            <a:prstGeom prst="rect">
              <a:avLst/>
            </a:prstGeom>
            <a:noFill/>
          </p:spPr>
          <p:txBody>
            <a:bodyPr wrap="square">
              <a:spAutoFit/>
            </a:bodyPr>
            <a:lstStyle/>
            <a:p>
              <a:r>
                <a:rPr lang="en-US" spc="50" dirty="0">
                  <a:latin typeface="Roboto"/>
                </a:rPr>
                <a:t>You must make one full rotation around the board before you can start buying.</a:t>
              </a:r>
              <a:endParaRPr lang="en-US" dirty="0"/>
            </a:p>
          </p:txBody>
        </p:sp>
        <p:sp>
          <p:nvSpPr>
            <p:cNvPr id="39" name="Rectangle 38">
              <a:extLst>
                <a:ext uri="{FF2B5EF4-FFF2-40B4-BE49-F238E27FC236}">
                  <a16:creationId xmlns:a16="http://schemas.microsoft.com/office/drawing/2014/main" id="{B86D164F-6D16-3198-7F35-358E019F65CF}"/>
                </a:ext>
              </a:extLst>
            </p:cNvPr>
            <p:cNvSpPr/>
            <p:nvPr/>
          </p:nvSpPr>
          <p:spPr>
            <a:xfrm>
              <a:off x="340660" y="2247900"/>
              <a:ext cx="2195178" cy="504894"/>
            </a:xfrm>
            <a:prstGeom prst="rect">
              <a:avLst/>
            </a:prstGeom>
            <a:solidFill>
              <a:srgbClr val="EF8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3BB0E3E-408C-A0CF-64EC-BF30E22A68BC}"/>
                </a:ext>
              </a:extLst>
            </p:cNvPr>
            <p:cNvSpPr txBox="1"/>
            <p:nvPr/>
          </p:nvSpPr>
          <p:spPr>
            <a:xfrm>
              <a:off x="386233" y="2291129"/>
              <a:ext cx="2077172" cy="461665"/>
            </a:xfrm>
            <a:prstGeom prst="rect">
              <a:avLst/>
            </a:prstGeom>
            <a:noFill/>
          </p:spPr>
          <p:txBody>
            <a:bodyPr wrap="none" rtlCol="0">
              <a:spAutoFit/>
            </a:bodyPr>
            <a:lstStyle/>
            <a:p>
              <a:r>
                <a:rPr lang="en-US" sz="2400" b="1" spc="62" dirty="0">
                  <a:solidFill>
                    <a:schemeClr val="bg1"/>
                  </a:solidFill>
                  <a:latin typeface="Roboto Bold"/>
                </a:rPr>
                <a:t>HOUSE RULE</a:t>
              </a:r>
            </a:p>
          </p:txBody>
        </p:sp>
        <p:sp>
          <p:nvSpPr>
            <p:cNvPr id="41" name="Rectangle 40">
              <a:extLst>
                <a:ext uri="{FF2B5EF4-FFF2-40B4-BE49-F238E27FC236}">
                  <a16:creationId xmlns:a16="http://schemas.microsoft.com/office/drawing/2014/main" id="{F973C34B-507C-3F6F-8FD4-BE077B89AE17}"/>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ED96B5A6-A4FE-E9DF-5BA9-0651F3FB42B9}"/>
              </a:ext>
            </a:extLst>
          </p:cNvPr>
          <p:cNvGrpSpPr/>
          <p:nvPr/>
        </p:nvGrpSpPr>
        <p:grpSpPr>
          <a:xfrm>
            <a:off x="9098900" y="4069475"/>
            <a:ext cx="2211759" cy="1953529"/>
            <a:chOff x="340660" y="2247900"/>
            <a:chExt cx="2211759" cy="1953529"/>
          </a:xfrm>
        </p:grpSpPr>
        <p:sp>
          <p:nvSpPr>
            <p:cNvPr id="43" name="TextBox 42">
              <a:extLst>
                <a:ext uri="{FF2B5EF4-FFF2-40B4-BE49-F238E27FC236}">
                  <a16:creationId xmlns:a16="http://schemas.microsoft.com/office/drawing/2014/main" id="{3981DF1F-F509-37F3-3056-86064E21034F}"/>
                </a:ext>
              </a:extLst>
            </p:cNvPr>
            <p:cNvSpPr txBox="1"/>
            <p:nvPr/>
          </p:nvSpPr>
          <p:spPr>
            <a:xfrm>
              <a:off x="340660" y="2724101"/>
              <a:ext cx="2195178" cy="923330"/>
            </a:xfrm>
            <a:prstGeom prst="rect">
              <a:avLst/>
            </a:prstGeom>
            <a:noFill/>
          </p:spPr>
          <p:txBody>
            <a:bodyPr wrap="square">
              <a:spAutoFit/>
            </a:bodyPr>
            <a:lstStyle/>
            <a:p>
              <a:r>
                <a:rPr lang="en-US" spc="50" dirty="0">
                  <a:latin typeface="Roboto"/>
                </a:rPr>
                <a:t>You can start buying properties right out the gate.</a:t>
              </a:r>
              <a:endParaRPr lang="en-US" dirty="0"/>
            </a:p>
          </p:txBody>
        </p:sp>
        <p:sp>
          <p:nvSpPr>
            <p:cNvPr id="44" name="Rectangle 43">
              <a:extLst>
                <a:ext uri="{FF2B5EF4-FFF2-40B4-BE49-F238E27FC236}">
                  <a16:creationId xmlns:a16="http://schemas.microsoft.com/office/drawing/2014/main" id="{A0437FB6-E3F7-F4A9-2710-05053DC07B83}"/>
                </a:ext>
              </a:extLst>
            </p:cNvPr>
            <p:cNvSpPr/>
            <p:nvPr/>
          </p:nvSpPr>
          <p:spPr>
            <a:xfrm>
              <a:off x="340660" y="2247900"/>
              <a:ext cx="2195178" cy="504894"/>
            </a:xfrm>
            <a:prstGeom prst="rect">
              <a:avLst/>
            </a:prstGeom>
            <a:solidFill>
              <a:srgbClr val="EF8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F53215F-2805-2B50-1532-DB9231E85212}"/>
                </a:ext>
              </a:extLst>
            </p:cNvPr>
            <p:cNvSpPr txBox="1"/>
            <p:nvPr/>
          </p:nvSpPr>
          <p:spPr>
            <a:xfrm>
              <a:off x="340660" y="2269829"/>
              <a:ext cx="2211759" cy="461665"/>
            </a:xfrm>
            <a:prstGeom prst="rect">
              <a:avLst/>
            </a:prstGeom>
            <a:noFill/>
          </p:spPr>
          <p:txBody>
            <a:bodyPr wrap="none" rtlCol="0">
              <a:spAutoFit/>
            </a:bodyPr>
            <a:lstStyle/>
            <a:p>
              <a:r>
                <a:rPr lang="en-US" sz="2400" b="1" spc="62" dirty="0">
                  <a:solidFill>
                    <a:schemeClr val="bg1"/>
                  </a:solidFill>
                  <a:latin typeface="Roboto Bold"/>
                </a:rPr>
                <a:t>BY THE BOOK</a:t>
              </a:r>
            </a:p>
          </p:txBody>
        </p:sp>
        <p:sp>
          <p:nvSpPr>
            <p:cNvPr id="46" name="Rectangle 45">
              <a:extLst>
                <a:ext uri="{FF2B5EF4-FFF2-40B4-BE49-F238E27FC236}">
                  <a16:creationId xmlns:a16="http://schemas.microsoft.com/office/drawing/2014/main" id="{482F07A4-960F-39FD-6CCC-009254193085}"/>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60120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D6B4AD-EC10-E0F1-37EA-6C4840D9570A}"/>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Data</a:t>
            </a:r>
          </a:p>
        </p:txBody>
      </p:sp>
      <p:pic>
        <p:nvPicPr>
          <p:cNvPr id="44" name="Picture 43">
            <a:extLst>
              <a:ext uri="{FF2B5EF4-FFF2-40B4-BE49-F238E27FC236}">
                <a16:creationId xmlns:a16="http://schemas.microsoft.com/office/drawing/2014/main" id="{44F8AB52-8587-5D86-ACC7-338E9EE757BC}"/>
              </a:ext>
            </a:extLst>
          </p:cNvPr>
          <p:cNvPicPr>
            <a:picLocks noGrp="1" noRot="1" noChangeAspect="1" noMove="1" noResize="1" noEditPoints="1" noAdjustHandles="1" noChangeArrowheads="1" noChangeShapeType="1" noCrop="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49997" y="547365"/>
            <a:ext cx="855224" cy="685800"/>
          </a:xfrm>
          <a:prstGeom prst="rect">
            <a:avLst/>
          </a:prstGeom>
        </p:spPr>
      </p:pic>
      <p:pic>
        <p:nvPicPr>
          <p:cNvPr id="67" name="Picture 66">
            <a:extLst>
              <a:ext uri="{FF2B5EF4-FFF2-40B4-BE49-F238E27FC236}">
                <a16:creationId xmlns:a16="http://schemas.microsoft.com/office/drawing/2014/main" id="{11266042-0D2F-E9AD-0CC2-B3DEC9B204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339" y="1536939"/>
            <a:ext cx="11949196" cy="4999153"/>
          </a:xfrm>
          <a:prstGeom prst="rect">
            <a:avLst/>
          </a:prstGeom>
        </p:spPr>
      </p:pic>
    </p:spTree>
    <p:extLst>
      <p:ext uri="{BB962C8B-B14F-4D97-AF65-F5344CB8AC3E}">
        <p14:creationId xmlns:p14="http://schemas.microsoft.com/office/powerpoint/2010/main" val="2935379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C1E3C5-DCA0-1337-8316-BDF8DD0F1630}"/>
              </a:ext>
            </a:extLst>
          </p:cNvPr>
          <p:cNvPicPr>
            <a:picLocks noChangeAspect="1"/>
          </p:cNvPicPr>
          <p:nvPr/>
        </p:nvPicPr>
        <p:blipFill rotWithShape="1">
          <a:blip r:embed="rId3" cstate="email">
            <a:clrChange>
              <a:clrFrom>
                <a:srgbClr val="E6E7E9"/>
              </a:clrFrom>
              <a:clrTo>
                <a:srgbClr val="E6E7E9">
                  <a:alpha val="0"/>
                </a:srgbClr>
              </a:clrTo>
            </a:clrChange>
            <a:duotone>
              <a:schemeClr val="accent3">
                <a:shade val="45000"/>
                <a:satMod val="135000"/>
              </a:schemeClr>
              <a:prstClr val="white"/>
            </a:duotone>
            <a:alphaModFix amt="70000"/>
            <a:extLst>
              <a:ext uri="{28A0092B-C50C-407E-A947-70E740481C1C}">
                <a14:useLocalDpi xmlns:a14="http://schemas.microsoft.com/office/drawing/2010/main"/>
              </a:ext>
            </a:extLst>
          </a:blip>
          <a:srcRect/>
          <a:stretch/>
        </p:blipFill>
        <p:spPr>
          <a:xfrm>
            <a:off x="6786822" y="483500"/>
            <a:ext cx="3864644" cy="3061105"/>
          </a:xfrm>
          <a:prstGeom prst="rect">
            <a:avLst/>
          </a:prstGeom>
        </p:spPr>
      </p:pic>
      <p:pic>
        <p:nvPicPr>
          <p:cNvPr id="1026" name="Picture 2" descr="Image result for why icon">
            <a:extLst>
              <a:ext uri="{FF2B5EF4-FFF2-40B4-BE49-F238E27FC236}">
                <a16:creationId xmlns:a16="http://schemas.microsoft.com/office/drawing/2014/main" id="{D699FD83-A004-8662-D091-FE6611EB7610}"/>
              </a:ext>
            </a:extLst>
          </p:cNvPr>
          <p:cNvPicPr>
            <a:picLocks noGrp="1" noRot="1" noChangeAspec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BE5A38-0628-04C2-73A0-2A732C5D1C6C}"/>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a:t>
            </a:r>
          </a:p>
        </p:txBody>
      </p:sp>
      <p:pic>
        <p:nvPicPr>
          <p:cNvPr id="4" name="Picture 3">
            <a:extLst>
              <a:ext uri="{FF2B5EF4-FFF2-40B4-BE49-F238E27FC236}">
                <a16:creationId xmlns:a16="http://schemas.microsoft.com/office/drawing/2014/main" id="{1C0C0375-F8F9-7B2D-C7A3-CF5EB9C17C46}"/>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10129" y="2717916"/>
            <a:ext cx="3020291" cy="3153931"/>
          </a:xfrm>
          <a:prstGeom prst="rect">
            <a:avLst/>
          </a:prstGeom>
        </p:spPr>
      </p:pic>
    </p:spTree>
    <p:extLst>
      <p:ext uri="{BB962C8B-B14F-4D97-AF65-F5344CB8AC3E}">
        <p14:creationId xmlns:p14="http://schemas.microsoft.com/office/powerpoint/2010/main" val="23510444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9D641A1E-6A9A-2C50-F3F3-54A97E241A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9551" y="612619"/>
            <a:ext cx="796116" cy="685800"/>
          </a:xfrm>
          <a:prstGeom prst="rect">
            <a:avLst/>
          </a:prstGeom>
        </p:spPr>
      </p:pic>
      <p:sp>
        <p:nvSpPr>
          <p:cNvPr id="3" name="Rectangle 2">
            <a:extLst>
              <a:ext uri="{FF2B5EF4-FFF2-40B4-BE49-F238E27FC236}">
                <a16:creationId xmlns:a16="http://schemas.microsoft.com/office/drawing/2014/main" id="{C0823C54-2C46-3ECA-C017-070E18297CEC}"/>
              </a:ext>
            </a:extLst>
          </p:cNvPr>
          <p:cNvSpPr/>
          <p:nvPr/>
        </p:nvSpPr>
        <p:spPr>
          <a:xfrm>
            <a:off x="9664700" y="1371600"/>
            <a:ext cx="1511300"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0D6B4AD-EC10-E0F1-37EA-6C4840D9570A}"/>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Data - Revit Setup</a:t>
            </a:r>
          </a:p>
        </p:txBody>
      </p:sp>
      <p:pic>
        <p:nvPicPr>
          <p:cNvPr id="8" name="Picture 7">
            <a:extLst>
              <a:ext uri="{FF2B5EF4-FFF2-40B4-BE49-F238E27FC236}">
                <a16:creationId xmlns:a16="http://schemas.microsoft.com/office/drawing/2014/main" id="{413D8CBD-3AC6-9E74-A919-8D14F46A56F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088801" y="1466850"/>
            <a:ext cx="6769792" cy="5292183"/>
          </a:xfrm>
          <a:prstGeom prst="rect">
            <a:avLst/>
          </a:prstGeom>
        </p:spPr>
      </p:pic>
    </p:spTree>
    <p:extLst>
      <p:ext uri="{BB962C8B-B14F-4D97-AF65-F5344CB8AC3E}">
        <p14:creationId xmlns:p14="http://schemas.microsoft.com/office/powerpoint/2010/main" val="2003617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1F325-41A7-4637-40FD-5694B2F4C9B1}"/>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Image Data </a:t>
            </a:r>
          </a:p>
        </p:txBody>
      </p:sp>
      <p:pic>
        <p:nvPicPr>
          <p:cNvPr id="16" name="Picture 15">
            <a:extLst>
              <a:ext uri="{FF2B5EF4-FFF2-40B4-BE49-F238E27FC236}">
                <a16:creationId xmlns:a16="http://schemas.microsoft.com/office/drawing/2014/main" id="{458DECF5-E25E-2F61-B0D7-A5AA51184B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3875" y="551659"/>
            <a:ext cx="849239" cy="685800"/>
          </a:xfrm>
          <a:prstGeom prst="rect">
            <a:avLst/>
          </a:prstGeom>
        </p:spPr>
      </p:pic>
      <p:pic>
        <p:nvPicPr>
          <p:cNvPr id="18" name="Picture 17">
            <a:extLst>
              <a:ext uri="{FF2B5EF4-FFF2-40B4-BE49-F238E27FC236}">
                <a16:creationId xmlns:a16="http://schemas.microsoft.com/office/drawing/2014/main" id="{815BA7F5-B720-4C42-2FA5-C54994A43E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5158" y="2224935"/>
            <a:ext cx="8821677" cy="2408129"/>
          </a:xfrm>
          <a:prstGeom prst="rect">
            <a:avLst/>
          </a:prstGeom>
        </p:spPr>
      </p:pic>
    </p:spTree>
    <p:extLst>
      <p:ext uri="{BB962C8B-B14F-4D97-AF65-F5344CB8AC3E}">
        <p14:creationId xmlns:p14="http://schemas.microsoft.com/office/powerpoint/2010/main" val="1143341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lational - Free ui icons">
            <a:extLst>
              <a:ext uri="{FF2B5EF4-FFF2-40B4-BE49-F238E27FC236}">
                <a16:creationId xmlns:a16="http://schemas.microsoft.com/office/drawing/2014/main" id="{9EDDF05C-2D18-D95F-10B2-3F13A2EBAB4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23875" y="612619"/>
            <a:ext cx="725475" cy="685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EC81D1-D57D-AA91-558F-52DB7DC137E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Data Structure – Relational Database</a:t>
            </a:r>
          </a:p>
        </p:txBody>
      </p:sp>
      <p:pic>
        <p:nvPicPr>
          <p:cNvPr id="5" name="Picture 4">
            <a:extLst>
              <a:ext uri="{FF2B5EF4-FFF2-40B4-BE49-F238E27FC236}">
                <a16:creationId xmlns:a16="http://schemas.microsoft.com/office/drawing/2014/main" id="{2D13D95C-C761-F520-CD77-44E4BE37D0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3795" y="1820639"/>
            <a:ext cx="10004403" cy="4432176"/>
          </a:xfrm>
          <a:prstGeom prst="rect">
            <a:avLst/>
          </a:prstGeom>
        </p:spPr>
      </p:pic>
    </p:spTree>
    <p:extLst>
      <p:ext uri="{BB962C8B-B14F-4D97-AF65-F5344CB8AC3E}">
        <p14:creationId xmlns:p14="http://schemas.microsoft.com/office/powerpoint/2010/main" val="199032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3A2F87E8-DF68-9916-F85B-69D99EA0F0A0}"/>
              </a:ext>
            </a:extLst>
          </p:cNvPr>
          <p:cNvGraphicFramePr>
            <a:graphicFrameLocks noGrp="1"/>
          </p:cNvGraphicFramePr>
          <p:nvPr>
            <p:extLst>
              <p:ext uri="{D42A27DB-BD31-4B8C-83A1-F6EECF244321}">
                <p14:modId xmlns:p14="http://schemas.microsoft.com/office/powerpoint/2010/main" val="749530048"/>
              </p:ext>
            </p:extLst>
          </p:nvPr>
        </p:nvGraphicFramePr>
        <p:xfrm>
          <a:off x="829494" y="1912550"/>
          <a:ext cx="10533006" cy="3439160"/>
        </p:xfrm>
        <a:graphic>
          <a:graphicData uri="http://schemas.openxmlformats.org/drawingml/2006/table">
            <a:tbl>
              <a:tblPr firstRow="1" bandRow="1">
                <a:tableStyleId>{2D5ABB26-0587-4C30-8999-92F81FD0307C}</a:tableStyleId>
              </a:tblPr>
              <a:tblGrid>
                <a:gridCol w="2788840">
                  <a:extLst>
                    <a:ext uri="{9D8B030D-6E8A-4147-A177-3AD203B41FA5}">
                      <a16:colId xmlns:a16="http://schemas.microsoft.com/office/drawing/2014/main" val="2433642457"/>
                    </a:ext>
                  </a:extLst>
                </a:gridCol>
                <a:gridCol w="1041400">
                  <a:extLst>
                    <a:ext uri="{9D8B030D-6E8A-4147-A177-3AD203B41FA5}">
                      <a16:colId xmlns:a16="http://schemas.microsoft.com/office/drawing/2014/main" val="44851144"/>
                    </a:ext>
                  </a:extLst>
                </a:gridCol>
                <a:gridCol w="1041400">
                  <a:extLst>
                    <a:ext uri="{9D8B030D-6E8A-4147-A177-3AD203B41FA5}">
                      <a16:colId xmlns:a16="http://schemas.microsoft.com/office/drawing/2014/main" val="3683128905"/>
                    </a:ext>
                  </a:extLst>
                </a:gridCol>
                <a:gridCol w="5661366">
                  <a:extLst>
                    <a:ext uri="{9D8B030D-6E8A-4147-A177-3AD203B41FA5}">
                      <a16:colId xmlns:a16="http://schemas.microsoft.com/office/drawing/2014/main" val="2156627405"/>
                    </a:ext>
                  </a:extLst>
                </a:gridCol>
              </a:tblGrid>
              <a:tr h="370840">
                <a:tc>
                  <a:txBody>
                    <a:bodyPr/>
                    <a:lstStyle/>
                    <a:p>
                      <a:pPr marL="0" algn="l" defTabSz="914400" rtl="0" eaLnBrk="1" latinLnBrk="0" hangingPunct="1"/>
                      <a:r>
                        <a:rPr lang="en-US" sz="1800" kern="1200" dirty="0">
                          <a:solidFill>
                            <a:schemeClr val="bg1"/>
                          </a:solidFill>
                          <a:latin typeface="+mn-lt"/>
                          <a:ea typeface="+mn-ea"/>
                          <a:cs typeface="+mn-cs"/>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n-lt"/>
                          <a:ea typeface="+mn-ea"/>
                          <a:cs typeface="+mn-cs"/>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n-lt"/>
                          <a:ea typeface="+mn-ea"/>
                          <a:cs typeface="+mn-cs"/>
                        </a:rPr>
                        <a:t>VISIBLE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dirty="0">
                          <a:solidFill>
                            <a:schemeClr val="bg1"/>
                          </a:solidFill>
                        </a:rPr>
                        <a:t>Tool Tip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4216337951"/>
                  </a:ext>
                </a:extLst>
              </a:tr>
              <a:tr h="370840">
                <a:tc>
                  <a:txBody>
                    <a:bodyPr/>
                    <a:lstStyle/>
                    <a:p>
                      <a:r>
                        <a:rPr lang="en-US" sz="2000" b="1" kern="1200" dirty="0">
                          <a:solidFill>
                            <a:srgbClr val="3B454E"/>
                          </a:solidFill>
                          <a:latin typeface="gitbook-content-font"/>
                          <a:ea typeface="+mn-ea"/>
                          <a:cs typeface="+mn-cs"/>
                        </a:rPr>
                        <a:t>monopoly_Number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Player number used to tack turns.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3041575"/>
                  </a:ext>
                </a:extLst>
              </a:tr>
              <a:tr h="370840">
                <a:tc>
                  <a:txBody>
                    <a:bodyPr/>
                    <a:lstStyle/>
                    <a:p>
                      <a:r>
                        <a:rPr lang="en-US" sz="2000" b="1" kern="1200" dirty="0">
                          <a:solidFill>
                            <a:srgbClr val="3B454E"/>
                          </a:solidFill>
                          <a:latin typeface="gitbook-content-font"/>
                          <a:ea typeface="+mn-ea"/>
                          <a:cs typeface="+mn-cs"/>
                        </a:rPr>
                        <a:t>monopoly_Name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a:solidFill>
                            <a:srgbClr val="3B454E"/>
                          </a:solidFill>
                          <a:latin typeface="gitbook-content-font"/>
                          <a:ea typeface="+mn-ea"/>
                          <a:cs typeface="+mn-cs"/>
                        </a:rPr>
                        <a:t>String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Player entered name.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3597169"/>
                  </a:ext>
                </a:extLst>
              </a:tr>
              <a:tr h="370840">
                <a:tc>
                  <a:txBody>
                    <a:bodyPr/>
                    <a:lstStyle/>
                    <a:p>
                      <a:r>
                        <a:rPr lang="en-US" sz="2000" b="1" kern="1200" dirty="0">
                          <a:solidFill>
                            <a:srgbClr val="3B454E"/>
                          </a:solidFill>
                          <a:latin typeface="gitbook-content-font"/>
                          <a:ea typeface="+mn-ea"/>
                          <a:cs typeface="+mn-cs"/>
                        </a:rPr>
                        <a:t>monopoly_Jail Turns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Track number of turns spent in jail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042123"/>
                  </a:ext>
                </a:extLst>
              </a:tr>
              <a:tr h="370840">
                <a:tc>
                  <a:txBody>
                    <a:bodyPr/>
                    <a:lstStyle/>
                    <a:p>
                      <a:r>
                        <a:rPr lang="en-US" sz="2000" b="1" kern="1200" dirty="0">
                          <a:solidFill>
                            <a:srgbClr val="3B454E"/>
                          </a:solidFill>
                          <a:latin typeface="gitbook-content-font"/>
                          <a:ea typeface="+mn-ea"/>
                          <a:cs typeface="+mn-cs"/>
                        </a:rPr>
                        <a:t>monopoly_Doubles Cnt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Track number of time doubles have been rolled.</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940764"/>
                  </a:ext>
                </a:extLst>
              </a:tr>
              <a:tr h="370840">
                <a:tc>
                  <a:txBody>
                    <a:bodyPr/>
                    <a:lstStyle/>
                    <a:p>
                      <a:pPr marL="0" algn="l" defTabSz="914400" rtl="0" eaLnBrk="1" fontAlgn="b" latinLnBrk="0" hangingPunct="1"/>
                      <a:r>
                        <a:rPr lang="en-US" sz="2000" b="1" kern="1200" dirty="0">
                          <a:solidFill>
                            <a:srgbClr val="3B454E"/>
                          </a:solidFill>
                          <a:latin typeface="gitbook-content-font"/>
                          <a:ea typeface="+mn-ea"/>
                          <a:cs typeface="+mn-cs"/>
                        </a:rPr>
                        <a:t> monopoly_Position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Track player's current position on the board.</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408450"/>
                  </a:ext>
                </a:extLst>
              </a:tr>
              <a:tr h="370840">
                <a:tc>
                  <a:txBody>
                    <a:bodyPr/>
                    <a:lstStyle/>
                    <a:p>
                      <a:pPr marL="0" algn="l" defTabSz="914400" rtl="0" eaLnBrk="1" fontAlgn="b" latinLnBrk="0" hangingPunct="1"/>
                      <a:r>
                        <a:rPr lang="en-US" sz="2000" b="1" kern="1200" dirty="0">
                          <a:solidFill>
                            <a:srgbClr val="3B454E"/>
                          </a:solidFill>
                          <a:latin typeface="gitbook-content-font"/>
                          <a:ea typeface="+mn-ea"/>
                          <a:cs typeface="+mn-cs"/>
                        </a:rPr>
                        <a:t> monopoly_Money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Track player's current cash</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569181"/>
                  </a:ext>
                </a:extLst>
              </a:tr>
              <a:tr h="370840">
                <a:tc>
                  <a:txBody>
                    <a:bodyPr/>
                    <a:lstStyle/>
                    <a:p>
                      <a:pPr marL="0" algn="l" defTabSz="914400" rtl="0" eaLnBrk="1" fontAlgn="b" latinLnBrk="0" hangingPunct="1"/>
                      <a:r>
                        <a:rPr lang="en-US" sz="2000" b="1" kern="1200" dirty="0">
                          <a:solidFill>
                            <a:srgbClr val="3B454E"/>
                          </a:solidFill>
                          <a:latin typeface="gitbook-content-font"/>
                          <a:ea typeface="+mn-ea"/>
                          <a:cs typeface="+mn-cs"/>
                        </a:rPr>
                        <a:t> monopoly_Out Card</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Track number of "Get Out of Jail Free" card.</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3768558"/>
                  </a:ext>
                </a:extLst>
              </a:tr>
              <a:tr h="370840">
                <a:tc>
                  <a:txBody>
                    <a:bodyPr/>
                    <a:lstStyle/>
                    <a:p>
                      <a:pPr marL="0" algn="l" defTabSz="914400" rtl="0" eaLnBrk="1" fontAlgn="b" latinLnBrk="0" hangingPunct="1"/>
                      <a:r>
                        <a:rPr lang="en-US" sz="2000" b="1" kern="1200" dirty="0">
                          <a:solidFill>
                            <a:srgbClr val="3B454E"/>
                          </a:solidFill>
                          <a:latin typeface="gitbook-content-font"/>
                          <a:ea typeface="+mn-ea"/>
                          <a:cs typeface="+mn-cs"/>
                        </a:rPr>
                        <a:t> monopoly_Turn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Boolean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Set True if it is the players turn to make a move selection.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273109"/>
                  </a:ext>
                </a:extLst>
              </a:tr>
            </a:tbl>
          </a:graphicData>
        </a:graphic>
      </p:graphicFrame>
      <p:pic>
        <p:nvPicPr>
          <p:cNvPr id="18" name="Picture 17" descr="A picture containing logo&#10;&#10;Description automatically generated">
            <a:extLst>
              <a:ext uri="{FF2B5EF4-FFF2-40B4-BE49-F238E27FC236}">
                <a16:creationId xmlns:a16="http://schemas.microsoft.com/office/drawing/2014/main" id="{448CA766-F14F-13C3-0ACE-D79A09456B9A}"/>
              </a:ext>
            </a:extLst>
          </p:cNvPr>
          <p:cNvPicPr>
            <a:picLocks noChangeAspect="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76660" y="624743"/>
            <a:ext cx="513668" cy="685800"/>
          </a:xfrm>
          <a:prstGeom prst="rect">
            <a:avLst/>
          </a:prstGeom>
        </p:spPr>
      </p:pic>
      <p:sp>
        <p:nvSpPr>
          <p:cNvPr id="5" name="TextBox 4">
            <a:extLst>
              <a:ext uri="{FF2B5EF4-FFF2-40B4-BE49-F238E27FC236}">
                <a16:creationId xmlns:a16="http://schemas.microsoft.com/office/drawing/2014/main" id="{B75B1932-57C1-71B7-0245-3A996B3A466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Token Parameters</a:t>
            </a:r>
          </a:p>
        </p:txBody>
      </p:sp>
    </p:spTree>
    <p:extLst>
      <p:ext uri="{BB962C8B-B14F-4D97-AF65-F5344CB8AC3E}">
        <p14:creationId xmlns:p14="http://schemas.microsoft.com/office/powerpoint/2010/main" val="8767289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logo&#10;&#10;Description automatically generated">
            <a:extLst>
              <a:ext uri="{FF2B5EF4-FFF2-40B4-BE49-F238E27FC236}">
                <a16:creationId xmlns:a16="http://schemas.microsoft.com/office/drawing/2014/main" id="{448CA766-F14F-13C3-0ACE-D79A09456B9A}"/>
              </a:ext>
            </a:extLst>
          </p:cNvPr>
          <p:cNvPicPr>
            <a:picLocks noChangeAspect="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76660" y="624743"/>
            <a:ext cx="513668" cy="685800"/>
          </a:xfrm>
          <a:prstGeom prst="rect">
            <a:avLst/>
          </a:prstGeom>
        </p:spPr>
      </p:pic>
      <p:sp>
        <p:nvSpPr>
          <p:cNvPr id="5" name="TextBox 4">
            <a:extLst>
              <a:ext uri="{FF2B5EF4-FFF2-40B4-BE49-F238E27FC236}">
                <a16:creationId xmlns:a16="http://schemas.microsoft.com/office/drawing/2014/main" id="{B75B1932-57C1-71B7-0245-3A996B3A466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Token Parameters – Set Hidden Properties</a:t>
            </a:r>
          </a:p>
        </p:txBody>
      </p:sp>
      <p:pic>
        <p:nvPicPr>
          <p:cNvPr id="7" name="Picture 6">
            <a:extLst>
              <a:ext uri="{FF2B5EF4-FFF2-40B4-BE49-F238E27FC236}">
                <a16:creationId xmlns:a16="http://schemas.microsoft.com/office/drawing/2014/main" id="{65710214-48CE-9250-59DA-33A7059FB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0700" y="1590486"/>
            <a:ext cx="11150600" cy="3677027"/>
          </a:xfrm>
          <a:prstGeom prst="rect">
            <a:avLst/>
          </a:prstGeom>
        </p:spPr>
      </p:pic>
      <p:sp>
        <p:nvSpPr>
          <p:cNvPr id="3" name="Rectangle: Rounded Corners 2">
            <a:extLst>
              <a:ext uri="{FF2B5EF4-FFF2-40B4-BE49-F238E27FC236}">
                <a16:creationId xmlns:a16="http://schemas.microsoft.com/office/drawing/2014/main" id="{543AD937-FC95-6A81-1FFE-18D14C801CA2}"/>
              </a:ext>
            </a:extLst>
          </p:cNvPr>
          <p:cNvSpPr/>
          <p:nvPr/>
        </p:nvSpPr>
        <p:spPr>
          <a:xfrm>
            <a:off x="154306" y="740349"/>
            <a:ext cx="45719" cy="835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A9B2447-FF2A-091C-8A79-6DD9EC3C25CB}"/>
              </a:ext>
            </a:extLst>
          </p:cNvPr>
          <p:cNvSpPr/>
          <p:nvPr/>
        </p:nvSpPr>
        <p:spPr>
          <a:xfrm>
            <a:off x="304586" y="1027399"/>
            <a:ext cx="162139" cy="835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2683A6-D343-1E88-B333-87C41750F8D3}"/>
              </a:ext>
            </a:extLst>
          </p:cNvPr>
          <p:cNvSpPr/>
          <p:nvPr/>
        </p:nvSpPr>
        <p:spPr>
          <a:xfrm>
            <a:off x="117078" y="1095376"/>
            <a:ext cx="83118" cy="835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452CFA9-9CAB-4778-F37F-F971F30AAA1B}"/>
              </a:ext>
            </a:extLst>
          </p:cNvPr>
          <p:cNvGrpSpPr/>
          <p:nvPr/>
        </p:nvGrpSpPr>
        <p:grpSpPr>
          <a:xfrm>
            <a:off x="538432" y="624743"/>
            <a:ext cx="736747" cy="685800"/>
            <a:chOff x="538432" y="624743"/>
            <a:chExt cx="736747" cy="685800"/>
          </a:xfrm>
        </p:grpSpPr>
        <p:pic>
          <p:nvPicPr>
            <p:cNvPr id="17410" name="Picture 2">
              <a:extLst>
                <a:ext uri="{FF2B5EF4-FFF2-40B4-BE49-F238E27FC236}">
                  <a16:creationId xmlns:a16="http://schemas.microsoft.com/office/drawing/2014/main" id="{0000A9E5-067E-7163-26CC-1FA4A00042D8}"/>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0025" t="10396" r="17443" b="10515"/>
            <a:stretch/>
          </p:blipFill>
          <p:spPr bwMode="auto">
            <a:xfrm>
              <a:off x="561420" y="624743"/>
              <a:ext cx="713759" cy="685800"/>
            </a:xfrm>
            <a:prstGeom prst="rect">
              <a:avLst/>
            </a:prstGeom>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35950FF-3A8D-2584-3656-4F554C1FBD19}"/>
                </a:ext>
              </a:extLst>
            </p:cNvPr>
            <p:cNvPicPr>
              <a:picLocks noChangeAspect="1"/>
            </p:cNvPicPr>
            <p:nvPr/>
          </p:nvPicPr>
          <p:blipFill>
            <a:blip r:embed="rId6" cstate="email">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38432" y="713643"/>
              <a:ext cx="512108" cy="451143"/>
            </a:xfrm>
            <a:prstGeom prst="rect">
              <a:avLst/>
            </a:prstGeom>
          </p:spPr>
        </p:pic>
      </p:grpSp>
    </p:spTree>
    <p:extLst>
      <p:ext uri="{BB962C8B-B14F-4D97-AF65-F5344CB8AC3E}">
        <p14:creationId xmlns:p14="http://schemas.microsoft.com/office/powerpoint/2010/main" val="1637003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5B1932-57C1-71B7-0245-3A996B3A466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Parameters Tool Tips</a:t>
            </a:r>
          </a:p>
        </p:txBody>
      </p:sp>
      <p:grpSp>
        <p:nvGrpSpPr>
          <p:cNvPr id="8" name="Group 7">
            <a:extLst>
              <a:ext uri="{FF2B5EF4-FFF2-40B4-BE49-F238E27FC236}">
                <a16:creationId xmlns:a16="http://schemas.microsoft.com/office/drawing/2014/main" id="{E2D371CC-A8F3-D423-4A18-93511BD0E741}"/>
              </a:ext>
            </a:extLst>
          </p:cNvPr>
          <p:cNvGrpSpPr/>
          <p:nvPr/>
        </p:nvGrpSpPr>
        <p:grpSpPr>
          <a:xfrm>
            <a:off x="3904674" y="1435100"/>
            <a:ext cx="4382645" cy="5067300"/>
            <a:chOff x="8493125" y="128868"/>
            <a:chExt cx="5325660" cy="6157632"/>
          </a:xfrm>
        </p:grpSpPr>
        <p:pic>
          <p:nvPicPr>
            <p:cNvPr id="7" name="Picture 6">
              <a:extLst>
                <a:ext uri="{FF2B5EF4-FFF2-40B4-BE49-F238E27FC236}">
                  <a16:creationId xmlns:a16="http://schemas.microsoft.com/office/drawing/2014/main" id="{04BA6C24-F61B-B22A-6153-2AC6B49C26A8}"/>
                </a:ext>
              </a:extLst>
            </p:cNvPr>
            <p:cNvPicPr>
              <a:picLocks noChangeAspect="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493125" y="128868"/>
              <a:ext cx="4400550" cy="5905500"/>
            </a:xfrm>
            <a:prstGeom prst="rect">
              <a:avLst/>
            </a:prstGeom>
          </p:spPr>
        </p:pic>
        <p:pic>
          <p:nvPicPr>
            <p:cNvPr id="3" name="Picture 2">
              <a:extLst>
                <a:ext uri="{FF2B5EF4-FFF2-40B4-BE49-F238E27FC236}">
                  <a16:creationId xmlns:a16="http://schemas.microsoft.com/office/drawing/2014/main" id="{68D1E114-2416-09C9-86B5-D82ADB6E553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326284" y="4533900"/>
              <a:ext cx="3492501" cy="1752600"/>
            </a:xfrm>
            <a:prstGeom prst="rect">
              <a:avLst/>
            </a:prstGeom>
          </p:spPr>
        </p:pic>
      </p:grpSp>
      <p:pic>
        <p:nvPicPr>
          <p:cNvPr id="18434" name="Picture 2" descr="1,495 Tooltip Images, Stock Photos &amp; Vectors | Shutterstock">
            <a:extLst>
              <a:ext uri="{FF2B5EF4-FFF2-40B4-BE49-F238E27FC236}">
                <a16:creationId xmlns:a16="http://schemas.microsoft.com/office/drawing/2014/main" id="{67B69E5D-1739-D5C4-FC32-7F2EDB43B22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71501" y="574519"/>
            <a:ext cx="684217"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623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84C925-E21F-7F06-7114-146B8173E2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42428" y="1984794"/>
            <a:ext cx="6307138" cy="3184068"/>
          </a:xfrm>
          <a:prstGeom prst="rect">
            <a:avLst/>
          </a:prstGeom>
        </p:spPr>
      </p:pic>
      <p:sp>
        <p:nvSpPr>
          <p:cNvPr id="2" name="TextBox 1">
            <a:extLst>
              <a:ext uri="{FF2B5EF4-FFF2-40B4-BE49-F238E27FC236}">
                <a16:creationId xmlns:a16="http://schemas.microsoft.com/office/drawing/2014/main" id="{EC55A6F8-E59A-01F8-8D62-8668F6D79101}"/>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Property (Room) Parameters Keys</a:t>
            </a:r>
          </a:p>
        </p:txBody>
      </p:sp>
      <p:pic>
        <p:nvPicPr>
          <p:cNvPr id="5" name="Picture 4" descr="A picture containing logo&#10;&#10;Description automatically generated">
            <a:extLst>
              <a:ext uri="{FF2B5EF4-FFF2-40B4-BE49-F238E27FC236}">
                <a16:creationId xmlns:a16="http://schemas.microsoft.com/office/drawing/2014/main" id="{3DC84918-F1F1-F5A5-9120-92F9F592C91B}"/>
              </a:ext>
            </a:extLst>
          </p:cNvPr>
          <p:cNvPicPr>
            <a:picLocks noGrp="1" noRot="1" noChangeAspect="1" noMove="1" noResize="1" noEditPoints="1" noAdjustHandles="1" noChangeArrowheads="1" noChangeShapeType="1" noCrop="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76660" y="624743"/>
            <a:ext cx="513668" cy="685800"/>
          </a:xfrm>
          <a:prstGeom prst="rect">
            <a:avLst/>
          </a:prstGeom>
        </p:spPr>
      </p:pic>
    </p:spTree>
    <p:extLst>
      <p:ext uri="{BB962C8B-B14F-4D97-AF65-F5344CB8AC3E}">
        <p14:creationId xmlns:p14="http://schemas.microsoft.com/office/powerpoint/2010/main" val="950133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1BCC7E2C-C038-3368-103D-82DE735153E0}"/>
              </a:ext>
            </a:extLst>
          </p:cNvPr>
          <p:cNvGrpSpPr/>
          <p:nvPr/>
        </p:nvGrpSpPr>
        <p:grpSpPr>
          <a:xfrm>
            <a:off x="605171" y="1445793"/>
            <a:ext cx="6241589" cy="6040572"/>
            <a:chOff x="5024080" y="175900"/>
            <a:chExt cx="7117120" cy="6887906"/>
          </a:xfrm>
        </p:grpSpPr>
        <p:pic>
          <p:nvPicPr>
            <p:cNvPr id="21" name="image11.png">
              <a:extLst>
                <a:ext uri="{FF2B5EF4-FFF2-40B4-BE49-F238E27FC236}">
                  <a16:creationId xmlns:a16="http://schemas.microsoft.com/office/drawing/2014/main" id="{020B76A9-75CD-454D-7AF7-98BE0063F8EE}"/>
                </a:ext>
              </a:extLst>
            </p:cNvPr>
            <p:cNvPicPr/>
            <p:nvPr/>
          </p:nvPicPr>
          <p:blipFill>
            <a:blip r:embed="rId3">
              <a:duotone>
                <a:prstClr val="black"/>
                <a:schemeClr val="accent3">
                  <a:tint val="45000"/>
                  <a:satMod val="400000"/>
                </a:schemeClr>
              </a:duotone>
            </a:blip>
            <a:srcRect/>
            <a:stretch>
              <a:fillRect/>
            </a:stretch>
          </p:blipFill>
          <p:spPr>
            <a:xfrm>
              <a:off x="5024080" y="175900"/>
              <a:ext cx="7117120" cy="6887906"/>
            </a:xfrm>
            <a:prstGeom prst="rect">
              <a:avLst/>
            </a:prstGeom>
            <a:ln/>
            <a:scene3d>
              <a:camera prst="orthographicFront">
                <a:rot lat="19897910" lon="6778497" rev="4063690"/>
              </a:camera>
              <a:lightRig rig="threePt" dir="t"/>
            </a:scene3d>
          </p:spPr>
        </p:pic>
        <p:pic>
          <p:nvPicPr>
            <p:cNvPr id="44" name="Picture 43">
              <a:extLst>
                <a:ext uri="{FF2B5EF4-FFF2-40B4-BE49-F238E27FC236}">
                  <a16:creationId xmlns:a16="http://schemas.microsoft.com/office/drawing/2014/main" id="{50BC247C-D583-B9FE-3B80-CEED2C79C0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5564" y="615951"/>
              <a:ext cx="2901948" cy="2219136"/>
            </a:xfrm>
            <a:prstGeom prst="rect">
              <a:avLst/>
            </a:prstGeom>
          </p:spPr>
        </p:pic>
      </p:grpSp>
      <p:sp>
        <p:nvSpPr>
          <p:cNvPr id="5" name="TextBox 4">
            <a:extLst>
              <a:ext uri="{FF2B5EF4-FFF2-40B4-BE49-F238E27FC236}">
                <a16:creationId xmlns:a16="http://schemas.microsoft.com/office/drawing/2014/main" id="{BF05761C-3F00-7743-9503-D31C56B62F3E}"/>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Computation</a:t>
            </a:r>
          </a:p>
        </p:txBody>
      </p:sp>
      <p:pic>
        <p:nvPicPr>
          <p:cNvPr id="10" name="Picture 9">
            <a:extLst>
              <a:ext uri="{FF2B5EF4-FFF2-40B4-BE49-F238E27FC236}">
                <a16:creationId xmlns:a16="http://schemas.microsoft.com/office/drawing/2014/main" id="{F566561B-D203-5D48-97B4-121CC0F3B1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8136" y="628865"/>
            <a:ext cx="1127858" cy="749873"/>
          </a:xfrm>
          <a:prstGeom prst="rect">
            <a:avLst/>
          </a:prstGeom>
        </p:spPr>
      </p:pic>
    </p:spTree>
    <p:extLst>
      <p:ext uri="{BB962C8B-B14F-4D97-AF65-F5344CB8AC3E}">
        <p14:creationId xmlns:p14="http://schemas.microsoft.com/office/powerpoint/2010/main" val="3192406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png">
            <a:extLst>
              <a:ext uri="{FF2B5EF4-FFF2-40B4-BE49-F238E27FC236}">
                <a16:creationId xmlns:a16="http://schemas.microsoft.com/office/drawing/2014/main" id="{B3FE8B5B-0705-3CD9-16FC-E628943473C3}"/>
              </a:ext>
            </a:extLst>
          </p:cNvPr>
          <p:cNvPicPr/>
          <p:nvPr/>
        </p:nvPicPr>
        <p:blipFill rotWithShape="1">
          <a:blip r:embed="rId3" cstate="email">
            <a:extLst>
              <a:ext uri="{28A0092B-C50C-407E-A947-70E740481C1C}">
                <a14:useLocalDpi xmlns:a14="http://schemas.microsoft.com/office/drawing/2010/main"/>
              </a:ext>
            </a:extLst>
          </a:blip>
          <a:srcRect t="14724"/>
          <a:stretch/>
        </p:blipFill>
        <p:spPr>
          <a:xfrm>
            <a:off x="3280495" y="1745585"/>
            <a:ext cx="5631003" cy="4217066"/>
          </a:xfrm>
          <a:prstGeom prst="rect">
            <a:avLst/>
          </a:prstGeom>
          <a:ln/>
        </p:spPr>
      </p:pic>
      <p:grpSp>
        <p:nvGrpSpPr>
          <p:cNvPr id="5" name="Group 4">
            <a:extLst>
              <a:ext uri="{FF2B5EF4-FFF2-40B4-BE49-F238E27FC236}">
                <a16:creationId xmlns:a16="http://schemas.microsoft.com/office/drawing/2014/main" id="{151840B1-4483-AAFC-A824-8FB1F24B40F6}"/>
              </a:ext>
            </a:extLst>
          </p:cNvPr>
          <p:cNvGrpSpPr>
            <a:grpSpLocks noGrp="1" noUngrp="1" noRot="1" noMove="1" noResize="1"/>
          </p:cNvGrpSpPr>
          <p:nvPr/>
        </p:nvGrpSpPr>
        <p:grpSpPr>
          <a:xfrm>
            <a:off x="119459" y="128868"/>
            <a:ext cx="11953076" cy="1169551"/>
            <a:chOff x="119459" y="128868"/>
            <a:chExt cx="11953076" cy="1169551"/>
          </a:xfrm>
        </p:grpSpPr>
        <p:pic>
          <p:nvPicPr>
            <p:cNvPr id="29" name="Picture 18" descr="Packet - Free computer icons">
              <a:extLst>
                <a:ext uri="{FF2B5EF4-FFF2-40B4-BE49-F238E27FC236}">
                  <a16:creationId xmlns:a16="http://schemas.microsoft.com/office/drawing/2014/main" id="{34FC8396-35E2-A37E-CBA9-18BC02DD16EF}"/>
                </a:ext>
              </a:extLst>
            </p:cNvPr>
            <p:cNvPicPr>
              <a:picLocks noGrp="1" noRot="1" noChangeAspect="1" noMove="1" noResize="1" noEditPoints="1" noAdjustHandles="1" noChangeArrowheads="1" noChangeShapeType="1" noCrop="1"/>
            </p:cNvPicPr>
            <p:nvPr/>
          </p:nvPicPr>
          <p:blipFill rotWithShape="1">
            <a:blip r:embed="rId4" cstate="email">
              <a:extLst>
                <a:ext uri="{28A0092B-C50C-407E-A947-70E740481C1C}">
                  <a14:useLocalDpi xmlns:a14="http://schemas.microsoft.com/office/drawing/2010/main"/>
                </a:ext>
              </a:extLst>
            </a:blip>
            <a:srcRect/>
            <a:stretch/>
          </p:blipFill>
          <p:spPr bwMode="auto">
            <a:xfrm>
              <a:off x="549146" y="562964"/>
              <a:ext cx="1136907"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13E962-A2A2-DB9B-938F-A67252E17B97}"/>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Computation</a:t>
              </a:r>
            </a:p>
          </p:txBody>
        </p:sp>
      </p:grpSp>
    </p:spTree>
    <p:extLst>
      <p:ext uri="{BB962C8B-B14F-4D97-AF65-F5344CB8AC3E}">
        <p14:creationId xmlns:p14="http://schemas.microsoft.com/office/powerpoint/2010/main" val="435370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9" name="Rectangle: Rounded Corners 11308">
            <a:extLst>
              <a:ext uri="{FF2B5EF4-FFF2-40B4-BE49-F238E27FC236}">
                <a16:creationId xmlns:a16="http://schemas.microsoft.com/office/drawing/2014/main" id="{076559A3-7A11-4A52-6F28-1263BCB9B1A3}"/>
              </a:ext>
            </a:extLst>
          </p:cNvPr>
          <p:cNvSpPr/>
          <p:nvPr/>
        </p:nvSpPr>
        <p:spPr>
          <a:xfrm>
            <a:off x="1629028" y="3317212"/>
            <a:ext cx="8933943" cy="29972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07" name="Picture 11306">
            <a:extLst>
              <a:ext uri="{FF2B5EF4-FFF2-40B4-BE49-F238E27FC236}">
                <a16:creationId xmlns:a16="http://schemas.microsoft.com/office/drawing/2014/main" id="{FB28D043-D19E-09B2-0190-926BF14A4C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985" y="2915557"/>
            <a:ext cx="6963429" cy="3222125"/>
          </a:xfrm>
          <a:prstGeom prst="rect">
            <a:avLst/>
          </a:prstGeom>
        </p:spPr>
      </p:pic>
      <p:sp>
        <p:nvSpPr>
          <p:cNvPr id="9" name="TextBox 8">
            <a:extLst>
              <a:ext uri="{FF2B5EF4-FFF2-40B4-BE49-F238E27FC236}">
                <a16:creationId xmlns:a16="http://schemas.microsoft.com/office/drawing/2014/main" id="{D53786B7-C49D-4B2D-B9A3-13D6744ED259}"/>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spc="62" dirty="0">
                <a:solidFill>
                  <a:srgbClr val="606060"/>
                </a:solidFill>
                <a:latin typeface="Roboto Bold"/>
              </a:rPr>
              <a:t>           Dynamo For Revit</a:t>
            </a:r>
          </a:p>
        </p:txBody>
      </p:sp>
      <p:pic>
        <p:nvPicPr>
          <p:cNvPr id="11312" name="Picture 11311">
            <a:extLst>
              <a:ext uri="{FF2B5EF4-FFF2-40B4-BE49-F238E27FC236}">
                <a16:creationId xmlns:a16="http://schemas.microsoft.com/office/drawing/2014/main" id="{CA1BD210-0ECF-0E97-C5AF-CC480E66101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47237" y="688243"/>
            <a:ext cx="1249376" cy="685800"/>
          </a:xfrm>
          <a:prstGeom prst="rect">
            <a:avLst/>
          </a:prstGeom>
        </p:spPr>
      </p:pic>
      <p:pic>
        <p:nvPicPr>
          <p:cNvPr id="3" name="Picture 2">
            <a:extLst>
              <a:ext uri="{FF2B5EF4-FFF2-40B4-BE49-F238E27FC236}">
                <a16:creationId xmlns:a16="http://schemas.microsoft.com/office/drawing/2014/main" id="{6C7F77BB-9990-93DA-E8C7-5A22B231C7E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8318501" y="1374043"/>
            <a:ext cx="3697047" cy="5145684"/>
          </a:xfrm>
          <a:prstGeom prst="rect">
            <a:avLst/>
          </a:prstGeom>
        </p:spPr>
      </p:pic>
    </p:spTree>
    <p:extLst>
      <p:ext uri="{BB962C8B-B14F-4D97-AF65-F5344CB8AC3E}">
        <p14:creationId xmlns:p14="http://schemas.microsoft.com/office/powerpoint/2010/main" val="1168946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51E70D-C05B-0467-DD49-3243C1644834}"/>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Computational Thinking</a:t>
            </a:r>
          </a:p>
        </p:txBody>
      </p:sp>
      <p:pic>
        <p:nvPicPr>
          <p:cNvPr id="5" name="Picture 2" descr="Image result for why icon">
            <a:extLst>
              <a:ext uri="{FF2B5EF4-FFF2-40B4-BE49-F238E27FC236}">
                <a16:creationId xmlns:a16="http://schemas.microsoft.com/office/drawing/2014/main" id="{340D5A43-EF90-EE5B-7FC2-8B089B2AB39B}"/>
              </a:ext>
            </a:extLst>
          </p:cNvPr>
          <p:cNvPicPr>
            <a:picLocks noGrp="1" noRo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65D28D66-DDC8-9CB3-A194-6DD2BCF2941D}"/>
              </a:ext>
            </a:extLst>
          </p:cNvPr>
          <p:cNvPicPr>
            <a:picLocks noChangeAspect="1"/>
          </p:cNvPicPr>
          <p:nvPr/>
        </p:nvPicPr>
        <p:blipFill>
          <a:blip r:embed="rId5"/>
          <a:stretch>
            <a:fillRect/>
          </a:stretch>
        </p:blipFill>
        <p:spPr>
          <a:xfrm>
            <a:off x="545198" y="1573061"/>
            <a:ext cx="11113971" cy="4956478"/>
          </a:xfrm>
          <a:prstGeom prst="rect">
            <a:avLst/>
          </a:prstGeom>
        </p:spPr>
      </p:pic>
    </p:spTree>
    <p:extLst>
      <p:ext uri="{BB962C8B-B14F-4D97-AF65-F5344CB8AC3E}">
        <p14:creationId xmlns:p14="http://schemas.microsoft.com/office/powerpoint/2010/main" val="901505147"/>
      </p:ext>
    </p:extLst>
  </p:cSld>
  <p:clrMapOvr>
    <a:masterClrMapping/>
  </p:clrMapOvr>
  <p:extLst>
    <p:ext uri="{6950BFC3-D8DA-4A85-94F7-54DA5524770B}">
      <p188:commentRel xmlns:p188="http://schemas.microsoft.com/office/powerpoint/2018/8/main" r:id="rId3"/>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UI">
            <a:extLst>
              <a:ext uri="{FF2B5EF4-FFF2-40B4-BE49-F238E27FC236}">
                <a16:creationId xmlns:a16="http://schemas.microsoft.com/office/drawing/2014/main" id="{A9FB13D0-63BB-413F-AE12-832726299A02}"/>
              </a:ext>
            </a:extLst>
          </p:cNvPr>
          <p:cNvPicPr>
            <a:picLocks noChangeAspect="1" noChangeArrowheads="1"/>
          </p:cNvPicPr>
          <p:nvPr/>
        </p:nvPicPr>
        <p:blipFill>
          <a:blip r:embed="rId4"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1276350" y="1315467"/>
            <a:ext cx="9639300" cy="554259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ierarchical Structure Vector SVG Icon (5) - SVG Repo">
            <a:extLst>
              <a:ext uri="{FF2B5EF4-FFF2-40B4-BE49-F238E27FC236}">
                <a16:creationId xmlns:a16="http://schemas.microsoft.com/office/drawing/2014/main" id="{3F48EA1B-CDD0-DC93-31D8-C98B0778D20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12667" b="13555"/>
          <a:stretch/>
        </p:blipFill>
        <p:spPr bwMode="auto">
          <a:xfrm>
            <a:off x="547687" y="621111"/>
            <a:ext cx="619699"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C420E3-A151-EBED-4F85-15BE6E2A57A1}"/>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Hierarchy and Structure</a:t>
            </a:r>
          </a:p>
        </p:txBody>
      </p:sp>
      <p:sp>
        <p:nvSpPr>
          <p:cNvPr id="5" name="TextBox 4">
            <a:extLst>
              <a:ext uri="{FF2B5EF4-FFF2-40B4-BE49-F238E27FC236}">
                <a16:creationId xmlns:a16="http://schemas.microsoft.com/office/drawing/2014/main" id="{7AC7FFD5-E874-1AF8-3868-56D3BE9ADC30}"/>
              </a:ext>
            </a:extLst>
          </p:cNvPr>
          <p:cNvSpPr txBox="1"/>
          <p:nvPr/>
        </p:nvSpPr>
        <p:spPr>
          <a:xfrm>
            <a:off x="6478192" y="1601836"/>
            <a:ext cx="1432093" cy="830997"/>
          </a:xfrm>
          <a:prstGeom prst="rect">
            <a:avLst/>
          </a:prstGeom>
          <a:solidFill>
            <a:srgbClr val="DADADA"/>
          </a:solidFill>
        </p:spPr>
        <p:txBody>
          <a:bodyPr wrap="square">
            <a:spAutoFit/>
          </a:bodyPr>
          <a:lstStyle/>
          <a:p>
            <a:pPr algn="ctr"/>
            <a:r>
              <a:rPr lang="en-US" sz="2400" b="1" spc="62" dirty="0">
                <a:solidFill>
                  <a:srgbClr val="606060"/>
                </a:solidFill>
                <a:latin typeface="Roboto Bold"/>
              </a:rPr>
              <a:t>Generic Model</a:t>
            </a:r>
            <a:endParaRPr lang="en-US" sz="2400" dirty="0"/>
          </a:p>
        </p:txBody>
      </p:sp>
      <p:sp>
        <p:nvSpPr>
          <p:cNvPr id="6" name="TextBox 5">
            <a:extLst>
              <a:ext uri="{FF2B5EF4-FFF2-40B4-BE49-F238E27FC236}">
                <a16:creationId xmlns:a16="http://schemas.microsoft.com/office/drawing/2014/main" id="{57050D06-5222-81F5-384A-216766ACCDFB}"/>
              </a:ext>
            </a:extLst>
          </p:cNvPr>
          <p:cNvSpPr txBox="1"/>
          <p:nvPr/>
        </p:nvSpPr>
        <p:spPr>
          <a:xfrm>
            <a:off x="1499792" y="3105834"/>
            <a:ext cx="2172321" cy="646331"/>
          </a:xfrm>
          <a:prstGeom prst="rect">
            <a:avLst/>
          </a:prstGeom>
          <a:solidFill>
            <a:srgbClr val="D0D0D0"/>
          </a:solidFill>
        </p:spPr>
        <p:txBody>
          <a:bodyPr wrap="square">
            <a:spAutoFit/>
          </a:bodyPr>
          <a:lstStyle/>
          <a:p>
            <a:r>
              <a:rPr lang="en-US" sz="3600" b="1" spc="62" dirty="0">
                <a:solidFill>
                  <a:srgbClr val="606060"/>
                </a:solidFill>
                <a:latin typeface="Roboto Bold"/>
              </a:rPr>
              <a:t>Family</a:t>
            </a:r>
            <a:endParaRPr lang="en-US" sz="3600" dirty="0"/>
          </a:p>
        </p:txBody>
      </p:sp>
      <p:sp>
        <p:nvSpPr>
          <p:cNvPr id="7" name="TextBox 6">
            <a:extLst>
              <a:ext uri="{FF2B5EF4-FFF2-40B4-BE49-F238E27FC236}">
                <a16:creationId xmlns:a16="http://schemas.microsoft.com/office/drawing/2014/main" id="{3B52EA19-2DE1-0B1C-A872-43731A555483}"/>
              </a:ext>
            </a:extLst>
          </p:cNvPr>
          <p:cNvSpPr txBox="1"/>
          <p:nvPr/>
        </p:nvSpPr>
        <p:spPr>
          <a:xfrm>
            <a:off x="1499792" y="4658751"/>
            <a:ext cx="2172321" cy="646331"/>
          </a:xfrm>
          <a:prstGeom prst="rect">
            <a:avLst/>
          </a:prstGeom>
          <a:solidFill>
            <a:srgbClr val="A9A9A9"/>
          </a:solidFill>
        </p:spPr>
        <p:txBody>
          <a:bodyPr wrap="square">
            <a:spAutoFit/>
          </a:bodyPr>
          <a:lstStyle/>
          <a:p>
            <a:r>
              <a:rPr lang="en-US" sz="3600" b="1" spc="62" dirty="0">
                <a:solidFill>
                  <a:srgbClr val="606060"/>
                </a:solidFill>
                <a:latin typeface="Roboto Bold"/>
              </a:rPr>
              <a:t>Type</a:t>
            </a:r>
            <a:endParaRPr lang="en-US" sz="3600" dirty="0"/>
          </a:p>
        </p:txBody>
      </p:sp>
      <p:sp>
        <p:nvSpPr>
          <p:cNvPr id="8" name="TextBox 7">
            <a:extLst>
              <a:ext uri="{FF2B5EF4-FFF2-40B4-BE49-F238E27FC236}">
                <a16:creationId xmlns:a16="http://schemas.microsoft.com/office/drawing/2014/main" id="{69D9F776-A9FD-0782-DA6F-9FBDE9B13A82}"/>
              </a:ext>
            </a:extLst>
          </p:cNvPr>
          <p:cNvSpPr txBox="1"/>
          <p:nvPr/>
        </p:nvSpPr>
        <p:spPr>
          <a:xfrm>
            <a:off x="1499791" y="6039259"/>
            <a:ext cx="2172321" cy="646331"/>
          </a:xfrm>
          <a:prstGeom prst="rect">
            <a:avLst/>
          </a:prstGeom>
          <a:solidFill>
            <a:srgbClr val="FFFFFF"/>
          </a:solidFill>
        </p:spPr>
        <p:txBody>
          <a:bodyPr wrap="square">
            <a:spAutoFit/>
          </a:bodyPr>
          <a:lstStyle/>
          <a:p>
            <a:r>
              <a:rPr lang="en-US" sz="3600" b="1" spc="62" dirty="0">
                <a:solidFill>
                  <a:srgbClr val="606060"/>
                </a:solidFill>
                <a:latin typeface="Roboto Bold"/>
              </a:rPr>
              <a:t>Instance</a:t>
            </a:r>
            <a:endParaRPr lang="en-US" sz="3600" dirty="0"/>
          </a:p>
        </p:txBody>
      </p:sp>
      <p:pic>
        <p:nvPicPr>
          <p:cNvPr id="14" name="Picture 13">
            <a:extLst>
              <a:ext uri="{FF2B5EF4-FFF2-40B4-BE49-F238E27FC236}">
                <a16:creationId xmlns:a16="http://schemas.microsoft.com/office/drawing/2014/main" id="{A591A6FF-BFF0-C222-C59B-162A9A86418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64003" y="2811414"/>
            <a:ext cx="1852251" cy="1109731"/>
          </a:xfrm>
          <a:prstGeom prst="rect">
            <a:avLst/>
          </a:prstGeom>
        </p:spPr>
      </p:pic>
      <p:pic>
        <p:nvPicPr>
          <p:cNvPr id="29" name="Picture 28">
            <a:extLst>
              <a:ext uri="{FF2B5EF4-FFF2-40B4-BE49-F238E27FC236}">
                <a16:creationId xmlns:a16="http://schemas.microsoft.com/office/drawing/2014/main" id="{7F1537E8-02D2-CCB8-48E1-30593EA4E44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053642" y="2813073"/>
            <a:ext cx="1852358" cy="1109732"/>
          </a:xfrm>
          <a:prstGeom prst="rect">
            <a:avLst/>
          </a:prstGeom>
        </p:spPr>
      </p:pic>
      <p:pic>
        <p:nvPicPr>
          <p:cNvPr id="31748" name="Picture 4" descr="Amazon.com: Pyramid America Monopoly Chance Get Out of Jail Free Card Funny  Retro Vintage Style Classic Board Game Cool Wall Decor Art Print Poster  36x24: Posters &amp; Prints">
            <a:extLst>
              <a:ext uri="{FF2B5EF4-FFF2-40B4-BE49-F238E27FC236}">
                <a16:creationId xmlns:a16="http://schemas.microsoft.com/office/drawing/2014/main" id="{1CE81F5B-CE76-FE88-9F66-5F7CD748511C}"/>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5590129" y="4615323"/>
            <a:ext cx="1509193" cy="889174"/>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Monopoly Chance Get Out Of Jail Free Card Funny Retro Vintage Style Classic  Board Game Cool Wall Decor Art Print Poster 36x24 | mail.napmexico.com.mx">
            <a:extLst>
              <a:ext uri="{FF2B5EF4-FFF2-40B4-BE49-F238E27FC236}">
                <a16:creationId xmlns:a16="http://schemas.microsoft.com/office/drawing/2014/main" id="{DAB0413F-59AD-1224-23B4-69B391578953}"/>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895555" y="4615323"/>
            <a:ext cx="1509193" cy="889174"/>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Community Chest | Monopoly Wiki | Fandom">
            <a:extLst>
              <a:ext uri="{FF2B5EF4-FFF2-40B4-BE49-F238E27FC236}">
                <a16:creationId xmlns:a16="http://schemas.microsoft.com/office/drawing/2014/main" id="{4C942818-1BCC-830A-53A4-CBE64A75673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178122" y="4558294"/>
            <a:ext cx="1696963" cy="984239"/>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Community Chest | Monopoly Wiki | Fandom">
            <a:extLst>
              <a:ext uri="{FF2B5EF4-FFF2-40B4-BE49-F238E27FC236}">
                <a16:creationId xmlns:a16="http://schemas.microsoft.com/office/drawing/2014/main" id="{5D48057E-EAA4-8D05-FD11-AE4828DFDE65}"/>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93620" y="4532722"/>
            <a:ext cx="1696963" cy="98423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13F68DB8-C19A-67D9-FDFD-C4ED1C9FAF8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4571984" y="5532667"/>
            <a:ext cx="1898953" cy="1256013"/>
          </a:xfrm>
          <a:prstGeom prst="rect">
            <a:avLst/>
          </a:prstGeom>
        </p:spPr>
      </p:pic>
      <p:pic>
        <p:nvPicPr>
          <p:cNvPr id="35" name="Picture 34">
            <a:extLst>
              <a:ext uri="{FF2B5EF4-FFF2-40B4-BE49-F238E27FC236}">
                <a16:creationId xmlns:a16="http://schemas.microsoft.com/office/drawing/2014/main" id="{2483AEA5-4D44-BE3D-08F4-E5E5F2BD247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2942058" y="3575918"/>
            <a:ext cx="905103" cy="914104"/>
          </a:xfrm>
          <a:prstGeom prst="rect">
            <a:avLst/>
          </a:prstGeom>
        </p:spPr>
      </p:pic>
      <p:pic>
        <p:nvPicPr>
          <p:cNvPr id="37" name="Picture 36">
            <a:extLst>
              <a:ext uri="{FF2B5EF4-FFF2-40B4-BE49-F238E27FC236}">
                <a16:creationId xmlns:a16="http://schemas.microsoft.com/office/drawing/2014/main" id="{DF556078-5E83-9D7F-1338-9BBD3FBF8434}"/>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5068285" y="3788588"/>
            <a:ext cx="905103" cy="1023479"/>
          </a:xfrm>
          <a:prstGeom prst="rect">
            <a:avLst/>
          </a:prstGeom>
        </p:spPr>
      </p:pic>
      <p:pic>
        <p:nvPicPr>
          <p:cNvPr id="41" name="Picture 40">
            <a:extLst>
              <a:ext uri="{FF2B5EF4-FFF2-40B4-BE49-F238E27FC236}">
                <a16:creationId xmlns:a16="http://schemas.microsoft.com/office/drawing/2014/main" id="{A74C31A9-445B-02D0-48AF-82BAE222EBA9}"/>
              </a:ext>
            </a:extLst>
          </p:cNvPr>
          <p:cNvPicPr>
            <a:picLocks noChangeAspect="1"/>
          </p:cNvPicPr>
          <p:nvPr/>
        </p:nvPicPr>
        <p:blipFill>
          <a:blip r:embed="rId15" cstate="email">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a:ext>
            </a:extLst>
          </a:blip>
          <a:stretch>
            <a:fillRect/>
          </a:stretch>
        </p:blipFill>
        <p:spPr>
          <a:xfrm>
            <a:off x="12477771" y="5305082"/>
            <a:ext cx="1898953" cy="1244251"/>
          </a:xfrm>
          <a:prstGeom prst="rect">
            <a:avLst/>
          </a:prstGeom>
        </p:spPr>
      </p:pic>
      <p:sp>
        <p:nvSpPr>
          <p:cNvPr id="4" name="TextBox 3">
            <a:extLst>
              <a:ext uri="{FF2B5EF4-FFF2-40B4-BE49-F238E27FC236}">
                <a16:creationId xmlns:a16="http://schemas.microsoft.com/office/drawing/2014/main" id="{9D36949F-7C86-DC9F-9449-788B5A1DB6E1}"/>
              </a:ext>
            </a:extLst>
          </p:cNvPr>
          <p:cNvSpPr txBox="1"/>
          <p:nvPr/>
        </p:nvSpPr>
        <p:spPr>
          <a:xfrm>
            <a:off x="4117932" y="3266254"/>
            <a:ext cx="82358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Sean</a:t>
            </a:r>
          </a:p>
        </p:txBody>
      </p:sp>
    </p:spTree>
    <p:extLst>
      <p:ext uri="{BB962C8B-B14F-4D97-AF65-F5344CB8AC3E}">
        <p14:creationId xmlns:p14="http://schemas.microsoft.com/office/powerpoint/2010/main" val="4099991508"/>
      </p:ext>
    </p:extLst>
  </p:cSld>
  <p:clrMapOvr>
    <a:masterClrMapping/>
  </p:clrMapOvr>
  <p:extLst>
    <p:ext uri="{6950BFC3-D8DA-4A85-94F7-54DA5524770B}">
      <p188:commentRel xmlns:p188="http://schemas.microsoft.com/office/powerpoint/2018/8/main" r:id="rId3"/>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77D093-0436-EDE0-2590-89D266844503}"/>
              </a:ext>
            </a:extLst>
          </p:cNvPr>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185466" y="1018970"/>
            <a:ext cx="4361647" cy="3514930"/>
          </a:xfrm>
          <a:prstGeom prst="rect">
            <a:avLst/>
          </a:prstGeom>
        </p:spPr>
      </p:pic>
      <p:pic>
        <p:nvPicPr>
          <p:cNvPr id="30722" name="Picture 2">
            <a:extLst>
              <a:ext uri="{FF2B5EF4-FFF2-40B4-BE49-F238E27FC236}">
                <a16:creationId xmlns:a16="http://schemas.microsoft.com/office/drawing/2014/main" id="{BBCE388E-52B0-EF46-484F-6812187E3406}"/>
              </a:ext>
            </a:extLst>
          </p:cNvPr>
          <p:cNvPicPr>
            <a:picLocks noChangeAspect="1" noChangeArrowheads="1"/>
          </p:cNvPicPr>
          <p:nvPr/>
        </p:nvPicPr>
        <p:blipFill rotWithShape="1">
          <a:blip r:embed="rId5" cstate="email">
            <a:duotone>
              <a:schemeClr val="accent3">
                <a:shade val="45000"/>
                <a:satMod val="135000"/>
              </a:schemeClr>
              <a:prstClr val="white"/>
            </a:duotone>
            <a:extLst>
              <a:ext uri="{28A0092B-C50C-407E-A947-70E740481C1C}">
                <a14:useLocalDpi xmlns:a14="http://schemas.microsoft.com/office/drawing/2010/main"/>
              </a:ext>
            </a:extLst>
          </a:blip>
          <a:srcRect l="63366"/>
          <a:stretch/>
        </p:blipFill>
        <p:spPr bwMode="auto">
          <a:xfrm>
            <a:off x="9159420" y="4066355"/>
            <a:ext cx="1547661" cy="1452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9732FC-F3EA-07F5-CC92-89AC2DB0ED79}"/>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dirty="0">
                <a:solidFill>
                  <a:srgbClr val="3B454E"/>
                </a:solidFill>
                <a:latin typeface="gitbook-content-font"/>
              </a:rPr>
              <a:t>          </a:t>
            </a:r>
            <a:r>
              <a:rPr lang="en-US" sz="4000" b="1" spc="62" dirty="0">
                <a:solidFill>
                  <a:srgbClr val="606060"/>
                </a:solidFill>
                <a:latin typeface="Roboto Bold"/>
              </a:rPr>
              <a:t>Revit Create Elements </a:t>
            </a:r>
          </a:p>
        </p:txBody>
      </p:sp>
      <p:pic>
        <p:nvPicPr>
          <p:cNvPr id="6" name="Graphic 5" descr="Cursor with solid fill">
            <a:extLst>
              <a:ext uri="{FF2B5EF4-FFF2-40B4-BE49-F238E27FC236}">
                <a16:creationId xmlns:a16="http://schemas.microsoft.com/office/drawing/2014/main" id="{E4B777D9-EA48-6BFA-2723-C70D3B072F9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0050" y="561770"/>
            <a:ext cx="914400" cy="914400"/>
          </a:xfrm>
          <a:prstGeom prst="rect">
            <a:avLst/>
          </a:prstGeom>
        </p:spPr>
      </p:pic>
    </p:spTree>
    <p:extLst>
      <p:ext uri="{BB962C8B-B14F-4D97-AF65-F5344CB8AC3E}">
        <p14:creationId xmlns:p14="http://schemas.microsoft.com/office/powerpoint/2010/main" val="4004763856"/>
      </p:ext>
    </p:extLst>
  </p:cSld>
  <p:clrMapOvr>
    <a:masterClrMapping/>
  </p:clrMapOvr>
  <p:extLst>
    <p:ext uri="{6950BFC3-D8DA-4A85-94F7-54DA5524770B}">
      <p188:commentRel xmlns:p188="http://schemas.microsoft.com/office/powerpoint/2018/8/main" r:id="rId3"/>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D9A308-F788-FD3D-FEA7-4B75E2803CFA}"/>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685800" y="2231036"/>
            <a:ext cx="5410200" cy="2457450"/>
          </a:xfrm>
          <a:prstGeom prst="rect">
            <a:avLst/>
          </a:prstGeom>
        </p:spPr>
      </p:pic>
      <p:pic>
        <p:nvPicPr>
          <p:cNvPr id="10" name="Picture 9">
            <a:extLst>
              <a:ext uri="{FF2B5EF4-FFF2-40B4-BE49-F238E27FC236}">
                <a16:creationId xmlns:a16="http://schemas.microsoft.com/office/drawing/2014/main" id="{846D8969-C653-858D-6537-C594219782D2}"/>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6486525" y="2231036"/>
            <a:ext cx="5019675" cy="2466975"/>
          </a:xfrm>
          <a:prstGeom prst="rect">
            <a:avLst/>
          </a:prstGeom>
        </p:spPr>
      </p:pic>
      <p:pic>
        <p:nvPicPr>
          <p:cNvPr id="20" name="Picture 19">
            <a:extLst>
              <a:ext uri="{FF2B5EF4-FFF2-40B4-BE49-F238E27FC236}">
                <a16:creationId xmlns:a16="http://schemas.microsoft.com/office/drawing/2014/main" id="{97F25EF0-814C-4D81-A811-CAD387E85269}"/>
              </a:ext>
            </a:extLst>
          </p:cNvPr>
          <p:cNvPicPr>
            <a:picLocks noChangeAspect="1"/>
          </p:cNvPicPr>
          <p:nvPr/>
        </p:nvPicPr>
        <p:blipFill>
          <a:blip r:embed="rId5">
            <a:alphaModFix amt="35000"/>
          </a:blip>
          <a:stretch>
            <a:fillRect/>
          </a:stretch>
        </p:blipFill>
        <p:spPr>
          <a:xfrm>
            <a:off x="6808346" y="1384725"/>
            <a:ext cx="4150071" cy="4150071"/>
          </a:xfrm>
          <a:prstGeom prst="rect">
            <a:avLst/>
          </a:prstGeom>
        </p:spPr>
      </p:pic>
      <p:sp>
        <p:nvSpPr>
          <p:cNvPr id="5" name="TextBox 4">
            <a:extLst>
              <a:ext uri="{FF2B5EF4-FFF2-40B4-BE49-F238E27FC236}">
                <a16:creationId xmlns:a16="http://schemas.microsoft.com/office/drawing/2014/main" id="{FEE701AD-AC5D-63EB-5565-DA80A898EBF6}"/>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Dynamo For Revit</a:t>
            </a:r>
          </a:p>
        </p:txBody>
      </p:sp>
      <p:pic>
        <p:nvPicPr>
          <p:cNvPr id="6" name="Picture 5">
            <a:extLst>
              <a:ext uri="{FF2B5EF4-FFF2-40B4-BE49-F238E27FC236}">
                <a16:creationId xmlns:a16="http://schemas.microsoft.com/office/drawing/2014/main" id="{1F8B1714-CE53-77DA-F630-925654B22C5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47237" y="688243"/>
            <a:ext cx="1249376" cy="685800"/>
          </a:xfrm>
          <a:prstGeom prst="rect">
            <a:avLst/>
          </a:prstGeom>
        </p:spPr>
      </p:pic>
      <p:pic>
        <p:nvPicPr>
          <p:cNvPr id="7" name="Picture 6">
            <a:extLst>
              <a:ext uri="{FF2B5EF4-FFF2-40B4-BE49-F238E27FC236}">
                <a16:creationId xmlns:a16="http://schemas.microsoft.com/office/drawing/2014/main" id="{E2EA39CD-4CB4-8A30-CC1E-83E0C4D7B4AD}"/>
              </a:ext>
            </a:extLst>
          </p:cNvPr>
          <p:cNvPicPr>
            <a:picLocks noChangeAspect="1"/>
          </p:cNvPicPr>
          <p:nvPr/>
        </p:nvPicPr>
        <p:blipFill>
          <a:blip r:embed="rId5">
            <a:alphaModFix amt="35000"/>
          </a:blip>
          <a:stretch>
            <a:fillRect/>
          </a:stretch>
        </p:blipFill>
        <p:spPr>
          <a:xfrm>
            <a:off x="1233584" y="1384725"/>
            <a:ext cx="4150071" cy="4150071"/>
          </a:xfrm>
          <a:prstGeom prst="rect">
            <a:avLst/>
          </a:prstGeom>
        </p:spPr>
      </p:pic>
    </p:spTree>
    <p:extLst>
      <p:ext uri="{BB962C8B-B14F-4D97-AF65-F5344CB8AC3E}">
        <p14:creationId xmlns:p14="http://schemas.microsoft.com/office/powerpoint/2010/main" val="3867562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a:t>
            </a:r>
            <a:r>
              <a:rPr lang="en-US" sz="3200" b="1" spc="62" dirty="0">
                <a:solidFill>
                  <a:srgbClr val="606060"/>
                </a:solidFill>
                <a:latin typeface="Roboto Bold"/>
              </a:rPr>
              <a:t> Select Revit Elements </a:t>
            </a:r>
            <a:endParaRPr lang="en-US" sz="3200" b="1" dirty="0">
              <a:solidFill>
                <a:srgbClr val="3B454E"/>
              </a:solidFill>
              <a:latin typeface="gitbook-content-font"/>
            </a:endParaRPr>
          </a:p>
        </p:txBody>
      </p:sp>
      <p:pic>
        <p:nvPicPr>
          <p:cNvPr id="4" name="Picture 3">
            <a:extLst>
              <a:ext uri="{FF2B5EF4-FFF2-40B4-BE49-F238E27FC236}">
                <a16:creationId xmlns:a16="http://schemas.microsoft.com/office/drawing/2014/main" id="{C7A823E9-2A65-8838-4943-B27C07F7385A}"/>
              </a:ext>
            </a:extLst>
          </p:cNvPr>
          <p:cNvPicPr>
            <a:picLocks noChangeAspect="1"/>
          </p:cNvPicPr>
          <p:nvPr/>
        </p:nvPicPr>
        <p:blipFill>
          <a:blip r:embed="rId3" cstate="email">
            <a:clrChange>
              <a:clrFrom>
                <a:srgbClr val="FAFAFA"/>
              </a:clrFrom>
              <a:clrTo>
                <a:srgbClr val="FAFAFA">
                  <a:alpha val="0"/>
                </a:srgbClr>
              </a:clrTo>
            </a:clrChange>
            <a:extLst>
              <a:ext uri="{28A0092B-C50C-407E-A947-70E740481C1C}">
                <a14:useLocalDpi xmlns:a14="http://schemas.microsoft.com/office/drawing/2010/main"/>
              </a:ext>
            </a:extLst>
          </a:blip>
          <a:stretch>
            <a:fillRect/>
          </a:stretch>
        </p:blipFill>
        <p:spPr>
          <a:xfrm>
            <a:off x="521233" y="1310853"/>
            <a:ext cx="5333467" cy="2934450"/>
          </a:xfrm>
          <a:prstGeom prst="rect">
            <a:avLst/>
          </a:prstGeom>
        </p:spPr>
      </p:pic>
      <p:pic>
        <p:nvPicPr>
          <p:cNvPr id="10" name="Graphic 9" descr="Cursor with solid fill">
            <a:extLst>
              <a:ext uri="{FF2B5EF4-FFF2-40B4-BE49-F238E27FC236}">
                <a16:creationId xmlns:a16="http://schemas.microsoft.com/office/drawing/2014/main" id="{B7481086-F113-2253-49DB-B87C74B5232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0544" y="189701"/>
            <a:ext cx="914400" cy="914400"/>
          </a:xfrm>
          <a:prstGeom prst="rect">
            <a:avLst/>
          </a:prstGeom>
        </p:spPr>
      </p:pic>
      <p:pic>
        <p:nvPicPr>
          <p:cNvPr id="11" name="Picture 10">
            <a:extLst>
              <a:ext uri="{FF2B5EF4-FFF2-40B4-BE49-F238E27FC236}">
                <a16:creationId xmlns:a16="http://schemas.microsoft.com/office/drawing/2014/main" id="{05551DBB-10FF-D3D9-0927-161C0DF4399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22502" t="7504" r="23335" b="5836"/>
          <a:stretch/>
        </p:blipFill>
        <p:spPr>
          <a:xfrm rot="5400000">
            <a:off x="361848" y="281142"/>
            <a:ext cx="457200" cy="731519"/>
          </a:xfrm>
          <a:prstGeom prst="rect">
            <a:avLst/>
          </a:prstGeom>
        </p:spPr>
      </p:pic>
    </p:spTree>
    <p:extLst>
      <p:ext uri="{BB962C8B-B14F-4D97-AF65-F5344CB8AC3E}">
        <p14:creationId xmlns:p14="http://schemas.microsoft.com/office/powerpoint/2010/main" val="495746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101059-ED7E-CD65-0EC1-42DD986A41E8}"/>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2777561" y="1906587"/>
            <a:ext cx="6457950" cy="3638550"/>
          </a:xfrm>
          <a:prstGeom prst="rect">
            <a:avLst/>
          </a:prstGeom>
        </p:spPr>
      </p:pic>
      <p:sp>
        <p:nvSpPr>
          <p:cNvPr id="2" name="TextBox 1">
            <a:extLst>
              <a:ext uri="{FF2B5EF4-FFF2-40B4-BE49-F238E27FC236}">
                <a16:creationId xmlns:a16="http://schemas.microsoft.com/office/drawing/2014/main" id="{E187E27B-E9AD-33AB-818C-A2B1BDEAB8A0}"/>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Select Revit Elements </a:t>
            </a:r>
          </a:p>
        </p:txBody>
      </p:sp>
      <p:pic>
        <p:nvPicPr>
          <p:cNvPr id="3" name="Graphic 2" descr="Cursor with solid fill">
            <a:extLst>
              <a:ext uri="{FF2B5EF4-FFF2-40B4-BE49-F238E27FC236}">
                <a16:creationId xmlns:a16="http://schemas.microsoft.com/office/drawing/2014/main" id="{1EEEFB6F-45BC-550A-6E51-2A2257A316F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0050" y="561770"/>
            <a:ext cx="914400" cy="914400"/>
          </a:xfrm>
          <a:prstGeom prst="rect">
            <a:avLst/>
          </a:prstGeom>
        </p:spPr>
      </p:pic>
    </p:spTree>
    <p:extLst>
      <p:ext uri="{BB962C8B-B14F-4D97-AF65-F5344CB8AC3E}">
        <p14:creationId xmlns:p14="http://schemas.microsoft.com/office/powerpoint/2010/main" val="1353604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E8B5D6-523D-274A-E856-CEB60F114D02}"/>
              </a:ext>
            </a:extLst>
          </p:cNvPr>
          <p:cNvPicPr>
            <a:picLocks noChangeAspect="1"/>
          </p:cNvPicPr>
          <p:nvPr/>
        </p:nvPicPr>
        <p:blipFill>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222251" y="1824394"/>
            <a:ext cx="7118350" cy="1227463"/>
          </a:xfrm>
          <a:prstGeom prst="rect">
            <a:avLst/>
          </a:prstGeom>
        </p:spPr>
      </p:pic>
      <p:pic>
        <p:nvPicPr>
          <p:cNvPr id="7" name="Picture 6">
            <a:extLst>
              <a:ext uri="{FF2B5EF4-FFF2-40B4-BE49-F238E27FC236}">
                <a16:creationId xmlns:a16="http://schemas.microsoft.com/office/drawing/2014/main" id="{47206301-CF5E-BDD9-176F-309AE0796920}"/>
              </a:ext>
            </a:extLst>
          </p:cNvPr>
          <p:cNvPicPr>
            <a:picLocks noChangeAspect="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91440" y="3789714"/>
            <a:ext cx="7689850" cy="1639748"/>
          </a:xfrm>
          <a:prstGeom prst="rect">
            <a:avLst/>
          </a:prstGeom>
        </p:spPr>
      </p:pic>
      <p:sp>
        <p:nvSpPr>
          <p:cNvPr id="2" name="TextBox 1">
            <a:extLst>
              <a:ext uri="{FF2B5EF4-FFF2-40B4-BE49-F238E27FC236}">
                <a16:creationId xmlns:a16="http://schemas.microsoft.com/office/drawing/2014/main" id="{9DF46B85-1B12-DCB8-C102-1319C9048FF8}"/>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dirty="0">
                <a:solidFill>
                  <a:srgbClr val="3B454E"/>
                </a:solidFill>
                <a:latin typeface="gitbook-content-font"/>
              </a:rPr>
              <a:t>          Collect </a:t>
            </a:r>
            <a:r>
              <a:rPr lang="en-US" sz="4000" b="1" spc="62" dirty="0">
                <a:solidFill>
                  <a:srgbClr val="606060"/>
                </a:solidFill>
                <a:latin typeface="Roboto Bold"/>
              </a:rPr>
              <a:t>Revit Elements </a:t>
            </a:r>
          </a:p>
        </p:txBody>
      </p:sp>
      <p:pic>
        <p:nvPicPr>
          <p:cNvPr id="32770" name="Picture 2" descr="Collect Icons &amp; Symbols">
            <a:extLst>
              <a:ext uri="{FF2B5EF4-FFF2-40B4-BE49-F238E27FC236}">
                <a16:creationId xmlns:a16="http://schemas.microsoft.com/office/drawing/2014/main" id="{30E69806-6CE6-9735-C0A6-EF867152D49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1858" y="597048"/>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3115B58-95A0-C4E1-251E-B8730F761AC8}"/>
              </a:ext>
            </a:extLst>
          </p:cNvPr>
          <p:cNvSpPr/>
          <p:nvPr/>
        </p:nvSpPr>
        <p:spPr>
          <a:xfrm>
            <a:off x="10496073" y="2689860"/>
            <a:ext cx="426720" cy="1363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oon 9">
            <a:extLst>
              <a:ext uri="{FF2B5EF4-FFF2-40B4-BE49-F238E27FC236}">
                <a16:creationId xmlns:a16="http://schemas.microsoft.com/office/drawing/2014/main" id="{9E056EAD-E3DB-2ADA-3D1A-E2E306C31B8C}"/>
              </a:ext>
            </a:extLst>
          </p:cNvPr>
          <p:cNvSpPr/>
          <p:nvPr/>
        </p:nvSpPr>
        <p:spPr>
          <a:xfrm rot="5773753">
            <a:off x="10430849" y="3367332"/>
            <a:ext cx="140970" cy="285797"/>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67027F1-D59A-3FF2-F86F-90A15E8093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35033" y="2187060"/>
            <a:ext cx="3834716" cy="2475191"/>
          </a:xfrm>
          <a:prstGeom prst="rect">
            <a:avLst/>
          </a:prstGeom>
        </p:spPr>
      </p:pic>
    </p:spTree>
    <p:extLst>
      <p:ext uri="{BB962C8B-B14F-4D97-AF65-F5344CB8AC3E}">
        <p14:creationId xmlns:p14="http://schemas.microsoft.com/office/powerpoint/2010/main" val="1543821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79754C-A9B1-EE1F-4711-8BE61C1E5272}"/>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2903537" y="1844674"/>
            <a:ext cx="8002336" cy="4441825"/>
          </a:xfrm>
          <a:prstGeom prst="rect">
            <a:avLst/>
          </a:prstGeom>
        </p:spPr>
      </p:pic>
      <p:sp>
        <p:nvSpPr>
          <p:cNvPr id="3" name="TextBox 2">
            <a:extLst>
              <a:ext uri="{FF2B5EF4-FFF2-40B4-BE49-F238E27FC236}">
                <a16:creationId xmlns:a16="http://schemas.microsoft.com/office/drawing/2014/main" id="{03DE31B3-E0FD-EF36-FEA3-771BB438841E}"/>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dirty="0">
                <a:solidFill>
                  <a:srgbClr val="3B454E"/>
                </a:solidFill>
                <a:latin typeface="gitbook-content-font"/>
              </a:rPr>
              <a:t>           </a:t>
            </a:r>
            <a:r>
              <a:rPr lang="en-US" sz="4000" b="1" spc="62" dirty="0">
                <a:solidFill>
                  <a:srgbClr val="606060"/>
                </a:solidFill>
                <a:latin typeface="Roboto Bold"/>
              </a:rPr>
              <a:t>Select Revit Elements</a:t>
            </a:r>
          </a:p>
        </p:txBody>
      </p:sp>
      <p:pic>
        <p:nvPicPr>
          <p:cNvPr id="6" name="Picture 5">
            <a:extLst>
              <a:ext uri="{FF2B5EF4-FFF2-40B4-BE49-F238E27FC236}">
                <a16:creationId xmlns:a16="http://schemas.microsoft.com/office/drawing/2014/main" id="{BE7E90BE-E486-6095-1C6F-89888416562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1462" b="10420"/>
          <a:stretch/>
        </p:blipFill>
        <p:spPr>
          <a:xfrm flipV="1">
            <a:off x="529692" y="575191"/>
            <a:ext cx="877899" cy="685800"/>
          </a:xfrm>
          <a:prstGeom prst="rect">
            <a:avLst/>
          </a:prstGeom>
        </p:spPr>
      </p:pic>
    </p:spTree>
    <p:extLst>
      <p:ext uri="{BB962C8B-B14F-4D97-AF65-F5344CB8AC3E}">
        <p14:creationId xmlns:p14="http://schemas.microsoft.com/office/powerpoint/2010/main" val="2273724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Collect Revit Elements</a:t>
            </a:r>
          </a:p>
        </p:txBody>
      </p:sp>
      <p:pic>
        <p:nvPicPr>
          <p:cNvPr id="11" name="Picture 10">
            <a:extLst>
              <a:ext uri="{FF2B5EF4-FFF2-40B4-BE49-F238E27FC236}">
                <a16:creationId xmlns:a16="http://schemas.microsoft.com/office/drawing/2014/main" id="{05551DBB-10FF-D3D9-0927-161C0DF439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02" t="7504" r="23335" b="5836"/>
          <a:stretch/>
        </p:blipFill>
        <p:spPr>
          <a:xfrm rot="5400000">
            <a:off x="361848" y="281142"/>
            <a:ext cx="457200" cy="731519"/>
          </a:xfrm>
          <a:prstGeom prst="rect">
            <a:avLst/>
          </a:prstGeom>
        </p:spPr>
      </p:pic>
      <p:pic>
        <p:nvPicPr>
          <p:cNvPr id="5" name="Picture 4">
            <a:extLst>
              <a:ext uri="{FF2B5EF4-FFF2-40B4-BE49-F238E27FC236}">
                <a16:creationId xmlns:a16="http://schemas.microsoft.com/office/drawing/2014/main" id="{70C3F853-FED7-338F-D4B0-B592FB66B235}"/>
              </a:ext>
            </a:extLst>
          </p:cNvPr>
          <p:cNvPicPr>
            <a:picLocks noChangeAspect="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790412" y="1629290"/>
            <a:ext cx="6934614" cy="4031907"/>
          </a:xfrm>
          <a:prstGeom prst="rect">
            <a:avLst/>
          </a:prstGeom>
        </p:spPr>
      </p:pic>
      <p:pic>
        <p:nvPicPr>
          <p:cNvPr id="6" name="Picture 5">
            <a:extLst>
              <a:ext uri="{FF2B5EF4-FFF2-40B4-BE49-F238E27FC236}">
                <a16:creationId xmlns:a16="http://schemas.microsoft.com/office/drawing/2014/main" id="{F77E9A4F-1113-2EDE-83A4-2E02A50C24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13897" y="566420"/>
            <a:ext cx="2575044" cy="5725160"/>
          </a:xfrm>
          <a:prstGeom prst="rect">
            <a:avLst/>
          </a:prstGeom>
        </p:spPr>
      </p:pic>
    </p:spTree>
    <p:extLst>
      <p:ext uri="{BB962C8B-B14F-4D97-AF65-F5344CB8AC3E}">
        <p14:creationId xmlns:p14="http://schemas.microsoft.com/office/powerpoint/2010/main" val="1023525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799" y="40100"/>
            <a:ext cx="8833893"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Revit Families From Dynamo Geometry </a:t>
            </a:r>
          </a:p>
        </p:txBody>
      </p:sp>
      <p:pic>
        <p:nvPicPr>
          <p:cNvPr id="9" name="Graphic 8" descr="Add with solid fill">
            <a:extLst>
              <a:ext uri="{FF2B5EF4-FFF2-40B4-BE49-F238E27FC236}">
                <a16:creationId xmlns:a16="http://schemas.microsoft.com/office/drawing/2014/main" id="{C64A40C7-044B-9780-9132-60871F5D95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7108" y="420372"/>
            <a:ext cx="457200" cy="457200"/>
          </a:xfrm>
          <a:prstGeom prst="rect">
            <a:avLst/>
          </a:prstGeom>
        </p:spPr>
      </p:pic>
      <p:pic>
        <p:nvPicPr>
          <p:cNvPr id="5" name="Picture 4">
            <a:extLst>
              <a:ext uri="{FF2B5EF4-FFF2-40B4-BE49-F238E27FC236}">
                <a16:creationId xmlns:a16="http://schemas.microsoft.com/office/drawing/2014/main" id="{15AD596E-137F-25FC-08C6-4BE45476E6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51656" y="2371141"/>
            <a:ext cx="2974636" cy="2743200"/>
          </a:xfrm>
          <a:prstGeom prst="rect">
            <a:avLst/>
          </a:prstGeom>
        </p:spPr>
      </p:pic>
      <p:pic>
        <p:nvPicPr>
          <p:cNvPr id="11" name="Picture 10">
            <a:extLst>
              <a:ext uri="{FF2B5EF4-FFF2-40B4-BE49-F238E27FC236}">
                <a16:creationId xmlns:a16="http://schemas.microsoft.com/office/drawing/2014/main" id="{24036D23-84AF-154B-B93D-1347A869F35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8826" y="2069667"/>
            <a:ext cx="3393716" cy="3386123"/>
          </a:xfrm>
          <a:prstGeom prst="rect">
            <a:avLst/>
          </a:prstGeom>
        </p:spPr>
      </p:pic>
      <p:pic>
        <p:nvPicPr>
          <p:cNvPr id="2" name="Picture 1" descr="Icon&#10;&#10;Description automatically generated">
            <a:extLst>
              <a:ext uri="{FF2B5EF4-FFF2-40B4-BE49-F238E27FC236}">
                <a16:creationId xmlns:a16="http://schemas.microsoft.com/office/drawing/2014/main" id="{43B156FF-9426-1EA7-4BA1-EC7FC3268854}"/>
              </a:ext>
            </a:extLst>
          </p:cNvPr>
          <p:cNvPicPr/>
          <p:nvPr/>
        </p:nvPicPr>
        <p:blipFill rotWithShape="1">
          <a:blip r:embed="rId7"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465708" y="2348813"/>
            <a:ext cx="2739364" cy="2743200"/>
          </a:xfrm>
          <a:prstGeom prst="rect">
            <a:avLst/>
          </a:prstGeom>
        </p:spPr>
      </p:pic>
      <p:pic>
        <p:nvPicPr>
          <p:cNvPr id="7" name="Graphic 6" descr="Arrow: Straight with solid fill">
            <a:extLst>
              <a:ext uri="{FF2B5EF4-FFF2-40B4-BE49-F238E27FC236}">
                <a16:creationId xmlns:a16="http://schemas.microsoft.com/office/drawing/2014/main" id="{242D3EF8-7E2D-69F2-A0F1-836E4465A05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flipH="1">
            <a:off x="2856085" y="3141256"/>
            <a:ext cx="1202971" cy="1202971"/>
          </a:xfrm>
          <a:prstGeom prst="rect">
            <a:avLst/>
          </a:prstGeom>
        </p:spPr>
      </p:pic>
      <p:pic>
        <p:nvPicPr>
          <p:cNvPr id="12" name="Graphic 11" descr="Arrow: Straight with solid fill">
            <a:extLst>
              <a:ext uri="{FF2B5EF4-FFF2-40B4-BE49-F238E27FC236}">
                <a16:creationId xmlns:a16="http://schemas.microsoft.com/office/drawing/2014/main" id="{836D191D-4247-9B96-A822-08EF01EF9F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flipH="1">
            <a:off x="7700041" y="3141256"/>
            <a:ext cx="1202971" cy="1202971"/>
          </a:xfrm>
          <a:prstGeom prst="rect">
            <a:avLst/>
          </a:prstGeom>
        </p:spPr>
      </p:pic>
    </p:spTree>
    <p:extLst>
      <p:ext uri="{BB962C8B-B14F-4D97-AF65-F5344CB8AC3E}">
        <p14:creationId xmlns:p14="http://schemas.microsoft.com/office/powerpoint/2010/main" val="16181538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270845-226B-7FA0-3780-1FFD0AF6CE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24800" y="1408008"/>
            <a:ext cx="3981769" cy="4041984"/>
          </a:xfrm>
          <a:prstGeom prst="rect">
            <a:avLst/>
          </a:prstGeom>
        </p:spPr>
      </p:pic>
      <p:pic>
        <p:nvPicPr>
          <p:cNvPr id="13" name="Picture 12">
            <a:extLst>
              <a:ext uri="{FF2B5EF4-FFF2-40B4-BE49-F238E27FC236}">
                <a16:creationId xmlns:a16="http://schemas.microsoft.com/office/drawing/2014/main" id="{F1228083-F2AA-49AD-1AD4-751F2139F8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21434" y="1677485"/>
            <a:ext cx="2310532" cy="1951038"/>
          </a:xfrm>
          <a:prstGeom prst="rect">
            <a:avLst/>
          </a:prstGeom>
        </p:spPr>
      </p:pic>
      <p:pic>
        <p:nvPicPr>
          <p:cNvPr id="15" name="Picture 14">
            <a:extLst>
              <a:ext uri="{FF2B5EF4-FFF2-40B4-BE49-F238E27FC236}">
                <a16:creationId xmlns:a16="http://schemas.microsoft.com/office/drawing/2014/main" id="{E6F7C957-69E2-C759-F45D-0979E1F6D0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24919" y="1742754"/>
            <a:ext cx="1968647" cy="1951038"/>
          </a:xfrm>
          <a:prstGeom prst="rect">
            <a:avLst/>
          </a:prstGeom>
        </p:spPr>
      </p:pic>
      <p:pic>
        <p:nvPicPr>
          <p:cNvPr id="17" name="Picture 16">
            <a:extLst>
              <a:ext uri="{FF2B5EF4-FFF2-40B4-BE49-F238E27FC236}">
                <a16:creationId xmlns:a16="http://schemas.microsoft.com/office/drawing/2014/main" id="{D2A46F9E-B5BA-294A-09BF-E71EA4D1420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2617" y="4315664"/>
            <a:ext cx="2837064" cy="1732752"/>
          </a:xfrm>
          <a:prstGeom prst="rect">
            <a:avLst/>
          </a:prstGeom>
        </p:spPr>
      </p:pic>
      <p:pic>
        <p:nvPicPr>
          <p:cNvPr id="19" name="Picture 18">
            <a:extLst>
              <a:ext uri="{FF2B5EF4-FFF2-40B4-BE49-F238E27FC236}">
                <a16:creationId xmlns:a16="http://schemas.microsoft.com/office/drawing/2014/main" id="{7594397A-793B-55B1-7549-F8470BB9C1A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3363" y="4315664"/>
            <a:ext cx="3133115" cy="1951039"/>
          </a:xfrm>
          <a:prstGeom prst="rect">
            <a:avLst/>
          </a:prstGeom>
        </p:spPr>
      </p:pic>
      <p:pic>
        <p:nvPicPr>
          <p:cNvPr id="21" name="Picture 20">
            <a:extLst>
              <a:ext uri="{FF2B5EF4-FFF2-40B4-BE49-F238E27FC236}">
                <a16:creationId xmlns:a16="http://schemas.microsoft.com/office/drawing/2014/main" id="{34278293-DC89-71D0-E80C-AD8F4F29B90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6335" y="1672431"/>
            <a:ext cx="2432145" cy="2455246"/>
          </a:xfrm>
          <a:prstGeom prst="rect">
            <a:avLst/>
          </a:prstGeom>
        </p:spPr>
      </p:pic>
      <p:sp>
        <p:nvSpPr>
          <p:cNvPr id="22" name="TextBox 21">
            <a:extLst>
              <a:ext uri="{FF2B5EF4-FFF2-40B4-BE49-F238E27FC236}">
                <a16:creationId xmlns:a16="http://schemas.microsoft.com/office/drawing/2014/main" id="{54B50651-57EA-6C9C-18D5-5F07E4FAA9B9}"/>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dirty="0">
                <a:solidFill>
                  <a:srgbClr val="3B454E"/>
                </a:solidFill>
                <a:latin typeface="gitbook-content-font"/>
              </a:rPr>
              <a:t>          </a:t>
            </a:r>
            <a:r>
              <a:rPr lang="en-US" sz="4000" b="1" spc="62" dirty="0">
                <a:solidFill>
                  <a:srgbClr val="606060"/>
                </a:solidFill>
                <a:latin typeface="Roboto Bold"/>
              </a:rPr>
              <a:t>Revit Create Elements </a:t>
            </a:r>
          </a:p>
        </p:txBody>
      </p:sp>
      <p:sp>
        <p:nvSpPr>
          <p:cNvPr id="23" name="Oval 22">
            <a:extLst>
              <a:ext uri="{FF2B5EF4-FFF2-40B4-BE49-F238E27FC236}">
                <a16:creationId xmlns:a16="http://schemas.microsoft.com/office/drawing/2014/main" id="{8244D573-8E8A-FCB1-995F-999A80B40765}"/>
              </a:ext>
            </a:extLst>
          </p:cNvPr>
          <p:cNvSpPr/>
          <p:nvPr/>
        </p:nvSpPr>
        <p:spPr>
          <a:xfrm>
            <a:off x="12406295" y="0"/>
            <a:ext cx="1828800" cy="1828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9499D1E-393B-8C0C-D299-D8AB42CB271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1473" y="556562"/>
            <a:ext cx="685800" cy="685800"/>
          </a:xfrm>
          <a:prstGeom prst="rect">
            <a:avLst/>
          </a:prstGeom>
        </p:spPr>
      </p:pic>
    </p:spTree>
    <p:extLst>
      <p:ext uri="{BB962C8B-B14F-4D97-AF65-F5344CB8AC3E}">
        <p14:creationId xmlns:p14="http://schemas.microsoft.com/office/powerpoint/2010/main" val="392962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34FC569-13C0-9D24-8F0A-574545DACB2D}"/>
              </a:ext>
            </a:extLst>
          </p:cNvPr>
          <p:cNvCxnSpPr>
            <a:cxnSpLocks/>
          </p:cNvCxnSpPr>
          <p:nvPr/>
        </p:nvCxnSpPr>
        <p:spPr>
          <a:xfrm>
            <a:off x="6095997" y="21113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54" name="Picture 6" descr="Hasbro Monopoly Classic Board Game C1009 - Best Buy">
            <a:extLst>
              <a:ext uri="{FF2B5EF4-FFF2-40B4-BE49-F238E27FC236}">
                <a16:creationId xmlns:a16="http://schemas.microsoft.com/office/drawing/2014/main" id="{4091C296-04BE-0084-FD05-5CA355A173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53208" y="2215121"/>
            <a:ext cx="5270494" cy="305331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A6740FD-098E-6BE8-6CA9-4FA27EA5A2AC}"/>
              </a:ext>
            </a:extLst>
          </p:cNvPr>
          <p:cNvGrpSpPr/>
          <p:nvPr/>
        </p:nvGrpSpPr>
        <p:grpSpPr>
          <a:xfrm>
            <a:off x="1045329" y="2315188"/>
            <a:ext cx="4432176" cy="2853175"/>
            <a:chOff x="1190841" y="1881762"/>
            <a:chExt cx="4432176" cy="2853175"/>
          </a:xfrm>
        </p:grpSpPr>
        <p:pic>
          <p:nvPicPr>
            <p:cNvPr id="2052" name="Picture 4" descr="Enhanced Structure and Scalability with BIM">
              <a:extLst>
                <a:ext uri="{FF2B5EF4-FFF2-40B4-BE49-F238E27FC236}">
                  <a16:creationId xmlns:a16="http://schemas.microsoft.com/office/drawing/2014/main" id="{0CE609DD-D8BD-3555-9D4A-91AE87F95324}"/>
                </a:ext>
              </a:extLst>
            </p:cNvPr>
            <p:cNvPicPr>
              <a:picLocks noChangeAspect="1" noChangeArrowheads="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1216295" y="2020390"/>
              <a:ext cx="4386398" cy="26532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7A80202-C29B-6DF6-1600-0AF9565DA59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90841" y="1881762"/>
              <a:ext cx="4432176" cy="2853175"/>
            </a:xfrm>
            <a:prstGeom prst="rect">
              <a:avLst/>
            </a:prstGeom>
          </p:spPr>
        </p:pic>
      </p:grpSp>
      <p:pic>
        <p:nvPicPr>
          <p:cNvPr id="4" name="Picture 2" descr="Image result for why icon">
            <a:extLst>
              <a:ext uri="{FF2B5EF4-FFF2-40B4-BE49-F238E27FC236}">
                <a16:creationId xmlns:a16="http://schemas.microsoft.com/office/drawing/2014/main" id="{7F025C75-5AB1-4D77-2B96-FBDBE5E60220}"/>
              </a:ext>
            </a:extLst>
          </p:cNvPr>
          <p:cNvPicPr/>
          <p:nvPr/>
        </p:nvPicPr>
        <p:blipFill>
          <a:blip r:embed="rId6"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45D3B6-EC73-ABE5-9F23-CB058F78B92B}"/>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Similarities to BIM workflows</a:t>
            </a:r>
          </a:p>
        </p:txBody>
      </p:sp>
    </p:spTree>
    <p:extLst>
      <p:ext uri="{BB962C8B-B14F-4D97-AF65-F5344CB8AC3E}">
        <p14:creationId xmlns:p14="http://schemas.microsoft.com/office/powerpoint/2010/main" val="3061698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799" y="40100"/>
            <a:ext cx="8833893"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Revit Families From Dynamo Geometry </a:t>
            </a:r>
          </a:p>
        </p:txBody>
      </p:sp>
      <p:pic>
        <p:nvPicPr>
          <p:cNvPr id="6" name="Picture 5" descr="Graphical user interface&#10;&#10;Description automatically generated">
            <a:extLst>
              <a:ext uri="{FF2B5EF4-FFF2-40B4-BE49-F238E27FC236}">
                <a16:creationId xmlns:a16="http://schemas.microsoft.com/office/drawing/2014/main" id="{98BB7EF0-ABA4-BE1D-CB58-72717E5A58F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97646" y="932652"/>
            <a:ext cx="6038129" cy="5648424"/>
          </a:xfrm>
          <a:prstGeom prst="rect">
            <a:avLst/>
          </a:prstGeom>
        </p:spPr>
      </p:pic>
    </p:spTree>
    <p:extLst>
      <p:ext uri="{BB962C8B-B14F-4D97-AF65-F5344CB8AC3E}">
        <p14:creationId xmlns:p14="http://schemas.microsoft.com/office/powerpoint/2010/main" val="3194122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799" y="40100"/>
            <a:ext cx="8833893"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Make Floors, Walls and Rooms</a:t>
            </a:r>
          </a:p>
        </p:txBody>
      </p:sp>
      <p:pic>
        <p:nvPicPr>
          <p:cNvPr id="11266" name="Picture 2" descr="Autodesk Dynamo Tutorials">
            <a:extLst>
              <a:ext uri="{FF2B5EF4-FFF2-40B4-BE49-F238E27FC236}">
                <a16:creationId xmlns:a16="http://schemas.microsoft.com/office/drawing/2014/main" id="{72EFCEDF-DD60-E9E0-1006-2767FCA0D58B}"/>
              </a:ext>
            </a:extLst>
          </p:cNvPr>
          <p:cNvPicPr>
            <a:picLocks noChangeAspect="1" noChangeArrowheads="1"/>
          </p:cNvPicPr>
          <p:nvPr/>
        </p:nvPicPr>
        <p:blipFill rotWithShape="1">
          <a:blip r:embed="rId3" cstate="email">
            <a:grayscl/>
            <a:extLst>
              <a:ext uri="{28A0092B-C50C-407E-A947-70E740481C1C}">
                <a14:useLocalDpi xmlns:a14="http://schemas.microsoft.com/office/drawing/2010/main"/>
              </a:ext>
            </a:extLst>
          </a:blip>
          <a:srcRect/>
          <a:stretch/>
        </p:blipFill>
        <p:spPr bwMode="auto">
          <a:xfrm>
            <a:off x="94298" y="406400"/>
            <a:ext cx="952124"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10;&#10;Description automatically generated">
            <a:extLst>
              <a:ext uri="{FF2B5EF4-FFF2-40B4-BE49-F238E27FC236}">
                <a16:creationId xmlns:a16="http://schemas.microsoft.com/office/drawing/2014/main" id="{D402FC81-2906-4DF9-9C8F-F969F5266B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3776" y="1249608"/>
            <a:ext cx="5742224" cy="5144588"/>
          </a:xfrm>
          <a:prstGeom prst="rect">
            <a:avLst/>
          </a:prstGeom>
        </p:spPr>
      </p:pic>
    </p:spTree>
    <p:extLst>
      <p:ext uri="{BB962C8B-B14F-4D97-AF65-F5344CB8AC3E}">
        <p14:creationId xmlns:p14="http://schemas.microsoft.com/office/powerpoint/2010/main" val="2898054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799" y="40100"/>
            <a:ext cx="8833893"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Make Floors, Walls and Rooms</a:t>
            </a:r>
          </a:p>
        </p:txBody>
      </p:sp>
      <p:pic>
        <p:nvPicPr>
          <p:cNvPr id="11266" name="Picture 2" descr="Autodesk Dynamo Tutorials">
            <a:extLst>
              <a:ext uri="{FF2B5EF4-FFF2-40B4-BE49-F238E27FC236}">
                <a16:creationId xmlns:a16="http://schemas.microsoft.com/office/drawing/2014/main" id="{72EFCEDF-DD60-E9E0-1006-2767FCA0D58B}"/>
              </a:ext>
            </a:extLst>
          </p:cNvPr>
          <p:cNvPicPr>
            <a:picLocks noChangeAspect="1" noChangeArrowheads="1"/>
          </p:cNvPicPr>
          <p:nvPr/>
        </p:nvPicPr>
        <p:blipFill rotWithShape="1">
          <a:blip r:embed="rId3" cstate="email">
            <a:grayscl/>
            <a:extLst>
              <a:ext uri="{28A0092B-C50C-407E-A947-70E740481C1C}">
                <a14:useLocalDpi xmlns:a14="http://schemas.microsoft.com/office/drawing/2010/main"/>
              </a:ext>
            </a:extLst>
          </a:blip>
          <a:srcRect/>
          <a:stretch/>
        </p:blipFill>
        <p:spPr bwMode="auto">
          <a:xfrm>
            <a:off x="94298" y="406400"/>
            <a:ext cx="952124"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10;&#10;Description automatically generated">
            <a:extLst>
              <a:ext uri="{FF2B5EF4-FFF2-40B4-BE49-F238E27FC236}">
                <a16:creationId xmlns:a16="http://schemas.microsoft.com/office/drawing/2014/main" id="{E9755854-80D8-9328-7E57-26C15B8712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298" y="2316609"/>
            <a:ext cx="8362950" cy="2750531"/>
          </a:xfrm>
          <a:prstGeom prst="rect">
            <a:avLst/>
          </a:prstGeom>
        </p:spPr>
      </p:pic>
      <p:pic>
        <p:nvPicPr>
          <p:cNvPr id="6" name="Picture 5">
            <a:extLst>
              <a:ext uri="{FF2B5EF4-FFF2-40B4-BE49-F238E27FC236}">
                <a16:creationId xmlns:a16="http://schemas.microsoft.com/office/drawing/2014/main" id="{B0201C1E-777B-184F-BF48-443851A5765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44318" y="1986899"/>
            <a:ext cx="3339084" cy="3442191"/>
          </a:xfrm>
          <a:prstGeom prst="rect">
            <a:avLst/>
          </a:prstGeom>
        </p:spPr>
      </p:pic>
    </p:spTree>
    <p:extLst>
      <p:ext uri="{BB962C8B-B14F-4D97-AF65-F5344CB8AC3E}">
        <p14:creationId xmlns:p14="http://schemas.microsoft.com/office/powerpoint/2010/main" val="2829778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799" y="40100"/>
            <a:ext cx="8833893"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Make Revit Schedules</a:t>
            </a:r>
          </a:p>
        </p:txBody>
      </p:sp>
      <p:pic>
        <p:nvPicPr>
          <p:cNvPr id="11266" name="Picture 2" descr="Autodesk Dynamo Tutorials">
            <a:extLst>
              <a:ext uri="{FF2B5EF4-FFF2-40B4-BE49-F238E27FC236}">
                <a16:creationId xmlns:a16="http://schemas.microsoft.com/office/drawing/2014/main" id="{72EFCEDF-DD60-E9E0-1006-2767FCA0D58B}"/>
              </a:ext>
            </a:extLst>
          </p:cNvPr>
          <p:cNvPicPr>
            <a:picLocks noChangeAspect="1" noChangeArrowheads="1"/>
          </p:cNvPicPr>
          <p:nvPr/>
        </p:nvPicPr>
        <p:blipFill rotWithShape="1">
          <a:blip r:embed="rId3" cstate="email">
            <a:grayscl/>
            <a:extLst>
              <a:ext uri="{28A0092B-C50C-407E-A947-70E740481C1C}">
                <a14:useLocalDpi xmlns:a14="http://schemas.microsoft.com/office/drawing/2010/main"/>
              </a:ext>
            </a:extLst>
          </a:blip>
          <a:srcRect/>
          <a:stretch/>
        </p:blipFill>
        <p:spPr bwMode="auto">
          <a:xfrm>
            <a:off x="94298" y="406400"/>
            <a:ext cx="952124"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application&#10;&#10;Description automatically generated">
            <a:extLst>
              <a:ext uri="{FF2B5EF4-FFF2-40B4-BE49-F238E27FC236}">
                <a16:creationId xmlns:a16="http://schemas.microsoft.com/office/drawing/2014/main" id="{44A55B50-9F8B-E0A7-F708-4374EB4791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298952"/>
            <a:ext cx="12192000" cy="3285702"/>
          </a:xfrm>
          <a:prstGeom prst="rect">
            <a:avLst/>
          </a:prstGeom>
        </p:spPr>
      </p:pic>
    </p:spTree>
    <p:extLst>
      <p:ext uri="{BB962C8B-B14F-4D97-AF65-F5344CB8AC3E}">
        <p14:creationId xmlns:p14="http://schemas.microsoft.com/office/powerpoint/2010/main" val="30675977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Mesh to Revit Family</a:t>
            </a:r>
          </a:p>
        </p:txBody>
      </p:sp>
      <p:pic>
        <p:nvPicPr>
          <p:cNvPr id="4" name="Picture 3">
            <a:extLst>
              <a:ext uri="{FF2B5EF4-FFF2-40B4-BE49-F238E27FC236}">
                <a16:creationId xmlns:a16="http://schemas.microsoft.com/office/drawing/2014/main" id="{61903435-C111-2800-CFAD-B19C5894CD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92778" y="2390479"/>
            <a:ext cx="4572653" cy="2973627"/>
          </a:xfrm>
          <a:prstGeom prst="rect">
            <a:avLst/>
          </a:prstGeom>
        </p:spPr>
      </p:pic>
      <p:pic>
        <p:nvPicPr>
          <p:cNvPr id="6" name="Picture 5">
            <a:extLst>
              <a:ext uri="{FF2B5EF4-FFF2-40B4-BE49-F238E27FC236}">
                <a16:creationId xmlns:a16="http://schemas.microsoft.com/office/drawing/2014/main" id="{7FE39796-E4EC-E3E0-5470-E6763C85C7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900" y="1576210"/>
            <a:ext cx="6380463" cy="4602167"/>
          </a:xfrm>
          <a:prstGeom prst="rect">
            <a:avLst/>
          </a:prstGeom>
        </p:spPr>
      </p:pic>
      <p:pic>
        <p:nvPicPr>
          <p:cNvPr id="21" name="Picture 20">
            <a:extLst>
              <a:ext uri="{FF2B5EF4-FFF2-40B4-BE49-F238E27FC236}">
                <a16:creationId xmlns:a16="http://schemas.microsoft.com/office/drawing/2014/main" id="{7F86D866-0C5E-2084-2DA5-42E8CEC63DB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0981" y="415970"/>
            <a:ext cx="381629" cy="457200"/>
          </a:xfrm>
          <a:prstGeom prst="rect">
            <a:avLst/>
          </a:prstGeom>
        </p:spPr>
      </p:pic>
    </p:spTree>
    <p:extLst>
      <p:ext uri="{BB962C8B-B14F-4D97-AF65-F5344CB8AC3E}">
        <p14:creationId xmlns:p14="http://schemas.microsoft.com/office/powerpoint/2010/main" val="26769140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3EB34B-50D7-3AAD-5575-3254B3E07086}"/>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636475" y="1883320"/>
            <a:ext cx="1433384" cy="3153931"/>
          </a:xfrm>
          <a:prstGeom prst="rect">
            <a:avLst/>
          </a:prstGeom>
        </p:spPr>
      </p:pic>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Query Revit Stuff</a:t>
            </a:r>
          </a:p>
        </p:txBody>
      </p:sp>
      <p:pic>
        <p:nvPicPr>
          <p:cNvPr id="5" name="Picture 4">
            <a:extLst>
              <a:ext uri="{FF2B5EF4-FFF2-40B4-BE49-F238E27FC236}">
                <a16:creationId xmlns:a16="http://schemas.microsoft.com/office/drawing/2014/main" id="{E0783297-AD6F-91F1-A25B-6EE9E970E9A0}"/>
              </a:ext>
            </a:extLst>
          </p:cNvPr>
          <p:cNvPicPr>
            <a:picLocks noChangeAspect="1"/>
          </p:cNvPicPr>
          <p:nvPr/>
        </p:nvPicPr>
        <p:blipFill>
          <a:blip r:embed="rId4"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04280" y="450012"/>
            <a:ext cx="280440" cy="457240"/>
          </a:xfrm>
          <a:prstGeom prst="rect">
            <a:avLst/>
          </a:prstGeom>
        </p:spPr>
      </p:pic>
      <p:pic>
        <p:nvPicPr>
          <p:cNvPr id="29698" name="Picture 2" descr="Bird-Watching Icons - Free SVG &amp; PNG Bird-Watching Images - Noun Project">
            <a:extLst>
              <a:ext uri="{FF2B5EF4-FFF2-40B4-BE49-F238E27FC236}">
                <a16:creationId xmlns:a16="http://schemas.microsoft.com/office/drawing/2014/main" id="{08EC0884-0A80-A0BA-B84D-B74A09414074}"/>
              </a:ext>
            </a:extLst>
          </p:cNvPr>
          <p:cNvPicPr>
            <a:picLocks noChangeAspect="1" noChangeArrowheads="1"/>
          </p:cNvPicPr>
          <p:nvPr/>
        </p:nvPicPr>
        <p:blipFill>
          <a:blip r:embed="rId5" cstate="email">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850458" y="2119183"/>
            <a:ext cx="1073382" cy="107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034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Query Revit Stuff</a:t>
            </a:r>
          </a:p>
        </p:txBody>
      </p:sp>
      <p:pic>
        <p:nvPicPr>
          <p:cNvPr id="5" name="Picture 4">
            <a:extLst>
              <a:ext uri="{FF2B5EF4-FFF2-40B4-BE49-F238E27FC236}">
                <a16:creationId xmlns:a16="http://schemas.microsoft.com/office/drawing/2014/main" id="{E0783297-AD6F-91F1-A25B-6EE9E970E9A0}"/>
              </a:ext>
            </a:extLst>
          </p:cNvPr>
          <p:cNvPicPr>
            <a:picLocks noChangeAspect="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04280" y="450012"/>
            <a:ext cx="280440" cy="457240"/>
          </a:xfrm>
          <a:prstGeom prst="rect">
            <a:avLst/>
          </a:prstGeom>
        </p:spPr>
      </p:pic>
      <p:pic>
        <p:nvPicPr>
          <p:cNvPr id="7" name="Picture 6">
            <a:extLst>
              <a:ext uri="{FF2B5EF4-FFF2-40B4-BE49-F238E27FC236}">
                <a16:creationId xmlns:a16="http://schemas.microsoft.com/office/drawing/2014/main" id="{23D262BF-443C-E4B2-BDB1-E80AD4484CB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076700" y="5179621"/>
            <a:ext cx="7935152" cy="1491453"/>
          </a:xfrm>
          <a:prstGeom prst="rect">
            <a:avLst/>
          </a:prstGeom>
        </p:spPr>
      </p:pic>
      <p:pic>
        <p:nvPicPr>
          <p:cNvPr id="6" name="Picture 5">
            <a:extLst>
              <a:ext uri="{FF2B5EF4-FFF2-40B4-BE49-F238E27FC236}">
                <a16:creationId xmlns:a16="http://schemas.microsoft.com/office/drawing/2014/main" id="{00C921FC-F968-36EE-ECAB-B27BB0D12C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4280" y="1483761"/>
            <a:ext cx="9182100" cy="3484078"/>
          </a:xfrm>
          <a:prstGeom prst="rect">
            <a:avLst/>
          </a:prstGeom>
        </p:spPr>
      </p:pic>
    </p:spTree>
    <p:extLst>
      <p:ext uri="{BB962C8B-B14F-4D97-AF65-F5344CB8AC3E}">
        <p14:creationId xmlns:p14="http://schemas.microsoft.com/office/powerpoint/2010/main" val="15436645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F618C6-BADE-2E21-7BB2-BBDC8F7D81D2}"/>
              </a:ext>
            </a:extLst>
          </p:cNvPr>
          <p:cNvSpPr txBox="1"/>
          <p:nvPr/>
        </p:nvSpPr>
        <p:spPr>
          <a:xfrm>
            <a:off x="6855115" y="1708252"/>
            <a:ext cx="4572113" cy="3170099"/>
          </a:xfrm>
          <a:prstGeom prst="rect">
            <a:avLst/>
          </a:prstGeom>
          <a:noFill/>
        </p:spPr>
        <p:txBody>
          <a:bodyPr wrap="square">
            <a:spAutoFit/>
          </a:bodyPr>
          <a:lstStyle/>
          <a:p>
            <a:pPr marL="571500" indent="-571500">
              <a:buFont typeface="Arial" panose="020B0604020202020204" pitchFamily="34" charset="0"/>
              <a:buChar char="•"/>
            </a:pPr>
            <a:r>
              <a:rPr lang="en-US" sz="4000" b="1" dirty="0">
                <a:solidFill>
                  <a:srgbClr val="3B454E"/>
                </a:solidFill>
                <a:latin typeface="gitbook-content-font"/>
              </a:rPr>
              <a:t>Shapes</a:t>
            </a:r>
          </a:p>
          <a:p>
            <a:pPr marL="571500" indent="-571500">
              <a:buFont typeface="Arial" panose="020B0604020202020204" pitchFamily="34" charset="0"/>
              <a:buChar char="•"/>
            </a:pPr>
            <a:r>
              <a:rPr lang="en-US" sz="4000" b="1" dirty="0">
                <a:solidFill>
                  <a:srgbClr val="3B454E"/>
                </a:solidFill>
                <a:latin typeface="gitbook-content-font"/>
              </a:rPr>
              <a:t>Size</a:t>
            </a:r>
          </a:p>
          <a:p>
            <a:pPr marL="571500" indent="-571500">
              <a:buFont typeface="Arial" panose="020B0604020202020204" pitchFamily="34" charset="0"/>
              <a:buChar char="•"/>
            </a:pPr>
            <a:r>
              <a:rPr lang="en-US" sz="4000" b="1" dirty="0">
                <a:solidFill>
                  <a:srgbClr val="3B454E"/>
                </a:solidFill>
                <a:latin typeface="gitbook-content-font"/>
              </a:rPr>
              <a:t>Position</a:t>
            </a:r>
          </a:p>
          <a:p>
            <a:pPr marL="571500" indent="-571500">
              <a:buFont typeface="Arial" panose="020B0604020202020204" pitchFamily="34" charset="0"/>
              <a:buChar char="•"/>
            </a:pPr>
            <a:r>
              <a:rPr lang="en-US" sz="4000" b="1" dirty="0">
                <a:solidFill>
                  <a:srgbClr val="3B454E"/>
                </a:solidFill>
                <a:latin typeface="gitbook-content-font"/>
              </a:rPr>
              <a:t>Space</a:t>
            </a:r>
          </a:p>
          <a:p>
            <a:pPr marL="571500" indent="-571500">
              <a:buFont typeface="Arial" panose="020B0604020202020204" pitchFamily="34" charset="0"/>
              <a:buChar char="•"/>
            </a:pPr>
            <a:r>
              <a:rPr lang="en-US" sz="4000" b="1" dirty="0">
                <a:solidFill>
                  <a:srgbClr val="3B454E"/>
                </a:solidFill>
                <a:latin typeface="gitbook-content-font"/>
              </a:rPr>
              <a:t>Transformation</a:t>
            </a:r>
          </a:p>
        </p:txBody>
      </p:sp>
      <p:grpSp>
        <p:nvGrpSpPr>
          <p:cNvPr id="3" name="Group 2">
            <a:extLst>
              <a:ext uri="{FF2B5EF4-FFF2-40B4-BE49-F238E27FC236}">
                <a16:creationId xmlns:a16="http://schemas.microsoft.com/office/drawing/2014/main" id="{72D404FF-7DAF-EADB-7700-8D868E49FA5B}"/>
              </a:ext>
            </a:extLst>
          </p:cNvPr>
          <p:cNvGrpSpPr/>
          <p:nvPr/>
        </p:nvGrpSpPr>
        <p:grpSpPr>
          <a:xfrm>
            <a:off x="119459" y="128868"/>
            <a:ext cx="11953076" cy="1169551"/>
            <a:chOff x="119459" y="128868"/>
            <a:chExt cx="11953076" cy="1169551"/>
          </a:xfrm>
        </p:grpSpPr>
        <p:sp>
          <p:nvSpPr>
            <p:cNvPr id="8" name="TextBox 7">
              <a:extLst>
                <a:ext uri="{FF2B5EF4-FFF2-40B4-BE49-F238E27FC236}">
                  <a16:creationId xmlns:a16="http://schemas.microsoft.com/office/drawing/2014/main" id="{32D80A44-5DC6-B9DF-9544-5CF04CEE37E0}"/>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spc="62" dirty="0">
                  <a:solidFill>
                    <a:srgbClr val="606060"/>
                  </a:solidFill>
                  <a:latin typeface="Roboto Bold"/>
                </a:rPr>
                <a:t>            Computational Geometry</a:t>
              </a:r>
            </a:p>
          </p:txBody>
        </p:sp>
        <p:pic>
          <p:nvPicPr>
            <p:cNvPr id="5" name="Picture 18" descr="Packet - Free computer icons">
              <a:extLst>
                <a:ext uri="{FF2B5EF4-FFF2-40B4-BE49-F238E27FC236}">
                  <a16:creationId xmlns:a16="http://schemas.microsoft.com/office/drawing/2014/main" id="{BC2A11B6-414E-017C-250C-B81ABA492C45}"/>
                </a:ext>
              </a:extLst>
            </p:cNvPr>
            <p:cNvPicPr/>
            <p:nvPr/>
          </p:nvPicPr>
          <p:blipFill rotWithShape="1">
            <a:blip r:embed="rId3" cstate="email">
              <a:extLst>
                <a:ext uri="{28A0092B-C50C-407E-A947-70E740481C1C}">
                  <a14:useLocalDpi xmlns:a14="http://schemas.microsoft.com/office/drawing/2010/main"/>
                </a:ext>
              </a:extLst>
            </a:blip>
            <a:srcRect/>
            <a:stretch/>
          </p:blipFill>
          <p:spPr bwMode="auto">
            <a:xfrm>
              <a:off x="574546" y="601064"/>
              <a:ext cx="1136907"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4D41B1FD-2EC8-26AA-126F-9AC388666DA9}"/>
              </a:ext>
            </a:extLst>
          </p:cNvPr>
          <p:cNvGrpSpPr/>
          <p:nvPr/>
        </p:nvGrpSpPr>
        <p:grpSpPr>
          <a:xfrm>
            <a:off x="2595622" y="2020942"/>
            <a:ext cx="2798261" cy="3594833"/>
            <a:chOff x="2595622" y="2020942"/>
            <a:chExt cx="2798261" cy="3594833"/>
          </a:xfrm>
        </p:grpSpPr>
        <p:pic>
          <p:nvPicPr>
            <p:cNvPr id="11" name="Picture 10">
              <a:extLst>
                <a:ext uri="{FF2B5EF4-FFF2-40B4-BE49-F238E27FC236}">
                  <a16:creationId xmlns:a16="http://schemas.microsoft.com/office/drawing/2014/main" id="{FBD2B6EA-9942-056E-C9A7-3323E7DF4BCB}"/>
                </a:ext>
              </a:extLst>
            </p:cNvPr>
            <p:cNvPicPr>
              <a:picLocks noChangeAspect="1"/>
            </p:cNvPicPr>
            <p:nvPr/>
          </p:nvPicPr>
          <p:blipFill>
            <a:blip r:embed="rId4"/>
            <a:stretch>
              <a:fillRect/>
            </a:stretch>
          </p:blipFill>
          <p:spPr>
            <a:xfrm>
              <a:off x="2745610" y="2020942"/>
              <a:ext cx="2573279" cy="3594833"/>
            </a:xfrm>
            <a:prstGeom prst="rect">
              <a:avLst/>
            </a:prstGeom>
          </p:spPr>
        </p:pic>
        <p:pic>
          <p:nvPicPr>
            <p:cNvPr id="14338" name="Picture 2" descr="The McDonalds Monopoly Fraud - Priceonomics">
              <a:extLst>
                <a:ext uri="{FF2B5EF4-FFF2-40B4-BE49-F238E27FC236}">
                  <a16:creationId xmlns:a16="http://schemas.microsoft.com/office/drawing/2014/main" id="{AF547D30-CD24-BE38-F1CC-8C105D74899F}"/>
                </a:ext>
              </a:extLst>
            </p:cNvPr>
            <p:cNvPicPr>
              <a:picLocks noChangeAspect="1" noChangeArrowheads="1"/>
            </p:cNvPicPr>
            <p:nvPr/>
          </p:nvPicPr>
          <p:blipFill rotWithShape="1">
            <a:blip r:embed="rId5" cstate="email">
              <a:clrChange>
                <a:clrFrom>
                  <a:srgbClr val="FBD2B8"/>
                </a:clrFrom>
                <a:clrTo>
                  <a:srgbClr val="FBD2B8">
                    <a:alpha val="0"/>
                  </a:srgbClr>
                </a:clrTo>
              </a:clrChange>
              <a:extLst>
                <a:ext uri="{28A0092B-C50C-407E-A947-70E740481C1C}">
                  <a14:useLocalDpi xmlns:a14="http://schemas.microsoft.com/office/drawing/2010/main"/>
                </a:ext>
              </a:extLst>
            </a:blip>
            <a:srcRect l="11848" t="26298" r="12778"/>
            <a:stretch/>
          </p:blipFill>
          <p:spPr bwMode="auto">
            <a:xfrm>
              <a:off x="2790061" y="2847975"/>
              <a:ext cx="2378840" cy="17489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Top Corners Rounded 1">
              <a:extLst>
                <a:ext uri="{FF2B5EF4-FFF2-40B4-BE49-F238E27FC236}">
                  <a16:creationId xmlns:a16="http://schemas.microsoft.com/office/drawing/2014/main" id="{155350EF-FCB1-F8C7-3A28-4CEAF01CB0E5}"/>
                </a:ext>
              </a:extLst>
            </p:cNvPr>
            <p:cNvSpPr/>
            <p:nvPr/>
          </p:nvSpPr>
          <p:spPr>
            <a:xfrm>
              <a:off x="2595622" y="4200525"/>
              <a:ext cx="785753" cy="514350"/>
            </a:xfrm>
            <a:prstGeom prst="round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C2336FCE-2610-2964-8EBF-E4B46514DA17}"/>
                </a:ext>
              </a:extLst>
            </p:cNvPr>
            <p:cNvSpPr/>
            <p:nvPr/>
          </p:nvSpPr>
          <p:spPr>
            <a:xfrm>
              <a:off x="4608130" y="4010025"/>
              <a:ext cx="785753" cy="586904"/>
            </a:xfrm>
            <a:prstGeom prst="round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20068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10195-A1AA-23DD-8A71-006C434B616E}"/>
              </a:ext>
            </a:extLst>
          </p:cNvPr>
          <p:cNvSpPr txBox="1">
            <a:spLocks noGrp="1" noRot="1" noMove="1" noResize="1" noEditPoints="1" noAdjustHandles="1" noChangeArrowheads="1" noChangeShapeType="1"/>
          </p:cNvSpPr>
          <p:nvPr/>
        </p:nvSpPr>
        <p:spPr>
          <a:xfrm>
            <a:off x="119459" y="128868"/>
            <a:ext cx="11953076" cy="1028487"/>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pPr marL="298610" lvl="1">
              <a:lnSpc>
                <a:spcPts val="3564"/>
              </a:lnSpc>
            </a:pPr>
            <a:r>
              <a:rPr lang="en-US" sz="4000" b="1" spc="62" dirty="0">
                <a:solidFill>
                  <a:srgbClr val="606060"/>
                </a:solidFill>
                <a:latin typeface="Roboto Bold"/>
              </a:rPr>
              <a:t>      Geometric Primitives</a:t>
            </a:r>
          </a:p>
        </p:txBody>
      </p:sp>
      <p:pic>
        <p:nvPicPr>
          <p:cNvPr id="22530" name="Picture 2" descr="Basic 3D geometric primitives | Download Scientific Diagram">
            <a:extLst>
              <a:ext uri="{FF2B5EF4-FFF2-40B4-BE49-F238E27FC236}">
                <a16:creationId xmlns:a16="http://schemas.microsoft.com/office/drawing/2014/main" id="{59BBFB37-B8B7-5EB9-F0EF-7B747967C62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3459" t="4901" r="6184" b="24442"/>
          <a:stretch/>
        </p:blipFill>
        <p:spPr bwMode="auto">
          <a:xfrm>
            <a:off x="1381835" y="2769158"/>
            <a:ext cx="9428323" cy="21510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9E4F642-AC84-3475-412C-031DF677002E}"/>
              </a:ext>
            </a:extLst>
          </p:cNvPr>
          <p:cNvPicPr>
            <a:picLocks noGrp="1" noRot="1" noChangeAspect="1" noMove="1" noResize="1" noEditPoints="1" noAdjustHandles="1" noChangeArrowheads="1" noChangeShapeType="1" noCrop="1"/>
          </p:cNvPicPr>
          <p:nvPr/>
        </p:nvPicPr>
        <p:blipFill>
          <a:blip r:embed="rId4" cstate="email">
            <a:clrChange>
              <a:clrFrom>
                <a:srgbClr val="EEEEEE"/>
              </a:clrFrom>
              <a:clrTo>
                <a:srgbClr val="EEEEEE">
                  <a:alpha val="0"/>
                </a:srgbClr>
              </a:clrTo>
            </a:clrChange>
            <a:extLst>
              <a:ext uri="{28A0092B-C50C-407E-A947-70E740481C1C}">
                <a14:useLocalDpi xmlns:a14="http://schemas.microsoft.com/office/drawing/2010/main"/>
              </a:ext>
            </a:extLst>
          </a:blip>
          <a:stretch>
            <a:fillRect/>
          </a:stretch>
        </p:blipFill>
        <p:spPr>
          <a:xfrm>
            <a:off x="532447" y="566899"/>
            <a:ext cx="707231" cy="685800"/>
          </a:xfrm>
          <a:prstGeom prst="rect">
            <a:avLst/>
          </a:prstGeom>
        </p:spPr>
      </p:pic>
    </p:spTree>
    <p:extLst>
      <p:ext uri="{BB962C8B-B14F-4D97-AF65-F5344CB8AC3E}">
        <p14:creationId xmlns:p14="http://schemas.microsoft.com/office/powerpoint/2010/main" val="9871694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10195-A1AA-23DD-8A71-006C434B616E}"/>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4" name="Picture 3">
            <a:extLst>
              <a:ext uri="{FF2B5EF4-FFF2-40B4-BE49-F238E27FC236}">
                <a16:creationId xmlns:a16="http://schemas.microsoft.com/office/drawing/2014/main" id="{656650A6-EBF0-2A06-137B-A7FFE0B73F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38759" y="1298419"/>
            <a:ext cx="9211854" cy="5297883"/>
          </a:xfrm>
          <a:prstGeom prst="rect">
            <a:avLst/>
          </a:prstGeom>
        </p:spPr>
      </p:pic>
      <p:pic>
        <p:nvPicPr>
          <p:cNvPr id="3" name="Picture 2">
            <a:extLst>
              <a:ext uri="{FF2B5EF4-FFF2-40B4-BE49-F238E27FC236}">
                <a16:creationId xmlns:a16="http://schemas.microsoft.com/office/drawing/2014/main" id="{BAED93F8-7734-16F7-2073-13C63C8C9E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spTree>
    <p:extLst>
      <p:ext uri="{BB962C8B-B14F-4D97-AF65-F5344CB8AC3E}">
        <p14:creationId xmlns:p14="http://schemas.microsoft.com/office/powerpoint/2010/main" val="57908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5DCCBC91-CC88-7B12-2C81-AB3C4978B30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652722" y="2222027"/>
            <a:ext cx="3151047" cy="338924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76FDDAF-4654-00F3-62FD-90365316320E}"/>
              </a:ext>
            </a:extLst>
          </p:cNvPr>
          <p:cNvGrpSpPr/>
          <p:nvPr/>
        </p:nvGrpSpPr>
        <p:grpSpPr>
          <a:xfrm>
            <a:off x="827909" y="2222027"/>
            <a:ext cx="4711364" cy="3311998"/>
            <a:chOff x="293045" y="2150548"/>
            <a:chExt cx="6189841" cy="4351338"/>
          </a:xfrm>
        </p:grpSpPr>
        <p:pic>
          <p:nvPicPr>
            <p:cNvPr id="4" name="Content Placeholder 3">
              <a:extLst>
                <a:ext uri="{FF2B5EF4-FFF2-40B4-BE49-F238E27FC236}">
                  <a16:creationId xmlns:a16="http://schemas.microsoft.com/office/drawing/2014/main" id="{E660EF85-D897-1451-F986-D712411903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3045" y="2150548"/>
              <a:ext cx="6189841" cy="4351338"/>
            </a:xfrm>
            <a:prstGeom prst="rect">
              <a:avLst/>
            </a:prstGeom>
          </p:spPr>
        </p:pic>
        <p:pic>
          <p:nvPicPr>
            <p:cNvPr id="5" name="Picture 2" descr="Image result for ashrae 90.1">
              <a:extLst>
                <a:ext uri="{FF2B5EF4-FFF2-40B4-BE49-F238E27FC236}">
                  <a16:creationId xmlns:a16="http://schemas.microsoft.com/office/drawing/2014/main" id="{6A0F1765-7592-BD9C-51F5-21FF06ECA6FA}"/>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5746" b="6226"/>
            <a:stretch/>
          </p:blipFill>
          <p:spPr bwMode="auto">
            <a:xfrm>
              <a:off x="440032" y="2261937"/>
              <a:ext cx="995736" cy="53446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F841EAE2-DDEF-91CD-9994-BD42EA8FEBBA}"/>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Organization of Data</a:t>
            </a:r>
          </a:p>
        </p:txBody>
      </p:sp>
      <p:pic>
        <p:nvPicPr>
          <p:cNvPr id="9" name="Picture 2" descr="Image result for why icon">
            <a:extLst>
              <a:ext uri="{FF2B5EF4-FFF2-40B4-BE49-F238E27FC236}">
                <a16:creationId xmlns:a16="http://schemas.microsoft.com/office/drawing/2014/main" id="{F72B3221-8F5A-D110-EA93-DA5395505D26}"/>
              </a:ext>
            </a:extLst>
          </p:cNvPr>
          <p:cNvPicPr>
            <a:picLocks noGrp="1" noRot="1" noMove="1" noResize="1" noEditPoints="1" noAdjustHandles="1" noChangeArrowheads="1" noChangeShapeType="1" noCrop="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387570C-56B1-03C7-A08A-E301268E63C7}"/>
              </a:ext>
            </a:extLst>
          </p:cNvPr>
          <p:cNvCxnSpPr>
            <a:cxnSpLocks/>
          </p:cNvCxnSpPr>
          <p:nvPr/>
        </p:nvCxnSpPr>
        <p:spPr>
          <a:xfrm>
            <a:off x="6095997" y="21113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3995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02" name="Group 12301">
            <a:extLst>
              <a:ext uri="{FF2B5EF4-FFF2-40B4-BE49-F238E27FC236}">
                <a16:creationId xmlns:a16="http://schemas.microsoft.com/office/drawing/2014/main" id="{0737D2CF-1E6D-E9D0-89D9-E0BFECD42D39}"/>
              </a:ext>
            </a:extLst>
          </p:cNvPr>
          <p:cNvGrpSpPr>
            <a:grpSpLocks noGrp="1" noUngrp="1" noRot="1" noMove="1" noResize="1"/>
          </p:cNvGrpSpPr>
          <p:nvPr/>
        </p:nvGrpSpPr>
        <p:grpSpPr>
          <a:xfrm>
            <a:off x="8987713" y="2026134"/>
            <a:ext cx="2465993" cy="2805732"/>
            <a:chOff x="8987713" y="2026134"/>
            <a:chExt cx="2465993" cy="2805732"/>
          </a:xfrm>
        </p:grpSpPr>
        <p:sp>
          <p:nvSpPr>
            <p:cNvPr id="60" name="Oval 59">
              <a:extLst>
                <a:ext uri="{FF2B5EF4-FFF2-40B4-BE49-F238E27FC236}">
                  <a16:creationId xmlns:a16="http://schemas.microsoft.com/office/drawing/2014/main" id="{BAE6B80E-EBB0-D356-1B24-122D6A0B8D06}"/>
                </a:ext>
              </a:extLst>
            </p:cNvPr>
            <p:cNvSpPr>
              <a:spLocks noGrp="1" noRot="1" noMove="1" noResize="1" noEditPoints="1" noAdjustHandles="1" noChangeArrowheads="1" noChangeShapeType="1"/>
            </p:cNvSpPr>
            <p:nvPr/>
          </p:nvSpPr>
          <p:spPr>
            <a:xfrm>
              <a:off x="9321570" y="436293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1296BC1-193B-AB6E-8214-A6381A1DEA96}"/>
                </a:ext>
              </a:extLst>
            </p:cNvPr>
            <p:cNvSpPr>
              <a:spLocks noGrp="1" noRot="1" noMove="1" noResize="1" noEditPoints="1" noAdjustHandles="1" noChangeArrowheads="1" noChangeShapeType="1"/>
            </p:cNvSpPr>
            <p:nvPr/>
          </p:nvSpPr>
          <p:spPr>
            <a:xfrm>
              <a:off x="10550015" y="436293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A7F1BB7-D079-1125-BAB5-261E7425EB2D}"/>
                </a:ext>
              </a:extLst>
            </p:cNvPr>
            <p:cNvSpPr>
              <a:spLocks noGrp="1" noRot="1" noMove="1" noResize="1" noEditPoints="1" noAdjustHandles="1" noChangeArrowheads="1" noChangeShapeType="1"/>
            </p:cNvSpPr>
            <p:nvPr/>
          </p:nvSpPr>
          <p:spPr>
            <a:xfrm>
              <a:off x="10550015" y="310309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3072088-D103-145C-B266-C58993CA87BD}"/>
                </a:ext>
              </a:extLst>
            </p:cNvPr>
            <p:cNvSpPr>
              <a:spLocks noGrp="1" noRot="1" noMove="1" noResize="1" noEditPoints="1" noAdjustHandles="1" noChangeArrowheads="1" noChangeShapeType="1"/>
            </p:cNvSpPr>
            <p:nvPr/>
          </p:nvSpPr>
          <p:spPr>
            <a:xfrm>
              <a:off x="10928120" y="310309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88" name="Oval 12287">
              <a:extLst>
                <a:ext uri="{FF2B5EF4-FFF2-40B4-BE49-F238E27FC236}">
                  <a16:creationId xmlns:a16="http://schemas.microsoft.com/office/drawing/2014/main" id="{98CFBBCD-F46A-2103-0A95-FBCF1E7A2173}"/>
                </a:ext>
              </a:extLst>
            </p:cNvPr>
            <p:cNvSpPr>
              <a:spLocks noGrp="1" noRot="1" noMove="1" noResize="1" noEditPoints="1" noAdjustHandles="1" noChangeArrowheads="1" noChangeShapeType="1"/>
            </p:cNvSpPr>
            <p:nvPr/>
          </p:nvSpPr>
          <p:spPr>
            <a:xfrm>
              <a:off x="9321570" y="202613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97" name="TextBox 12296">
              <a:extLst>
                <a:ext uri="{FF2B5EF4-FFF2-40B4-BE49-F238E27FC236}">
                  <a16:creationId xmlns:a16="http://schemas.microsoft.com/office/drawing/2014/main" id="{64A2C8C1-718B-F50F-D2CF-59B5BEF66E75}"/>
                </a:ext>
              </a:extLst>
            </p:cNvPr>
            <p:cNvSpPr txBox="1">
              <a:spLocks noGrp="1" noRot="1" noMove="1" noResize="1" noEditPoints="1" noAdjustHandles="1" noChangeArrowheads="1" noChangeShapeType="1"/>
            </p:cNvSpPr>
            <p:nvPr/>
          </p:nvSpPr>
          <p:spPr>
            <a:xfrm>
              <a:off x="8987713" y="4462534"/>
              <a:ext cx="420308" cy="369332"/>
            </a:xfrm>
            <a:prstGeom prst="rect">
              <a:avLst/>
            </a:prstGeom>
            <a:noFill/>
          </p:spPr>
          <p:txBody>
            <a:bodyPr wrap="none" rtlCol="0">
              <a:spAutoFit/>
            </a:bodyPr>
            <a:lstStyle/>
            <a:p>
              <a:r>
                <a:rPr lang="en-US" dirty="0"/>
                <a:t>P0</a:t>
              </a:r>
            </a:p>
          </p:txBody>
        </p:sp>
        <p:sp>
          <p:nvSpPr>
            <p:cNvPr id="12298" name="TextBox 12297">
              <a:extLst>
                <a:ext uri="{FF2B5EF4-FFF2-40B4-BE49-F238E27FC236}">
                  <a16:creationId xmlns:a16="http://schemas.microsoft.com/office/drawing/2014/main" id="{8DCFDE9C-6AC6-5605-7504-18CCF0EFB966}"/>
                </a:ext>
              </a:extLst>
            </p:cNvPr>
            <p:cNvSpPr txBox="1">
              <a:spLocks noGrp="1" noRot="1" noMove="1" noResize="1" noEditPoints="1" noAdjustHandles="1" noChangeArrowheads="1" noChangeShapeType="1"/>
            </p:cNvSpPr>
            <p:nvPr/>
          </p:nvSpPr>
          <p:spPr>
            <a:xfrm>
              <a:off x="10230732" y="4462534"/>
              <a:ext cx="420308" cy="369332"/>
            </a:xfrm>
            <a:prstGeom prst="rect">
              <a:avLst/>
            </a:prstGeom>
            <a:noFill/>
          </p:spPr>
          <p:txBody>
            <a:bodyPr wrap="none" rtlCol="0">
              <a:spAutoFit/>
            </a:bodyPr>
            <a:lstStyle/>
            <a:p>
              <a:r>
                <a:rPr lang="en-US" dirty="0"/>
                <a:t>P1</a:t>
              </a:r>
            </a:p>
          </p:txBody>
        </p:sp>
        <p:sp>
          <p:nvSpPr>
            <p:cNvPr id="12299" name="TextBox 12298">
              <a:extLst>
                <a:ext uri="{FF2B5EF4-FFF2-40B4-BE49-F238E27FC236}">
                  <a16:creationId xmlns:a16="http://schemas.microsoft.com/office/drawing/2014/main" id="{EE0F36E8-23D0-F35A-8099-F7753470F06F}"/>
                </a:ext>
              </a:extLst>
            </p:cNvPr>
            <p:cNvSpPr txBox="1">
              <a:spLocks noGrp="1" noRot="1" noMove="1" noResize="1" noEditPoints="1" noAdjustHandles="1" noChangeArrowheads="1" noChangeShapeType="1"/>
            </p:cNvSpPr>
            <p:nvPr/>
          </p:nvSpPr>
          <p:spPr>
            <a:xfrm>
              <a:off x="10218582" y="3210528"/>
              <a:ext cx="420308" cy="369332"/>
            </a:xfrm>
            <a:prstGeom prst="rect">
              <a:avLst/>
            </a:prstGeom>
            <a:noFill/>
          </p:spPr>
          <p:txBody>
            <a:bodyPr wrap="none" rtlCol="0">
              <a:spAutoFit/>
            </a:bodyPr>
            <a:lstStyle/>
            <a:p>
              <a:r>
                <a:rPr lang="en-US" dirty="0"/>
                <a:t>P2</a:t>
              </a:r>
            </a:p>
          </p:txBody>
        </p:sp>
        <p:sp>
          <p:nvSpPr>
            <p:cNvPr id="12300" name="TextBox 12299">
              <a:extLst>
                <a:ext uri="{FF2B5EF4-FFF2-40B4-BE49-F238E27FC236}">
                  <a16:creationId xmlns:a16="http://schemas.microsoft.com/office/drawing/2014/main" id="{DFA892B3-D45F-99C4-329D-2BF959493CBB}"/>
                </a:ext>
              </a:extLst>
            </p:cNvPr>
            <p:cNvSpPr txBox="1">
              <a:spLocks noGrp="1" noRot="1" noMove="1" noResize="1" noEditPoints="1" noAdjustHandles="1" noChangeArrowheads="1" noChangeShapeType="1"/>
            </p:cNvSpPr>
            <p:nvPr/>
          </p:nvSpPr>
          <p:spPr>
            <a:xfrm>
              <a:off x="11033398" y="3206202"/>
              <a:ext cx="420308" cy="369332"/>
            </a:xfrm>
            <a:prstGeom prst="rect">
              <a:avLst/>
            </a:prstGeom>
            <a:noFill/>
          </p:spPr>
          <p:txBody>
            <a:bodyPr wrap="none" rtlCol="0">
              <a:spAutoFit/>
            </a:bodyPr>
            <a:lstStyle/>
            <a:p>
              <a:r>
                <a:rPr lang="en-US" dirty="0"/>
                <a:t>P3</a:t>
              </a:r>
            </a:p>
          </p:txBody>
        </p:sp>
        <p:sp>
          <p:nvSpPr>
            <p:cNvPr id="12301" name="TextBox 12300">
              <a:extLst>
                <a:ext uri="{FF2B5EF4-FFF2-40B4-BE49-F238E27FC236}">
                  <a16:creationId xmlns:a16="http://schemas.microsoft.com/office/drawing/2014/main" id="{F4BD662F-A448-7B74-4EA6-DBE5428973F8}"/>
                </a:ext>
              </a:extLst>
            </p:cNvPr>
            <p:cNvSpPr txBox="1">
              <a:spLocks noGrp="1" noRot="1" noMove="1" noResize="1" noEditPoints="1" noAdjustHandles="1" noChangeArrowheads="1" noChangeShapeType="1"/>
            </p:cNvSpPr>
            <p:nvPr/>
          </p:nvSpPr>
          <p:spPr>
            <a:xfrm>
              <a:off x="8987713" y="2128147"/>
              <a:ext cx="420308" cy="369332"/>
            </a:xfrm>
            <a:prstGeom prst="rect">
              <a:avLst/>
            </a:prstGeom>
            <a:noFill/>
          </p:spPr>
          <p:txBody>
            <a:bodyPr wrap="none" rtlCol="0">
              <a:spAutoFit/>
            </a:bodyPr>
            <a:lstStyle/>
            <a:p>
              <a:r>
                <a:rPr lang="en-US" dirty="0"/>
                <a:t>P4</a:t>
              </a:r>
            </a:p>
          </p:txBody>
        </p:sp>
      </p:grpSp>
      <p:sp>
        <p:nvSpPr>
          <p:cNvPr id="2" name="TextBox 1">
            <a:extLst>
              <a:ext uri="{FF2B5EF4-FFF2-40B4-BE49-F238E27FC236}">
                <a16:creationId xmlns:a16="http://schemas.microsoft.com/office/drawing/2014/main" id="{6696FA4E-76B8-0C08-9500-27CEA0C4E9FD}"/>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3" name="Picture 2">
            <a:extLst>
              <a:ext uri="{FF2B5EF4-FFF2-40B4-BE49-F238E27FC236}">
                <a16:creationId xmlns:a16="http://schemas.microsoft.com/office/drawing/2014/main" id="{FC76ACAF-8267-6F12-AB52-D2E9D1C3E0FE}"/>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grpSp>
        <p:nvGrpSpPr>
          <p:cNvPr id="16" name="Group 15">
            <a:extLst>
              <a:ext uri="{FF2B5EF4-FFF2-40B4-BE49-F238E27FC236}">
                <a16:creationId xmlns:a16="http://schemas.microsoft.com/office/drawing/2014/main" id="{125DB80D-340C-365B-6152-0C561F0B8763}"/>
              </a:ext>
            </a:extLst>
          </p:cNvPr>
          <p:cNvGrpSpPr>
            <a:grpSpLocks noGrp="1" noUngrp="1" noRot="1" noMove="1" noResize="1"/>
          </p:cNvGrpSpPr>
          <p:nvPr/>
        </p:nvGrpSpPr>
        <p:grpSpPr>
          <a:xfrm>
            <a:off x="1301235" y="1275416"/>
            <a:ext cx="4930881" cy="594360"/>
            <a:chOff x="1301235" y="1097616"/>
            <a:chExt cx="4930881" cy="594360"/>
          </a:xfrm>
        </p:grpSpPr>
        <p:pic>
          <p:nvPicPr>
            <p:cNvPr id="17" name="Picture 2" descr="IMAGE">
              <a:extLst>
                <a:ext uri="{FF2B5EF4-FFF2-40B4-BE49-F238E27FC236}">
                  <a16:creationId xmlns:a16="http://schemas.microsoft.com/office/drawing/2014/main" id="{1DFBB79F-A024-3AAA-300B-9378F877115B}"/>
                </a:ext>
              </a:extLst>
            </p:cNvPr>
            <p:cNvPicPr>
              <a:picLocks noGrp="1" noRot="1" noMove="1" noResize="1" noEditPoints="1" noAdjustHandles="1" noChangeArrowheads="1" noChangeShapeType="1" noCrop="1"/>
            </p:cNvPicPr>
            <p:nvPr/>
          </p:nvPicPr>
          <p:blipFill rotWithShape="1">
            <a:blip r:embed="rId4" cstate="email">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D3D02DD-1B06-DAAE-C869-1B0468D3C1A5}"/>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rgbClr val="333333"/>
                  </a:solidFill>
                  <a:latin typeface="Helvetica Neue"/>
                </a:rPr>
                <a:t>Point.ByCoordinates</a:t>
              </a:r>
            </a:p>
          </p:txBody>
        </p:sp>
      </p:grpSp>
    </p:spTree>
    <p:extLst>
      <p:ext uri="{BB962C8B-B14F-4D97-AF65-F5344CB8AC3E}">
        <p14:creationId xmlns:p14="http://schemas.microsoft.com/office/powerpoint/2010/main" val="27044578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FA02588-4DCC-C5E7-83A5-644ACF1079C8}"/>
              </a:ext>
            </a:extLst>
          </p:cNvPr>
          <p:cNvGrpSpPr>
            <a:grpSpLocks noGrp="1" noUngrp="1" noRot="1" noMove="1" noResize="1"/>
          </p:cNvGrpSpPr>
          <p:nvPr/>
        </p:nvGrpSpPr>
        <p:grpSpPr>
          <a:xfrm>
            <a:off x="9175902" y="2378904"/>
            <a:ext cx="1789430" cy="2519680"/>
            <a:chOff x="1257300" y="2260600"/>
            <a:chExt cx="1789430" cy="2519680"/>
          </a:xfrm>
        </p:grpSpPr>
        <p:sp>
          <p:nvSpPr>
            <p:cNvPr id="15" name="Oval 14">
              <a:extLst>
                <a:ext uri="{FF2B5EF4-FFF2-40B4-BE49-F238E27FC236}">
                  <a16:creationId xmlns:a16="http://schemas.microsoft.com/office/drawing/2014/main" id="{35F3BAB8-04F3-D68D-B0A3-50F45C1950EC}"/>
                </a:ext>
              </a:extLst>
            </p:cNvPr>
            <p:cNvSpPr>
              <a:spLocks noGrp="1" noRot="1" noMove="1" noResize="1" noEditPoints="1" noAdjustHandles="1" noChangeArrowheads="1" noChangeShapeType="1"/>
            </p:cNvSpPr>
            <p:nvPr/>
          </p:nvSpPr>
          <p:spPr>
            <a:xfrm>
              <a:off x="1257300" y="459740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5E25527-6B4E-4BEA-7883-E31F1B4C5399}"/>
                </a:ext>
              </a:extLst>
            </p:cNvPr>
            <p:cNvSpPr>
              <a:spLocks noGrp="1" noRot="1" noMove="1" noResize="1" noEditPoints="1" noAdjustHandles="1" noChangeArrowheads="1" noChangeShapeType="1"/>
            </p:cNvSpPr>
            <p:nvPr/>
          </p:nvSpPr>
          <p:spPr>
            <a:xfrm>
              <a:off x="2485745" y="459740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2E8C8A-A900-99F9-72AC-A5069243AD46}"/>
                </a:ext>
              </a:extLst>
            </p:cNvPr>
            <p:cNvSpPr>
              <a:spLocks noGrp="1" noRot="1" noMove="1" noResize="1" noEditPoints="1" noAdjustHandles="1" noChangeArrowheads="1" noChangeShapeType="1"/>
            </p:cNvSpPr>
            <p:nvPr/>
          </p:nvSpPr>
          <p:spPr>
            <a:xfrm>
              <a:off x="2485745" y="333756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57B498D-F839-70B0-45F4-F27EDDE8F59C}"/>
                </a:ext>
              </a:extLst>
            </p:cNvPr>
            <p:cNvSpPr>
              <a:spLocks noGrp="1" noRot="1" noMove="1" noResize="1" noEditPoints="1" noAdjustHandles="1" noChangeArrowheads="1" noChangeShapeType="1"/>
            </p:cNvSpPr>
            <p:nvPr/>
          </p:nvSpPr>
          <p:spPr>
            <a:xfrm>
              <a:off x="2863850" y="333756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1D8B3B-E1E9-141D-A320-F1C71CD846C3}"/>
                </a:ext>
              </a:extLst>
            </p:cNvPr>
            <p:cNvSpPr>
              <a:spLocks noGrp="1" noRot="1" noMove="1" noResize="1" noEditPoints="1" noAdjustHandles="1" noChangeArrowheads="1" noChangeShapeType="1"/>
            </p:cNvSpPr>
            <p:nvPr/>
          </p:nvSpPr>
          <p:spPr>
            <a:xfrm>
              <a:off x="1257300" y="226060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AF7C17CB-E372-2528-76B4-C7F622EB4097}"/>
                </a:ext>
              </a:extLst>
            </p:cNvPr>
            <p:cNvCxnSpPr>
              <a:cxnSpLocks noGrp="1" noRot="1" noMove="1" noResize="1" noEditPoints="1" noAdjustHandles="1" noChangeArrowheads="1" noChangeShapeType="1"/>
              <a:stCxn id="24" idx="4"/>
              <a:endCxn id="15" idx="1"/>
            </p:cNvCxnSpPr>
            <p:nvPr/>
          </p:nvCxnSpPr>
          <p:spPr>
            <a:xfrm>
              <a:off x="1348740" y="2443480"/>
              <a:ext cx="0" cy="215392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478F942-CA63-1D65-6D87-39CBFFF4FE7E}"/>
                </a:ext>
              </a:extLst>
            </p:cNvPr>
            <p:cNvCxnSpPr>
              <a:cxnSpLocks noGrp="1" noRot="1" noMove="1" noResize="1" noEditPoints="1" noAdjustHandles="1" noChangeArrowheads="1" noChangeShapeType="1"/>
              <a:stCxn id="24" idx="6"/>
              <a:endCxn id="21" idx="1"/>
            </p:cNvCxnSpPr>
            <p:nvPr/>
          </p:nvCxnSpPr>
          <p:spPr>
            <a:xfrm>
              <a:off x="1440180" y="2352040"/>
              <a:ext cx="1450452" cy="1012302"/>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89CEEA9-C475-EA5C-9EC0-2A2930BE0074}"/>
                </a:ext>
              </a:extLst>
            </p:cNvPr>
            <p:cNvCxnSpPr>
              <a:cxnSpLocks noGrp="1" noRot="1" noMove="1" noResize="1" noEditPoints="1" noAdjustHandles="1" noChangeArrowheads="1" noChangeShapeType="1"/>
              <a:stCxn id="18" idx="6"/>
              <a:endCxn id="21" idx="2"/>
            </p:cNvCxnSpPr>
            <p:nvPr/>
          </p:nvCxnSpPr>
          <p:spPr>
            <a:xfrm>
              <a:off x="2668625" y="3429000"/>
              <a:ext cx="1952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1C7677B-E9E5-F9B4-577B-554E39B3EABC}"/>
                </a:ext>
              </a:extLst>
            </p:cNvPr>
            <p:cNvCxnSpPr>
              <a:cxnSpLocks noGrp="1" noRot="1" noMove="1" noResize="1" noEditPoints="1" noAdjustHandles="1" noChangeArrowheads="1" noChangeShapeType="1"/>
              <a:stCxn id="15" idx="6"/>
              <a:endCxn id="17" idx="2"/>
            </p:cNvCxnSpPr>
            <p:nvPr/>
          </p:nvCxnSpPr>
          <p:spPr>
            <a:xfrm>
              <a:off x="1440180" y="4688840"/>
              <a:ext cx="104556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49AF97E-97F1-A887-3498-A083A9411958}"/>
                </a:ext>
              </a:extLst>
            </p:cNvPr>
            <p:cNvCxnSpPr>
              <a:cxnSpLocks noGrp="1" noRot="1" noMove="1" noResize="1" noEditPoints="1" noAdjustHandles="1" noChangeArrowheads="1" noChangeShapeType="1"/>
              <a:stCxn id="18" idx="4"/>
              <a:endCxn id="17" idx="0"/>
            </p:cNvCxnSpPr>
            <p:nvPr/>
          </p:nvCxnSpPr>
          <p:spPr>
            <a:xfrm>
              <a:off x="2577185" y="3520440"/>
              <a:ext cx="0" cy="107696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9D70CFF7-0879-A5FA-B5A2-2C249D9B4B10}"/>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8" name="Picture 7">
            <a:extLst>
              <a:ext uri="{FF2B5EF4-FFF2-40B4-BE49-F238E27FC236}">
                <a16:creationId xmlns:a16="http://schemas.microsoft.com/office/drawing/2014/main" id="{C352E7AE-1AD7-AC75-6E72-256F517093FC}"/>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grpSp>
        <p:nvGrpSpPr>
          <p:cNvPr id="23" name="Group 22">
            <a:extLst>
              <a:ext uri="{FF2B5EF4-FFF2-40B4-BE49-F238E27FC236}">
                <a16:creationId xmlns:a16="http://schemas.microsoft.com/office/drawing/2014/main" id="{AA31B780-2A4A-0F34-4BF3-FEA72AA02691}"/>
              </a:ext>
            </a:extLst>
          </p:cNvPr>
          <p:cNvGrpSpPr>
            <a:grpSpLocks noGrp="1" noUngrp="1" noRot="1" noMove="1" noResize="1"/>
          </p:cNvGrpSpPr>
          <p:nvPr/>
        </p:nvGrpSpPr>
        <p:grpSpPr>
          <a:xfrm>
            <a:off x="1301235" y="1275416"/>
            <a:ext cx="4930881" cy="594360"/>
            <a:chOff x="1301235" y="1097616"/>
            <a:chExt cx="4930881" cy="594360"/>
          </a:xfrm>
        </p:grpSpPr>
        <p:pic>
          <p:nvPicPr>
            <p:cNvPr id="25" name="Picture 2" descr="IMAGE">
              <a:extLst>
                <a:ext uri="{FF2B5EF4-FFF2-40B4-BE49-F238E27FC236}">
                  <a16:creationId xmlns:a16="http://schemas.microsoft.com/office/drawing/2014/main" id="{AB2A8166-B955-6564-2790-D254EC02CC90}"/>
                </a:ext>
              </a:extLst>
            </p:cNvPr>
            <p:cNvPicPr>
              <a:picLocks noGrp="1" noRot="1" noMove="1" noResize="1" noEditPoints="1" noAdjustHandles="1" noChangeArrowheads="1" noChangeShapeType="1" noCrop="1"/>
            </p:cNvPicPr>
            <p:nvPr/>
          </p:nvPicPr>
          <p:blipFill rotWithShape="1">
            <a:blip r:embed="rId4"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5EF1240-7127-AF9A-3336-8372E7DB744B}"/>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27" name="Group 26">
            <a:extLst>
              <a:ext uri="{FF2B5EF4-FFF2-40B4-BE49-F238E27FC236}">
                <a16:creationId xmlns:a16="http://schemas.microsoft.com/office/drawing/2014/main" id="{150BA585-E95C-0163-B54D-121584E8C95E}"/>
              </a:ext>
            </a:extLst>
          </p:cNvPr>
          <p:cNvGrpSpPr>
            <a:grpSpLocks noGrp="1" noUngrp="1" noRot="1" noMove="1" noResize="1"/>
          </p:cNvGrpSpPr>
          <p:nvPr/>
        </p:nvGrpSpPr>
        <p:grpSpPr>
          <a:xfrm>
            <a:off x="1233042" y="1967136"/>
            <a:ext cx="5021392" cy="594360"/>
            <a:chOff x="1233042" y="1794815"/>
            <a:chExt cx="5021392" cy="594360"/>
          </a:xfrm>
        </p:grpSpPr>
        <p:pic>
          <p:nvPicPr>
            <p:cNvPr id="28" name="Picture 2" descr="IMAGE">
              <a:extLst>
                <a:ext uri="{FF2B5EF4-FFF2-40B4-BE49-F238E27FC236}">
                  <a16:creationId xmlns:a16="http://schemas.microsoft.com/office/drawing/2014/main" id="{EDEC3FF4-AD32-0E6A-154B-38930DD2F263}"/>
                </a:ext>
              </a:extLst>
            </p:cNvPr>
            <p:cNvPicPr>
              <a:picLocks noGrp="1" noRot="1" noMove="1" noResize="1" noEditPoints="1" noAdjustHandles="1" noChangeArrowheads="1" noChangeShapeType="1" noCrop="1"/>
            </p:cNvPicPr>
            <p:nvPr/>
          </p:nvPicPr>
          <p:blipFill>
            <a:blip r:embed="rId5" cstate="email">
              <a:clrChange>
                <a:clrFrom>
                  <a:srgbClr val="474747"/>
                </a:clrFrom>
                <a:clrTo>
                  <a:srgbClr val="474747">
                    <a:alpha val="0"/>
                  </a:srgbClr>
                </a:clrTo>
              </a:clrChange>
              <a:alphaModFix/>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350C8F5-245D-712E-4F9A-163F44E47925}"/>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rgbClr val="333333"/>
                  </a:solidFill>
                  <a:latin typeface="Helvetica Neue"/>
                </a:rPr>
                <a:t>PolyCurve.ByPoints</a:t>
              </a:r>
            </a:p>
          </p:txBody>
        </p:sp>
      </p:grpSp>
    </p:spTree>
    <p:extLst>
      <p:ext uri="{BB962C8B-B14F-4D97-AF65-F5344CB8AC3E}">
        <p14:creationId xmlns:p14="http://schemas.microsoft.com/office/powerpoint/2010/main" val="6787312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Icon&#10;&#10;Description automatically generated">
            <a:extLst>
              <a:ext uri="{FF2B5EF4-FFF2-40B4-BE49-F238E27FC236}">
                <a16:creationId xmlns:a16="http://schemas.microsoft.com/office/drawing/2014/main" id="{E8E09800-4077-2314-05D8-FCF385370DAC}"/>
              </a:ext>
            </a:extLst>
          </p:cNvPr>
          <p:cNvPicPr>
            <a:picLocks noGrp="1" noRot="1" noChangeAspect="1" noMove="1" noResize="1" noEditPoints="1" noAdjustHandles="1" noChangeArrowheads="1" noChangeShapeType="1" noCrop="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68143" y="1044177"/>
            <a:ext cx="5593595" cy="5486400"/>
          </a:xfrm>
          <a:prstGeom prst="rect">
            <a:avLst/>
          </a:prstGeom>
        </p:spPr>
      </p:pic>
      <p:sp>
        <p:nvSpPr>
          <p:cNvPr id="7" name="TextBox 6">
            <a:extLst>
              <a:ext uri="{FF2B5EF4-FFF2-40B4-BE49-F238E27FC236}">
                <a16:creationId xmlns:a16="http://schemas.microsoft.com/office/drawing/2014/main" id="{6FCFC400-1058-7EA0-EEF8-ED0D570804C2}"/>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8" name="Picture 7">
            <a:extLst>
              <a:ext uri="{FF2B5EF4-FFF2-40B4-BE49-F238E27FC236}">
                <a16:creationId xmlns:a16="http://schemas.microsoft.com/office/drawing/2014/main" id="{4718EFF1-54A5-EEE7-8DFE-8EBFDF07EEAB}"/>
              </a:ext>
            </a:extLst>
          </p:cNvPr>
          <p:cNvPicPr>
            <a:picLocks noGrp="1" noRot="1" noChangeAspec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grpSp>
        <p:nvGrpSpPr>
          <p:cNvPr id="19" name="Group 18">
            <a:extLst>
              <a:ext uri="{FF2B5EF4-FFF2-40B4-BE49-F238E27FC236}">
                <a16:creationId xmlns:a16="http://schemas.microsoft.com/office/drawing/2014/main" id="{473A6F0A-F709-BFB6-5861-3D85EAEFCD67}"/>
              </a:ext>
            </a:extLst>
          </p:cNvPr>
          <p:cNvGrpSpPr>
            <a:grpSpLocks noGrp="1" noUngrp="1" noRot="1" noMove="1" noResize="1"/>
          </p:cNvGrpSpPr>
          <p:nvPr/>
        </p:nvGrpSpPr>
        <p:grpSpPr>
          <a:xfrm>
            <a:off x="1301235" y="1275416"/>
            <a:ext cx="4930881" cy="594360"/>
            <a:chOff x="1301235" y="1097616"/>
            <a:chExt cx="4930881" cy="594360"/>
          </a:xfrm>
        </p:grpSpPr>
        <p:pic>
          <p:nvPicPr>
            <p:cNvPr id="20" name="Picture 2" descr="IMAGE">
              <a:extLst>
                <a:ext uri="{FF2B5EF4-FFF2-40B4-BE49-F238E27FC236}">
                  <a16:creationId xmlns:a16="http://schemas.microsoft.com/office/drawing/2014/main" id="{EB878ABE-6A58-D8FA-9D24-4AF8D0675FF3}"/>
                </a:ext>
              </a:extLst>
            </p:cNvPr>
            <p:cNvPicPr>
              <a:picLocks noGrp="1" noRot="1" noMove="1" noResize="1" noEditPoints="1" noAdjustHandles="1" noChangeArrowheads="1" noChangeShapeType="1" noCrop="1"/>
            </p:cNvPicPr>
            <p:nvPr/>
          </p:nvPicPr>
          <p:blipFill rotWithShape="1">
            <a:blip r:embed="rId5"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7B53729-C8D7-8F12-8E6C-F2316D813445}"/>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22" name="Group 21">
            <a:extLst>
              <a:ext uri="{FF2B5EF4-FFF2-40B4-BE49-F238E27FC236}">
                <a16:creationId xmlns:a16="http://schemas.microsoft.com/office/drawing/2014/main" id="{F9163DA2-7120-5254-F789-35DE17E69851}"/>
              </a:ext>
            </a:extLst>
          </p:cNvPr>
          <p:cNvGrpSpPr>
            <a:grpSpLocks noGrp="1" noUngrp="1" noRot="1" noMove="1" noResize="1"/>
          </p:cNvGrpSpPr>
          <p:nvPr/>
        </p:nvGrpSpPr>
        <p:grpSpPr>
          <a:xfrm>
            <a:off x="1233042" y="1967136"/>
            <a:ext cx="5021392" cy="594360"/>
            <a:chOff x="1233042" y="1794815"/>
            <a:chExt cx="5021392" cy="594360"/>
          </a:xfrm>
        </p:grpSpPr>
        <p:pic>
          <p:nvPicPr>
            <p:cNvPr id="23" name="Picture 2" descr="IMAGE">
              <a:extLst>
                <a:ext uri="{FF2B5EF4-FFF2-40B4-BE49-F238E27FC236}">
                  <a16:creationId xmlns:a16="http://schemas.microsoft.com/office/drawing/2014/main" id="{B099B000-6645-AD1B-0836-939721966FB4}"/>
                </a:ext>
              </a:extLst>
            </p:cNvPr>
            <p:cNvPicPr>
              <a:picLocks noGrp="1" noRot="1" noMove="1" noResize="1" noEditPoints="1" noAdjustHandles="1" noChangeArrowheads="1" noChangeShapeType="1" noCrop="1"/>
            </p:cNvPicPr>
            <p:nvPr/>
          </p:nvPicPr>
          <p:blipFill>
            <a:blip r:embed="rId6"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9A76A96-8D1D-E46B-3363-2A8C4A0FE6D2}"/>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25" name="Group 24">
            <a:extLst>
              <a:ext uri="{FF2B5EF4-FFF2-40B4-BE49-F238E27FC236}">
                <a16:creationId xmlns:a16="http://schemas.microsoft.com/office/drawing/2014/main" id="{99D9B44E-04A7-8EDF-C28E-12A63124922F}"/>
              </a:ext>
            </a:extLst>
          </p:cNvPr>
          <p:cNvGrpSpPr>
            <a:grpSpLocks noGrp="1" noUngrp="1" noRot="1" noMove="1" noResize="1"/>
          </p:cNvGrpSpPr>
          <p:nvPr/>
        </p:nvGrpSpPr>
        <p:grpSpPr>
          <a:xfrm>
            <a:off x="1146761" y="2658856"/>
            <a:ext cx="4400090" cy="594360"/>
            <a:chOff x="1146761" y="2495656"/>
            <a:chExt cx="4400090" cy="594360"/>
          </a:xfrm>
        </p:grpSpPr>
        <p:sp>
          <p:nvSpPr>
            <p:cNvPr id="26" name="TextBox 25">
              <a:extLst>
                <a:ext uri="{FF2B5EF4-FFF2-40B4-BE49-F238E27FC236}">
                  <a16:creationId xmlns:a16="http://schemas.microsoft.com/office/drawing/2014/main" id="{6C3E25CF-22BA-43DC-36C7-6298A2FC9AA0}"/>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rgbClr val="333333"/>
                  </a:solidFill>
                  <a:latin typeface="Helvetica Neue"/>
                </a:rPr>
                <a:t>Surface.ByPatch</a:t>
              </a:r>
            </a:p>
          </p:txBody>
        </p:sp>
        <p:pic>
          <p:nvPicPr>
            <p:cNvPr id="27" name="Picture 2">
              <a:extLst>
                <a:ext uri="{FF2B5EF4-FFF2-40B4-BE49-F238E27FC236}">
                  <a16:creationId xmlns:a16="http://schemas.microsoft.com/office/drawing/2014/main" id="{BB237C85-5714-DEBD-88A2-B0C12EFCEDC2}"/>
                </a:ext>
              </a:extLst>
            </p:cNvPr>
            <p:cNvPicPr>
              <a:picLocks noGrp="1" noRot="1" noMove="1" noResize="1" noEditPoints="1" noAdjustHandles="1" noChangeArrowheads="1" noChangeShapeType="1" noCrop="1"/>
            </p:cNvPicPr>
            <p:nvPr/>
          </p:nvPicPr>
          <p:blipFill rotWithShape="1">
            <a:blip r:embed="rId7" cstate="email">
              <a:alphaModFix/>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86322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con&#10;&#10;Description automatically generated">
            <a:extLst>
              <a:ext uri="{FF2B5EF4-FFF2-40B4-BE49-F238E27FC236}">
                <a16:creationId xmlns:a16="http://schemas.microsoft.com/office/drawing/2014/main" id="{73CC805B-9724-65F2-4F29-5AFF51D9CA58}"/>
              </a:ext>
            </a:extLst>
          </p:cNvPr>
          <p:cNvPicPr>
            <a:picLocks noGrp="1" noRot="1" noChangeAspect="1" noMove="1" noResize="1" noEditPoints="1" noAdjustHandles="1" noChangeArrowheads="1" noChangeShapeType="1" noCrop="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55764" y="1076903"/>
            <a:ext cx="5660009" cy="5486400"/>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B0812104-4C9D-DA80-3ED4-3568E55B37C5}"/>
              </a:ext>
            </a:extLst>
          </p:cNvPr>
          <p:cNvPicPr>
            <a:picLocks noGrp="1" noRot="1" noChangeAspect="1" noMove="1" noResize="1" noEditPoints="1" noAdjustHandles="1" noChangeArrowheads="1" noChangeShapeType="1" noCrop="1"/>
          </p:cNvPicPr>
          <p:nvPr/>
        </p:nvPicPr>
        <p:blipFill rotWithShape="1">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98629" y="1044177"/>
            <a:ext cx="5593590" cy="5486400"/>
          </a:xfrm>
          <a:prstGeom prst="rect">
            <a:avLst/>
          </a:prstGeom>
        </p:spPr>
      </p:pic>
      <p:sp>
        <p:nvSpPr>
          <p:cNvPr id="7" name="TextBox 6">
            <a:extLst>
              <a:ext uri="{FF2B5EF4-FFF2-40B4-BE49-F238E27FC236}">
                <a16:creationId xmlns:a16="http://schemas.microsoft.com/office/drawing/2014/main" id="{45F1261E-E619-4928-EB5C-0E5B88BE2A66}"/>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8" name="Picture 7">
            <a:extLst>
              <a:ext uri="{FF2B5EF4-FFF2-40B4-BE49-F238E27FC236}">
                <a16:creationId xmlns:a16="http://schemas.microsoft.com/office/drawing/2014/main" id="{8B914098-B753-4782-15DE-A192E04A5CC6}"/>
              </a:ext>
            </a:extLst>
          </p:cNvPr>
          <p:cNvPicPr>
            <a:picLocks noGrp="1" noRot="1" noChangeAspec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grpSp>
        <p:nvGrpSpPr>
          <p:cNvPr id="18" name="Group 17">
            <a:extLst>
              <a:ext uri="{FF2B5EF4-FFF2-40B4-BE49-F238E27FC236}">
                <a16:creationId xmlns:a16="http://schemas.microsoft.com/office/drawing/2014/main" id="{993F5152-DF94-4C9F-DBC9-B84245ED6B52}"/>
              </a:ext>
            </a:extLst>
          </p:cNvPr>
          <p:cNvGrpSpPr>
            <a:grpSpLocks noGrp="1" noUngrp="1" noRot="1" noMove="1" noResize="1"/>
          </p:cNvGrpSpPr>
          <p:nvPr/>
        </p:nvGrpSpPr>
        <p:grpSpPr>
          <a:xfrm>
            <a:off x="1167395" y="3350576"/>
            <a:ext cx="4928605" cy="594360"/>
            <a:chOff x="1167395" y="3184716"/>
            <a:chExt cx="4928605" cy="594360"/>
          </a:xfrm>
        </p:grpSpPr>
        <p:sp>
          <p:nvSpPr>
            <p:cNvPr id="19" name="TextBox 18">
              <a:extLst>
                <a:ext uri="{FF2B5EF4-FFF2-40B4-BE49-F238E27FC236}">
                  <a16:creationId xmlns:a16="http://schemas.microsoft.com/office/drawing/2014/main" id="{1D14307F-6FDF-9DCE-9071-6C6B1400209B}"/>
                </a:ext>
              </a:extLst>
            </p:cNvPr>
            <p:cNvSpPr txBox="1">
              <a:spLocks noGrp="1" noRot="1" noMove="1" noResize="1" noEditPoints="1" noAdjustHandles="1" noChangeArrowheads="1" noChangeShapeType="1"/>
            </p:cNvSpPr>
            <p:nvPr/>
          </p:nvSpPr>
          <p:spPr>
            <a:xfrm>
              <a:off x="1893867" y="3189509"/>
              <a:ext cx="4202133" cy="584775"/>
            </a:xfrm>
            <a:prstGeom prst="rect">
              <a:avLst/>
            </a:prstGeom>
            <a:noFill/>
          </p:spPr>
          <p:txBody>
            <a:bodyPr wrap="square">
              <a:spAutoFit/>
            </a:bodyPr>
            <a:lstStyle/>
            <a:p>
              <a:r>
                <a:rPr lang="en-US" sz="3200" b="1" dirty="0">
                  <a:solidFill>
                    <a:srgbClr val="333333"/>
                  </a:solidFill>
                  <a:latin typeface="Helvetica Neue"/>
                </a:rPr>
                <a:t>Geometry.Mirror</a:t>
              </a:r>
            </a:p>
          </p:txBody>
        </p:sp>
        <p:pic>
          <p:nvPicPr>
            <p:cNvPr id="21" name="Picture 20">
              <a:extLst>
                <a:ext uri="{FF2B5EF4-FFF2-40B4-BE49-F238E27FC236}">
                  <a16:creationId xmlns:a16="http://schemas.microsoft.com/office/drawing/2014/main" id="{9BF3FF4E-2F46-B7C4-C0A0-4177AF2DC6DB}"/>
                </a:ext>
              </a:extLst>
            </p:cNvPr>
            <p:cNvPicPr>
              <a:picLocks noGrp="1" noRot="1" noChangeAspect="1" noMove="1" noResize="1" noEditPoints="1" noAdjustHandles="1" noChangeArrowheads="1" noChangeShapeType="1" noCrop="1"/>
            </p:cNvPicPr>
            <p:nvPr/>
          </p:nvPicPr>
          <p:blipFill>
            <a:blip r:embed="rId6" cstate="email">
              <a:clrChange>
                <a:clrFrom>
                  <a:srgbClr val="474747"/>
                </a:clrFrom>
                <a:clrTo>
                  <a:srgbClr val="474747">
                    <a:alpha val="0"/>
                  </a:srgbClr>
                </a:clrTo>
              </a:clrChange>
              <a:alphaModFix/>
              <a:extLst>
                <a:ext uri="{28A0092B-C50C-407E-A947-70E740481C1C}">
                  <a14:useLocalDpi xmlns:a14="http://schemas.microsoft.com/office/drawing/2010/main"/>
                </a:ext>
              </a:extLst>
            </a:blip>
            <a:stretch>
              <a:fillRect/>
            </a:stretch>
          </p:blipFill>
          <p:spPr>
            <a:xfrm>
              <a:off x="1167395" y="3184716"/>
              <a:ext cx="587682" cy="594360"/>
            </a:xfrm>
            <a:prstGeom prst="rect">
              <a:avLst/>
            </a:prstGeom>
            <a:noFill/>
          </p:spPr>
        </p:pic>
      </p:grpSp>
      <p:grpSp>
        <p:nvGrpSpPr>
          <p:cNvPr id="22" name="Group 21">
            <a:extLst>
              <a:ext uri="{FF2B5EF4-FFF2-40B4-BE49-F238E27FC236}">
                <a16:creationId xmlns:a16="http://schemas.microsoft.com/office/drawing/2014/main" id="{1580CFF9-8302-48D2-4427-19C5C8ABFBCB}"/>
              </a:ext>
            </a:extLst>
          </p:cNvPr>
          <p:cNvGrpSpPr>
            <a:grpSpLocks noGrp="1" noUngrp="1" noRot="1" noMove="1" noResize="1"/>
          </p:cNvGrpSpPr>
          <p:nvPr/>
        </p:nvGrpSpPr>
        <p:grpSpPr>
          <a:xfrm>
            <a:off x="1301235" y="1275416"/>
            <a:ext cx="4930881" cy="594360"/>
            <a:chOff x="1301235" y="1097616"/>
            <a:chExt cx="4930881" cy="594360"/>
          </a:xfrm>
        </p:grpSpPr>
        <p:pic>
          <p:nvPicPr>
            <p:cNvPr id="23" name="Picture 2" descr="IMAGE">
              <a:extLst>
                <a:ext uri="{FF2B5EF4-FFF2-40B4-BE49-F238E27FC236}">
                  <a16:creationId xmlns:a16="http://schemas.microsoft.com/office/drawing/2014/main" id="{AEB53141-6676-180E-9C89-0C5F1F0D40D3}"/>
                </a:ext>
              </a:extLst>
            </p:cNvPr>
            <p:cNvPicPr>
              <a:picLocks noGrp="1" noRot="1" noMove="1" noResize="1" noEditPoints="1" noAdjustHandles="1" noChangeArrowheads="1" noChangeShapeType="1" noCrop="1"/>
            </p:cNvPicPr>
            <p:nvPr/>
          </p:nvPicPr>
          <p:blipFill rotWithShape="1">
            <a:blip r:embed="rId7"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6399DFA-0FC3-E753-49DF-660DA89AF12D}"/>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25" name="Group 24">
            <a:extLst>
              <a:ext uri="{FF2B5EF4-FFF2-40B4-BE49-F238E27FC236}">
                <a16:creationId xmlns:a16="http://schemas.microsoft.com/office/drawing/2014/main" id="{FAD59F64-9991-5181-1004-8B3F8C792E8C}"/>
              </a:ext>
            </a:extLst>
          </p:cNvPr>
          <p:cNvGrpSpPr>
            <a:grpSpLocks noGrp="1" noUngrp="1" noRot="1" noMove="1" noResize="1"/>
          </p:cNvGrpSpPr>
          <p:nvPr/>
        </p:nvGrpSpPr>
        <p:grpSpPr>
          <a:xfrm>
            <a:off x="1233042" y="1967136"/>
            <a:ext cx="5021392" cy="594360"/>
            <a:chOff x="1233042" y="1794815"/>
            <a:chExt cx="5021392" cy="594360"/>
          </a:xfrm>
        </p:grpSpPr>
        <p:pic>
          <p:nvPicPr>
            <p:cNvPr id="26" name="Picture 2" descr="IMAGE">
              <a:extLst>
                <a:ext uri="{FF2B5EF4-FFF2-40B4-BE49-F238E27FC236}">
                  <a16:creationId xmlns:a16="http://schemas.microsoft.com/office/drawing/2014/main" id="{309F1EFB-C1E1-3B83-084F-B5ECE19F8267}"/>
                </a:ext>
              </a:extLst>
            </p:cNvPr>
            <p:cNvPicPr>
              <a:picLocks noGrp="1" noRot="1" noMove="1" noResize="1" noEditPoints="1" noAdjustHandles="1" noChangeArrowheads="1" noChangeShapeType="1" noCrop="1"/>
            </p:cNvPicPr>
            <p:nvPr/>
          </p:nvPicPr>
          <p:blipFill>
            <a:blip r:embed="rId8"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3A9D071-98ED-96A4-9080-2041894E723B}"/>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28" name="Group 27">
            <a:extLst>
              <a:ext uri="{FF2B5EF4-FFF2-40B4-BE49-F238E27FC236}">
                <a16:creationId xmlns:a16="http://schemas.microsoft.com/office/drawing/2014/main" id="{89B101D9-2CD2-1B15-1A5A-052A0D939BD6}"/>
              </a:ext>
            </a:extLst>
          </p:cNvPr>
          <p:cNvGrpSpPr>
            <a:grpSpLocks noGrp="1" noUngrp="1" noRot="1" noMove="1" noResize="1"/>
          </p:cNvGrpSpPr>
          <p:nvPr/>
        </p:nvGrpSpPr>
        <p:grpSpPr>
          <a:xfrm>
            <a:off x="1146761" y="2658856"/>
            <a:ext cx="4400090" cy="594360"/>
            <a:chOff x="1146761" y="2495656"/>
            <a:chExt cx="4400090" cy="594360"/>
          </a:xfrm>
        </p:grpSpPr>
        <p:sp>
          <p:nvSpPr>
            <p:cNvPr id="29" name="TextBox 28">
              <a:extLst>
                <a:ext uri="{FF2B5EF4-FFF2-40B4-BE49-F238E27FC236}">
                  <a16:creationId xmlns:a16="http://schemas.microsoft.com/office/drawing/2014/main" id="{33DB93A4-3323-E7A3-C537-F84B97AB8085}"/>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chemeClr val="bg1">
                      <a:lumMod val="85000"/>
                    </a:schemeClr>
                  </a:solidFill>
                  <a:latin typeface="Helvetica Neue"/>
                </a:rPr>
                <a:t>Surface.ByPatch</a:t>
              </a:r>
            </a:p>
          </p:txBody>
        </p:sp>
        <p:pic>
          <p:nvPicPr>
            <p:cNvPr id="30" name="Picture 2">
              <a:extLst>
                <a:ext uri="{FF2B5EF4-FFF2-40B4-BE49-F238E27FC236}">
                  <a16:creationId xmlns:a16="http://schemas.microsoft.com/office/drawing/2014/main" id="{1D75B025-090F-AC9F-949E-50187EB21F6E}"/>
                </a:ext>
              </a:extLst>
            </p:cNvPr>
            <p:cNvPicPr>
              <a:picLocks noGrp="1" noRot="1" noMove="1" noResize="1" noEditPoints="1" noAdjustHandles="1" noChangeArrowheads="1" noChangeShapeType="1" noCrop="1"/>
            </p:cNvPicPr>
            <p:nvPr/>
          </p:nvPicPr>
          <p:blipFill rotWithShape="1">
            <a:blip r:embed="rId9"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4615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Icon&#10;&#10;Description automatically generated">
            <a:extLst>
              <a:ext uri="{FF2B5EF4-FFF2-40B4-BE49-F238E27FC236}">
                <a16:creationId xmlns:a16="http://schemas.microsoft.com/office/drawing/2014/main" id="{67C833F7-B2B8-043E-14D4-E091867C9C24}"/>
              </a:ext>
            </a:extLst>
          </p:cNvPr>
          <p:cNvPicPr>
            <a:picLocks noGrp="1" noRot="1" noChangeAspect="1" noMove="1" noResize="1" noEditPoints="1" noAdjustHandles="1" noChangeArrowheads="1" noChangeShapeType="1" noCrop="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91009" y="1028937"/>
            <a:ext cx="5876342" cy="5486400"/>
          </a:xfrm>
          <a:prstGeom prst="rect">
            <a:avLst/>
          </a:prstGeom>
        </p:spPr>
      </p:pic>
      <p:sp>
        <p:nvSpPr>
          <p:cNvPr id="2" name="TextBox 1">
            <a:extLst>
              <a:ext uri="{FF2B5EF4-FFF2-40B4-BE49-F238E27FC236}">
                <a16:creationId xmlns:a16="http://schemas.microsoft.com/office/drawing/2014/main" id="{D36F5843-534D-08CF-E7AD-A73E984EAEF1}"/>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Building Geometry – Connect the Dots</a:t>
            </a:r>
          </a:p>
        </p:txBody>
      </p:sp>
      <p:pic>
        <p:nvPicPr>
          <p:cNvPr id="3" name="Picture 2">
            <a:extLst>
              <a:ext uri="{FF2B5EF4-FFF2-40B4-BE49-F238E27FC236}">
                <a16:creationId xmlns:a16="http://schemas.microsoft.com/office/drawing/2014/main" id="{03AC1E62-BCC6-8046-4897-82DFF6DFBE14}"/>
              </a:ext>
            </a:extLst>
          </p:cNvPr>
          <p:cNvPicPr>
            <a:picLocks noGrp="1" noRot="1" noChangeAspec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grpSp>
        <p:nvGrpSpPr>
          <p:cNvPr id="4" name="Group 3">
            <a:extLst>
              <a:ext uri="{FF2B5EF4-FFF2-40B4-BE49-F238E27FC236}">
                <a16:creationId xmlns:a16="http://schemas.microsoft.com/office/drawing/2014/main" id="{1D3BEFA1-0205-DFD6-F3B1-0CF6646AEE40}"/>
              </a:ext>
            </a:extLst>
          </p:cNvPr>
          <p:cNvGrpSpPr>
            <a:grpSpLocks noGrp="1" noUngrp="1" noRot="1" noMove="1" noResize="1"/>
          </p:cNvGrpSpPr>
          <p:nvPr/>
        </p:nvGrpSpPr>
        <p:grpSpPr>
          <a:xfrm>
            <a:off x="1233042" y="4042296"/>
            <a:ext cx="4761358" cy="594360"/>
            <a:chOff x="1233042" y="3883580"/>
            <a:chExt cx="4761358" cy="594360"/>
          </a:xfrm>
        </p:grpSpPr>
        <p:sp>
          <p:nvSpPr>
            <p:cNvPr id="7" name="TextBox 6">
              <a:extLst>
                <a:ext uri="{FF2B5EF4-FFF2-40B4-BE49-F238E27FC236}">
                  <a16:creationId xmlns:a16="http://schemas.microsoft.com/office/drawing/2014/main" id="{D9083F2F-8682-3386-F027-84369B2316DA}"/>
                </a:ext>
              </a:extLst>
            </p:cNvPr>
            <p:cNvSpPr txBox="1">
              <a:spLocks noGrp="1" noRot="1" noMove="1" noResize="1" noEditPoints="1" noAdjustHandles="1" noChangeArrowheads="1" noChangeShapeType="1"/>
            </p:cNvSpPr>
            <p:nvPr/>
          </p:nvSpPr>
          <p:spPr>
            <a:xfrm>
              <a:off x="1934019" y="3888373"/>
              <a:ext cx="4060381" cy="584775"/>
            </a:xfrm>
            <a:prstGeom prst="rect">
              <a:avLst/>
            </a:prstGeom>
            <a:noFill/>
          </p:spPr>
          <p:txBody>
            <a:bodyPr wrap="square">
              <a:spAutoFit/>
            </a:bodyPr>
            <a:lstStyle/>
            <a:p>
              <a:r>
                <a:rPr lang="en-US" sz="3200" b="1" dirty="0">
                  <a:solidFill>
                    <a:srgbClr val="333333"/>
                  </a:solidFill>
                  <a:latin typeface="Helvetica Neue"/>
                </a:rPr>
                <a:t>Surface.Thicken</a:t>
              </a:r>
            </a:p>
          </p:txBody>
        </p:sp>
        <p:pic>
          <p:nvPicPr>
            <p:cNvPr id="8" name="Picture 7">
              <a:extLst>
                <a:ext uri="{FF2B5EF4-FFF2-40B4-BE49-F238E27FC236}">
                  <a16:creationId xmlns:a16="http://schemas.microsoft.com/office/drawing/2014/main" id="{3E9746F3-BAFE-0473-A1F2-F1BF4035833A}"/>
                </a:ext>
              </a:extLst>
            </p:cNvPr>
            <p:cNvPicPr>
              <a:picLocks noGrp="1" noRot="1" noChangeAspect="1" noMove="1" noResize="1" noEditPoints="1" noAdjustHandles="1" noChangeArrowheads="1" noChangeShapeType="1" noCrop="1"/>
            </p:cNvPicPr>
            <p:nvPr/>
          </p:nvPicPr>
          <p:blipFill>
            <a:blip r:embed="rId5">
              <a:alphaModFix/>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3883580"/>
              <a:ext cx="5943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47030A83-1B2F-2F7A-F8DB-A48B4928A3FA}"/>
              </a:ext>
            </a:extLst>
          </p:cNvPr>
          <p:cNvGrpSpPr>
            <a:grpSpLocks noGrp="1" noUngrp="1" noRot="1" noMove="1" noResize="1"/>
          </p:cNvGrpSpPr>
          <p:nvPr/>
        </p:nvGrpSpPr>
        <p:grpSpPr>
          <a:xfrm>
            <a:off x="1167395" y="3350576"/>
            <a:ext cx="4928605" cy="594360"/>
            <a:chOff x="1167395" y="3184716"/>
            <a:chExt cx="4928605" cy="594360"/>
          </a:xfrm>
        </p:grpSpPr>
        <p:sp>
          <p:nvSpPr>
            <p:cNvPr id="13" name="TextBox 12">
              <a:extLst>
                <a:ext uri="{FF2B5EF4-FFF2-40B4-BE49-F238E27FC236}">
                  <a16:creationId xmlns:a16="http://schemas.microsoft.com/office/drawing/2014/main" id="{24105E42-F509-4D85-6161-194C03AD4B05}"/>
                </a:ext>
              </a:extLst>
            </p:cNvPr>
            <p:cNvSpPr txBox="1">
              <a:spLocks noGrp="1" noRot="1" noMove="1" noResize="1" noEditPoints="1" noAdjustHandles="1" noChangeArrowheads="1" noChangeShapeType="1"/>
            </p:cNvSpPr>
            <p:nvPr/>
          </p:nvSpPr>
          <p:spPr>
            <a:xfrm>
              <a:off x="1893867" y="3189509"/>
              <a:ext cx="4202133" cy="584775"/>
            </a:xfrm>
            <a:prstGeom prst="rect">
              <a:avLst/>
            </a:prstGeom>
            <a:noFill/>
          </p:spPr>
          <p:txBody>
            <a:bodyPr wrap="square">
              <a:spAutoFit/>
            </a:bodyPr>
            <a:lstStyle/>
            <a:p>
              <a:r>
                <a:rPr lang="en-US" sz="3200" b="1" dirty="0">
                  <a:solidFill>
                    <a:schemeClr val="bg1">
                      <a:lumMod val="85000"/>
                    </a:schemeClr>
                  </a:solidFill>
                  <a:latin typeface="Helvetica Neue"/>
                </a:rPr>
                <a:t>Geometry.Mirror</a:t>
              </a:r>
            </a:p>
          </p:txBody>
        </p:sp>
        <p:pic>
          <p:nvPicPr>
            <p:cNvPr id="14" name="Picture 13">
              <a:extLst>
                <a:ext uri="{FF2B5EF4-FFF2-40B4-BE49-F238E27FC236}">
                  <a16:creationId xmlns:a16="http://schemas.microsoft.com/office/drawing/2014/main" id="{40EE7915-1CC9-9E21-4E15-871D165A7F4F}"/>
                </a:ext>
              </a:extLst>
            </p:cNvPr>
            <p:cNvPicPr>
              <a:picLocks noGrp="1" noRot="1" noChangeAspect="1" noMove="1" noResize="1" noEditPoints="1" noAdjustHandles="1" noChangeArrowheads="1" noChangeShapeType="1" noCrop="1"/>
            </p:cNvPicPr>
            <p:nvPr/>
          </p:nvPicPr>
          <p:blipFill>
            <a:blip r:embed="rId6"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tretch>
              <a:fillRect/>
            </a:stretch>
          </p:blipFill>
          <p:spPr>
            <a:xfrm>
              <a:off x="1167395" y="3184716"/>
              <a:ext cx="587682" cy="594360"/>
            </a:xfrm>
            <a:prstGeom prst="rect">
              <a:avLst/>
            </a:prstGeom>
            <a:noFill/>
          </p:spPr>
        </p:pic>
      </p:grpSp>
      <p:grpSp>
        <p:nvGrpSpPr>
          <p:cNvPr id="16" name="Group 15">
            <a:extLst>
              <a:ext uri="{FF2B5EF4-FFF2-40B4-BE49-F238E27FC236}">
                <a16:creationId xmlns:a16="http://schemas.microsoft.com/office/drawing/2014/main" id="{D05ACD39-ECCF-AACD-FDD6-64A1BBC54CDA}"/>
              </a:ext>
            </a:extLst>
          </p:cNvPr>
          <p:cNvGrpSpPr>
            <a:grpSpLocks noGrp="1" noUngrp="1" noRot="1" noMove="1" noResize="1"/>
          </p:cNvGrpSpPr>
          <p:nvPr/>
        </p:nvGrpSpPr>
        <p:grpSpPr>
          <a:xfrm>
            <a:off x="1301235" y="1275416"/>
            <a:ext cx="4930881" cy="594360"/>
            <a:chOff x="1301235" y="1097616"/>
            <a:chExt cx="4930881" cy="594360"/>
          </a:xfrm>
        </p:grpSpPr>
        <p:pic>
          <p:nvPicPr>
            <p:cNvPr id="19" name="Picture 2" descr="IMAGE">
              <a:extLst>
                <a:ext uri="{FF2B5EF4-FFF2-40B4-BE49-F238E27FC236}">
                  <a16:creationId xmlns:a16="http://schemas.microsoft.com/office/drawing/2014/main" id="{2896CC34-25DA-1321-540A-472A84C7246A}"/>
                </a:ext>
              </a:extLst>
            </p:cNvPr>
            <p:cNvPicPr>
              <a:picLocks noGrp="1" noRot="1" noMove="1" noResize="1" noEditPoints="1" noAdjustHandles="1" noChangeArrowheads="1" noChangeShapeType="1" noCrop="1"/>
            </p:cNvPicPr>
            <p:nvPr/>
          </p:nvPicPr>
          <p:blipFill rotWithShape="1">
            <a:blip r:embed="rId7"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75FB166-B887-DD8E-2D40-7A57F3016898}"/>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25" name="Group 24">
            <a:extLst>
              <a:ext uri="{FF2B5EF4-FFF2-40B4-BE49-F238E27FC236}">
                <a16:creationId xmlns:a16="http://schemas.microsoft.com/office/drawing/2014/main" id="{94E14865-7DE6-8C30-A475-A681AFD454B7}"/>
              </a:ext>
            </a:extLst>
          </p:cNvPr>
          <p:cNvGrpSpPr>
            <a:grpSpLocks noGrp="1" noUngrp="1" noRot="1" noMove="1" noResize="1"/>
          </p:cNvGrpSpPr>
          <p:nvPr/>
        </p:nvGrpSpPr>
        <p:grpSpPr>
          <a:xfrm>
            <a:off x="1233042" y="1967136"/>
            <a:ext cx="5021392" cy="594360"/>
            <a:chOff x="1233042" y="1794815"/>
            <a:chExt cx="5021392" cy="594360"/>
          </a:xfrm>
        </p:grpSpPr>
        <p:pic>
          <p:nvPicPr>
            <p:cNvPr id="26" name="Picture 2" descr="IMAGE">
              <a:extLst>
                <a:ext uri="{FF2B5EF4-FFF2-40B4-BE49-F238E27FC236}">
                  <a16:creationId xmlns:a16="http://schemas.microsoft.com/office/drawing/2014/main" id="{99C1617F-6E77-1A3C-0375-FF05F9D62A80}"/>
                </a:ext>
              </a:extLst>
            </p:cNvPr>
            <p:cNvPicPr>
              <a:picLocks noGrp="1" noRot="1" noMove="1" noResize="1" noEditPoints="1" noAdjustHandles="1" noChangeArrowheads="1" noChangeShapeType="1" noCrop="1"/>
            </p:cNvPicPr>
            <p:nvPr/>
          </p:nvPicPr>
          <p:blipFill>
            <a:blip r:embed="rId8"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61B265A-F1A1-FB71-2804-9FE92B120D01}"/>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28" name="Group 27">
            <a:extLst>
              <a:ext uri="{FF2B5EF4-FFF2-40B4-BE49-F238E27FC236}">
                <a16:creationId xmlns:a16="http://schemas.microsoft.com/office/drawing/2014/main" id="{A0F23DA3-652B-A10B-7D81-AFC929E23739}"/>
              </a:ext>
            </a:extLst>
          </p:cNvPr>
          <p:cNvGrpSpPr>
            <a:grpSpLocks noGrp="1" noUngrp="1" noRot="1" noMove="1" noResize="1"/>
          </p:cNvGrpSpPr>
          <p:nvPr/>
        </p:nvGrpSpPr>
        <p:grpSpPr>
          <a:xfrm>
            <a:off x="1146761" y="2658856"/>
            <a:ext cx="4400090" cy="594360"/>
            <a:chOff x="1146761" y="2495656"/>
            <a:chExt cx="4400090" cy="594360"/>
          </a:xfrm>
        </p:grpSpPr>
        <p:sp>
          <p:nvSpPr>
            <p:cNvPr id="29" name="TextBox 28">
              <a:extLst>
                <a:ext uri="{FF2B5EF4-FFF2-40B4-BE49-F238E27FC236}">
                  <a16:creationId xmlns:a16="http://schemas.microsoft.com/office/drawing/2014/main" id="{7C8F0BB3-6A56-DACE-EAC4-4842D4BCB698}"/>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chemeClr val="bg1">
                      <a:lumMod val="85000"/>
                    </a:schemeClr>
                  </a:solidFill>
                  <a:latin typeface="Helvetica Neue"/>
                </a:rPr>
                <a:t>Surface.ByPatch</a:t>
              </a:r>
            </a:p>
          </p:txBody>
        </p:sp>
        <p:pic>
          <p:nvPicPr>
            <p:cNvPr id="30" name="Picture 2">
              <a:extLst>
                <a:ext uri="{FF2B5EF4-FFF2-40B4-BE49-F238E27FC236}">
                  <a16:creationId xmlns:a16="http://schemas.microsoft.com/office/drawing/2014/main" id="{47F72EC7-9468-1BCE-76A8-A25B0291B533}"/>
                </a:ext>
              </a:extLst>
            </p:cNvPr>
            <p:cNvPicPr>
              <a:picLocks noGrp="1" noRot="1" noMove="1" noResize="1" noEditPoints="1" noAdjustHandles="1" noChangeArrowheads="1" noChangeShapeType="1" noCrop="1"/>
            </p:cNvPicPr>
            <p:nvPr/>
          </p:nvPicPr>
          <p:blipFill rotWithShape="1">
            <a:blip r:embed="rId9"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87588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A picture containing chart&#10;&#10;Description automatically generated">
            <a:extLst>
              <a:ext uri="{FF2B5EF4-FFF2-40B4-BE49-F238E27FC236}">
                <a16:creationId xmlns:a16="http://schemas.microsoft.com/office/drawing/2014/main" id="{54FEB479-2008-C06A-808E-2C3FF65759CF}"/>
              </a:ext>
            </a:extLst>
          </p:cNvPr>
          <p:cNvPicPr>
            <a:picLocks noGrp="1" noRot="1" noChangeAspect="1" noMove="1" noResize="1" noEditPoints="1" noAdjustHandles="1" noChangeArrowheads="1" noChangeShapeType="1" noCrop="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40269" y="1048426"/>
            <a:ext cx="5732753" cy="5486400"/>
          </a:xfrm>
          <a:prstGeom prst="rect">
            <a:avLst/>
          </a:prstGeom>
        </p:spPr>
      </p:pic>
      <p:grpSp>
        <p:nvGrpSpPr>
          <p:cNvPr id="2" name="Group 1">
            <a:extLst>
              <a:ext uri="{FF2B5EF4-FFF2-40B4-BE49-F238E27FC236}">
                <a16:creationId xmlns:a16="http://schemas.microsoft.com/office/drawing/2014/main" id="{81133504-A139-76D6-AEE2-EBDC02AD6FC0}"/>
              </a:ext>
            </a:extLst>
          </p:cNvPr>
          <p:cNvGrpSpPr>
            <a:grpSpLocks noGrp="1" noUngrp="1" noRot="1" noMove="1" noResize="1"/>
          </p:cNvGrpSpPr>
          <p:nvPr/>
        </p:nvGrpSpPr>
        <p:grpSpPr>
          <a:xfrm>
            <a:off x="1233042" y="4042296"/>
            <a:ext cx="4761358" cy="594360"/>
            <a:chOff x="1233042" y="3883580"/>
            <a:chExt cx="4761358" cy="594360"/>
          </a:xfrm>
        </p:grpSpPr>
        <p:sp>
          <p:nvSpPr>
            <p:cNvPr id="3" name="TextBox 2">
              <a:extLst>
                <a:ext uri="{FF2B5EF4-FFF2-40B4-BE49-F238E27FC236}">
                  <a16:creationId xmlns:a16="http://schemas.microsoft.com/office/drawing/2014/main" id="{22745273-D719-FF05-3179-41F7A28AA981}"/>
                </a:ext>
              </a:extLst>
            </p:cNvPr>
            <p:cNvSpPr txBox="1">
              <a:spLocks noGrp="1" noRot="1" noMove="1" noResize="1" noEditPoints="1" noAdjustHandles="1" noChangeArrowheads="1" noChangeShapeType="1"/>
            </p:cNvSpPr>
            <p:nvPr/>
          </p:nvSpPr>
          <p:spPr>
            <a:xfrm>
              <a:off x="1934019" y="3888373"/>
              <a:ext cx="4060381" cy="584775"/>
            </a:xfrm>
            <a:prstGeom prst="rect">
              <a:avLst/>
            </a:prstGeom>
            <a:noFill/>
          </p:spPr>
          <p:txBody>
            <a:bodyPr wrap="square">
              <a:spAutoFit/>
            </a:bodyPr>
            <a:lstStyle/>
            <a:p>
              <a:r>
                <a:rPr lang="en-US" sz="3200" b="1" dirty="0">
                  <a:solidFill>
                    <a:schemeClr val="bg1">
                      <a:lumMod val="85000"/>
                    </a:schemeClr>
                  </a:solidFill>
                  <a:latin typeface="Helvetica Neue"/>
                </a:rPr>
                <a:t>Surface.Thicken</a:t>
              </a:r>
            </a:p>
          </p:txBody>
        </p:sp>
        <p:pic>
          <p:nvPicPr>
            <p:cNvPr id="4" name="Picture 3">
              <a:extLst>
                <a:ext uri="{FF2B5EF4-FFF2-40B4-BE49-F238E27FC236}">
                  <a16:creationId xmlns:a16="http://schemas.microsoft.com/office/drawing/2014/main" id="{F0022223-3332-5EDE-245D-745FC29586AB}"/>
                </a:ext>
              </a:extLst>
            </p:cNvPr>
            <p:cNvPicPr>
              <a:picLocks noGrp="1" noRot="1" noChangeAspect="1" noMove="1" noResize="1" noEditPoints="1" noAdjustHandles="1" noChangeArrowheads="1" noChangeShapeType="1" noCrop="1"/>
            </p:cNvPicPr>
            <p:nvPr/>
          </p:nvPicPr>
          <p:blipFill>
            <a:blip r:embed="rId4">
              <a:clrChange>
                <a:clrFrom>
                  <a:srgbClr val="CDCDCD"/>
                </a:clrFrom>
                <a:clrTo>
                  <a:srgbClr val="CDCDCD">
                    <a:alpha val="0"/>
                  </a:srgbClr>
                </a:clrTo>
              </a:clrChange>
              <a:alphaModFix amt="70000"/>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33042" y="3883580"/>
              <a:ext cx="5943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773C73F-3812-AE34-5ECF-193FB1A21C51}"/>
              </a:ext>
            </a:extLst>
          </p:cNvPr>
          <p:cNvGrpSpPr>
            <a:grpSpLocks noGrp="1" noUngrp="1" noRot="1" noMove="1" noResize="1"/>
          </p:cNvGrpSpPr>
          <p:nvPr/>
        </p:nvGrpSpPr>
        <p:grpSpPr>
          <a:xfrm>
            <a:off x="1301235" y="4734016"/>
            <a:ext cx="4930880" cy="594360"/>
            <a:chOff x="1301235" y="4553256"/>
            <a:chExt cx="4930880" cy="594360"/>
          </a:xfrm>
        </p:grpSpPr>
        <p:sp>
          <p:nvSpPr>
            <p:cNvPr id="11" name="TextBox 10">
              <a:extLst>
                <a:ext uri="{FF2B5EF4-FFF2-40B4-BE49-F238E27FC236}">
                  <a16:creationId xmlns:a16="http://schemas.microsoft.com/office/drawing/2014/main" id="{A54F18D7-9224-2729-7660-96EF5504E187}"/>
                </a:ext>
              </a:extLst>
            </p:cNvPr>
            <p:cNvSpPr txBox="1">
              <a:spLocks noGrp="1" noRot="1" noMove="1" noResize="1" noEditPoints="1" noAdjustHandles="1" noChangeArrowheads="1" noChangeShapeType="1"/>
            </p:cNvSpPr>
            <p:nvPr/>
          </p:nvSpPr>
          <p:spPr>
            <a:xfrm>
              <a:off x="1931762" y="4558049"/>
              <a:ext cx="4300353" cy="584775"/>
            </a:xfrm>
            <a:prstGeom prst="rect">
              <a:avLst/>
            </a:prstGeom>
            <a:noFill/>
          </p:spPr>
          <p:txBody>
            <a:bodyPr wrap="square">
              <a:spAutoFit/>
            </a:bodyPr>
            <a:lstStyle/>
            <a:p>
              <a:r>
                <a:rPr lang="en-US" sz="3200" b="1" dirty="0">
                  <a:solidFill>
                    <a:srgbClr val="333333"/>
                  </a:solidFill>
                  <a:latin typeface="Helvetica Neue"/>
                </a:rPr>
                <a:t>Point.ByCoordinates</a:t>
              </a:r>
            </a:p>
          </p:txBody>
        </p:sp>
        <p:pic>
          <p:nvPicPr>
            <p:cNvPr id="13" name="Picture 2" descr="IMAGE">
              <a:extLst>
                <a:ext uri="{FF2B5EF4-FFF2-40B4-BE49-F238E27FC236}">
                  <a16:creationId xmlns:a16="http://schemas.microsoft.com/office/drawing/2014/main" id="{1164FC4D-2164-ED4A-EC79-CEE45327C236}"/>
                </a:ext>
              </a:extLst>
            </p:cNvPr>
            <p:cNvPicPr>
              <a:picLocks noGrp="1" noRot="1" noChangeAspect="1" noMove="1" noResize="1" noEditPoints="1" noAdjustHandles="1" noChangeArrowheads="1" noChangeShapeType="1" noCrop="1"/>
            </p:cNvPicPr>
            <p:nvPr/>
          </p:nvPicPr>
          <p:blipFill rotWithShape="1">
            <a:blip r:embed="rId5" cstate="email">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4553256"/>
              <a:ext cx="476160" cy="594360"/>
            </a:xfrm>
            <a:prstGeom prst="rect">
              <a:avLst/>
            </a:prstGeom>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F058D62-63EF-8D8B-6AC8-CC510C4EA057}"/>
              </a:ext>
            </a:extLst>
          </p:cNvPr>
          <p:cNvGrpSpPr>
            <a:grpSpLocks noGrp="1" noUngrp="1" noRot="1" noMove="1" noResize="1"/>
          </p:cNvGrpSpPr>
          <p:nvPr/>
        </p:nvGrpSpPr>
        <p:grpSpPr>
          <a:xfrm>
            <a:off x="1167395" y="3350576"/>
            <a:ext cx="4928605" cy="594360"/>
            <a:chOff x="1167395" y="3184716"/>
            <a:chExt cx="4928605" cy="594360"/>
          </a:xfrm>
        </p:grpSpPr>
        <p:sp>
          <p:nvSpPr>
            <p:cNvPr id="16" name="TextBox 15">
              <a:extLst>
                <a:ext uri="{FF2B5EF4-FFF2-40B4-BE49-F238E27FC236}">
                  <a16:creationId xmlns:a16="http://schemas.microsoft.com/office/drawing/2014/main" id="{8B5BA7EF-915E-34C0-88A1-2811B7B8F0BB}"/>
                </a:ext>
              </a:extLst>
            </p:cNvPr>
            <p:cNvSpPr txBox="1">
              <a:spLocks noGrp="1" noRot="1" noMove="1" noResize="1" noEditPoints="1" noAdjustHandles="1" noChangeArrowheads="1" noChangeShapeType="1"/>
            </p:cNvSpPr>
            <p:nvPr/>
          </p:nvSpPr>
          <p:spPr>
            <a:xfrm>
              <a:off x="1893867" y="3189509"/>
              <a:ext cx="4202133" cy="584775"/>
            </a:xfrm>
            <a:prstGeom prst="rect">
              <a:avLst/>
            </a:prstGeom>
            <a:noFill/>
          </p:spPr>
          <p:txBody>
            <a:bodyPr wrap="square">
              <a:spAutoFit/>
            </a:bodyPr>
            <a:lstStyle/>
            <a:p>
              <a:r>
                <a:rPr lang="en-US" sz="3200" b="1" dirty="0">
                  <a:solidFill>
                    <a:schemeClr val="bg1">
                      <a:lumMod val="85000"/>
                    </a:schemeClr>
                  </a:solidFill>
                  <a:latin typeface="Helvetica Neue"/>
                </a:rPr>
                <a:t>Geometry.Mirror</a:t>
              </a:r>
            </a:p>
          </p:txBody>
        </p:sp>
        <p:pic>
          <p:nvPicPr>
            <p:cNvPr id="19" name="Picture 18">
              <a:extLst>
                <a:ext uri="{FF2B5EF4-FFF2-40B4-BE49-F238E27FC236}">
                  <a16:creationId xmlns:a16="http://schemas.microsoft.com/office/drawing/2014/main" id="{236A754B-83C3-E2E7-131C-D689C472B9C7}"/>
                </a:ext>
              </a:extLst>
            </p:cNvPr>
            <p:cNvPicPr>
              <a:picLocks noGrp="1" noRot="1" noChangeAspect="1" noMove="1" noResize="1" noEditPoints="1" noAdjustHandles="1" noChangeArrowheads="1" noChangeShapeType="1" noCrop="1"/>
            </p:cNvPicPr>
            <p:nvPr/>
          </p:nvPicPr>
          <p:blipFill>
            <a:blip r:embed="rId6"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tretch>
              <a:fillRect/>
            </a:stretch>
          </p:blipFill>
          <p:spPr>
            <a:xfrm>
              <a:off x="1167395" y="3184716"/>
              <a:ext cx="587682" cy="594360"/>
            </a:xfrm>
            <a:prstGeom prst="rect">
              <a:avLst/>
            </a:prstGeom>
            <a:noFill/>
          </p:spPr>
        </p:pic>
      </p:grpSp>
      <p:grpSp>
        <p:nvGrpSpPr>
          <p:cNvPr id="20" name="Group 19">
            <a:extLst>
              <a:ext uri="{FF2B5EF4-FFF2-40B4-BE49-F238E27FC236}">
                <a16:creationId xmlns:a16="http://schemas.microsoft.com/office/drawing/2014/main" id="{D7DC0551-5A6B-D873-9BE2-4FDDC71801C1}"/>
              </a:ext>
            </a:extLst>
          </p:cNvPr>
          <p:cNvGrpSpPr>
            <a:grpSpLocks noGrp="1" noUngrp="1" noRot="1" noMove="1" noResize="1"/>
          </p:cNvGrpSpPr>
          <p:nvPr/>
        </p:nvGrpSpPr>
        <p:grpSpPr>
          <a:xfrm>
            <a:off x="1301235" y="1275416"/>
            <a:ext cx="4930881" cy="594360"/>
            <a:chOff x="1301235" y="1097616"/>
            <a:chExt cx="4930881" cy="594360"/>
          </a:xfrm>
        </p:grpSpPr>
        <p:pic>
          <p:nvPicPr>
            <p:cNvPr id="22" name="Picture 2" descr="IMAGE">
              <a:extLst>
                <a:ext uri="{FF2B5EF4-FFF2-40B4-BE49-F238E27FC236}">
                  <a16:creationId xmlns:a16="http://schemas.microsoft.com/office/drawing/2014/main" id="{35014A6A-0091-5211-6503-81B3F70B54A0}"/>
                </a:ext>
              </a:extLst>
            </p:cNvPr>
            <p:cNvPicPr>
              <a:picLocks noGrp="1" noRot="1" noMove="1" noResize="1" noEditPoints="1" noAdjustHandles="1" noChangeArrowheads="1" noChangeShapeType="1" noCrop="1"/>
            </p:cNvPicPr>
            <p:nvPr/>
          </p:nvPicPr>
          <p:blipFill rotWithShape="1">
            <a:blip r:embed="rId5"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6535049-6CC9-3705-F7DC-152719D314F3}"/>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26" name="Group 25">
            <a:extLst>
              <a:ext uri="{FF2B5EF4-FFF2-40B4-BE49-F238E27FC236}">
                <a16:creationId xmlns:a16="http://schemas.microsoft.com/office/drawing/2014/main" id="{9D838B41-002D-5A64-0116-6B4FAF91D0AC}"/>
              </a:ext>
            </a:extLst>
          </p:cNvPr>
          <p:cNvGrpSpPr>
            <a:grpSpLocks noGrp="1" noUngrp="1" noRot="1" noMove="1" noResize="1"/>
          </p:cNvGrpSpPr>
          <p:nvPr/>
        </p:nvGrpSpPr>
        <p:grpSpPr>
          <a:xfrm>
            <a:off x="1233042" y="1967136"/>
            <a:ext cx="5021392" cy="594360"/>
            <a:chOff x="1233042" y="1794815"/>
            <a:chExt cx="5021392" cy="594360"/>
          </a:xfrm>
        </p:grpSpPr>
        <p:pic>
          <p:nvPicPr>
            <p:cNvPr id="28" name="Picture 2" descr="IMAGE">
              <a:extLst>
                <a:ext uri="{FF2B5EF4-FFF2-40B4-BE49-F238E27FC236}">
                  <a16:creationId xmlns:a16="http://schemas.microsoft.com/office/drawing/2014/main" id="{609E8037-9E57-D9A2-56A4-44245C1BAC00}"/>
                </a:ext>
              </a:extLst>
            </p:cNvPr>
            <p:cNvPicPr>
              <a:picLocks noGrp="1" noRot="1" noMove="1" noResize="1" noEditPoints="1" noAdjustHandles="1" noChangeArrowheads="1" noChangeShapeType="1" noCrop="1"/>
            </p:cNvPicPr>
            <p:nvPr/>
          </p:nvPicPr>
          <p:blipFill>
            <a:blip r:embed="rId7"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0A452B0-E522-CA8B-577F-38E904F37161}"/>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30" name="Group 29">
            <a:extLst>
              <a:ext uri="{FF2B5EF4-FFF2-40B4-BE49-F238E27FC236}">
                <a16:creationId xmlns:a16="http://schemas.microsoft.com/office/drawing/2014/main" id="{CFD76A78-A2CD-E7FF-E2C9-A1F960F52A63}"/>
              </a:ext>
            </a:extLst>
          </p:cNvPr>
          <p:cNvGrpSpPr>
            <a:grpSpLocks noGrp="1" noUngrp="1" noRot="1" noMove="1" noResize="1"/>
          </p:cNvGrpSpPr>
          <p:nvPr/>
        </p:nvGrpSpPr>
        <p:grpSpPr>
          <a:xfrm>
            <a:off x="1146761" y="2658856"/>
            <a:ext cx="4400090" cy="594360"/>
            <a:chOff x="1146761" y="2495656"/>
            <a:chExt cx="4400090" cy="594360"/>
          </a:xfrm>
        </p:grpSpPr>
        <p:sp>
          <p:nvSpPr>
            <p:cNvPr id="31" name="TextBox 30">
              <a:extLst>
                <a:ext uri="{FF2B5EF4-FFF2-40B4-BE49-F238E27FC236}">
                  <a16:creationId xmlns:a16="http://schemas.microsoft.com/office/drawing/2014/main" id="{A34AD2F3-A993-B84D-1DF8-B0BE53E4CC30}"/>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chemeClr val="bg1">
                      <a:lumMod val="85000"/>
                    </a:schemeClr>
                  </a:solidFill>
                  <a:latin typeface="Helvetica Neue"/>
                </a:rPr>
                <a:t>Surface.ByPatch</a:t>
              </a:r>
            </a:p>
          </p:txBody>
        </p:sp>
        <p:pic>
          <p:nvPicPr>
            <p:cNvPr id="32" name="Picture 2">
              <a:extLst>
                <a:ext uri="{FF2B5EF4-FFF2-40B4-BE49-F238E27FC236}">
                  <a16:creationId xmlns:a16="http://schemas.microsoft.com/office/drawing/2014/main" id="{E5D6BB07-6966-634C-BE63-43BE6E699ADA}"/>
                </a:ext>
              </a:extLst>
            </p:cNvPr>
            <p:cNvPicPr>
              <a:picLocks noGrp="1" noRot="1" noMove="1" noResize="1" noEditPoints="1" noAdjustHandles="1" noChangeArrowheads="1" noChangeShapeType="1" noCrop="1"/>
            </p:cNvPicPr>
            <p:nvPr/>
          </p:nvPicPr>
          <p:blipFill rotWithShape="1">
            <a:blip r:embed="rId8"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975886B-16FC-B0E3-9CF4-EAADB0199C21}"/>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35" name="Picture 34">
            <a:extLst>
              <a:ext uri="{FF2B5EF4-FFF2-40B4-BE49-F238E27FC236}">
                <a16:creationId xmlns:a16="http://schemas.microsoft.com/office/drawing/2014/main" id="{E56EF7E4-27B2-0A90-12F5-930BF2855245}"/>
              </a:ext>
            </a:extLst>
          </p:cNvPr>
          <p:cNvPicPr>
            <a:picLocks noGrp="1" noRot="1" noChangeAspect="1" noMove="1" noResize="1" noEditPoints="1" noAdjustHandles="1" noChangeArrowheads="1" noChangeShapeType="1" noCrop="1"/>
          </p:cNvPicPr>
          <p:nvPr/>
        </p:nvPicPr>
        <p:blipFill>
          <a:blip r:embed="rId9"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spTree>
    <p:extLst>
      <p:ext uri="{BB962C8B-B14F-4D97-AF65-F5344CB8AC3E}">
        <p14:creationId xmlns:p14="http://schemas.microsoft.com/office/powerpoint/2010/main" val="551897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chart&#10;&#10;Description automatically generated">
            <a:extLst>
              <a:ext uri="{FF2B5EF4-FFF2-40B4-BE49-F238E27FC236}">
                <a16:creationId xmlns:a16="http://schemas.microsoft.com/office/drawing/2014/main" id="{C366867F-5A30-030C-2628-17DEA2A57892}"/>
              </a:ext>
            </a:extLst>
          </p:cNvPr>
          <p:cNvPicPr>
            <a:picLocks noGrp="1" noRot="1" noChangeAspect="1" noMove="1" noResize="1" noEditPoints="1" noAdjustHandles="1" noChangeArrowheads="1" noChangeShapeType="1" noCrop="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62587" y="1028668"/>
            <a:ext cx="5593573" cy="5486400"/>
          </a:xfrm>
          <a:prstGeom prst="rect">
            <a:avLst/>
          </a:prstGeom>
        </p:spPr>
      </p:pic>
      <p:grpSp>
        <p:nvGrpSpPr>
          <p:cNvPr id="3" name="Group 2">
            <a:extLst>
              <a:ext uri="{FF2B5EF4-FFF2-40B4-BE49-F238E27FC236}">
                <a16:creationId xmlns:a16="http://schemas.microsoft.com/office/drawing/2014/main" id="{871CC175-9DC2-3BD2-28EF-6AC9E2DDA1A6}"/>
              </a:ext>
            </a:extLst>
          </p:cNvPr>
          <p:cNvGrpSpPr>
            <a:grpSpLocks noGrp="1" noUngrp="1" noRot="1" noMove="1" noResize="1"/>
          </p:cNvGrpSpPr>
          <p:nvPr/>
        </p:nvGrpSpPr>
        <p:grpSpPr>
          <a:xfrm>
            <a:off x="1233042" y="4042296"/>
            <a:ext cx="4761358" cy="594360"/>
            <a:chOff x="1233042" y="3883580"/>
            <a:chExt cx="4761358" cy="594360"/>
          </a:xfrm>
        </p:grpSpPr>
        <p:sp>
          <p:nvSpPr>
            <p:cNvPr id="4" name="TextBox 3">
              <a:extLst>
                <a:ext uri="{FF2B5EF4-FFF2-40B4-BE49-F238E27FC236}">
                  <a16:creationId xmlns:a16="http://schemas.microsoft.com/office/drawing/2014/main" id="{6DF061CB-96CB-387D-6E51-581833ACEC41}"/>
                </a:ext>
              </a:extLst>
            </p:cNvPr>
            <p:cNvSpPr txBox="1">
              <a:spLocks noGrp="1" noRot="1" noMove="1" noResize="1" noEditPoints="1" noAdjustHandles="1" noChangeArrowheads="1" noChangeShapeType="1"/>
            </p:cNvSpPr>
            <p:nvPr/>
          </p:nvSpPr>
          <p:spPr>
            <a:xfrm>
              <a:off x="1934019" y="3888373"/>
              <a:ext cx="4060381" cy="584775"/>
            </a:xfrm>
            <a:prstGeom prst="rect">
              <a:avLst/>
            </a:prstGeom>
            <a:noFill/>
          </p:spPr>
          <p:txBody>
            <a:bodyPr wrap="square">
              <a:spAutoFit/>
            </a:bodyPr>
            <a:lstStyle/>
            <a:p>
              <a:r>
                <a:rPr lang="en-US" sz="3200" b="1" dirty="0">
                  <a:solidFill>
                    <a:schemeClr val="bg1">
                      <a:lumMod val="85000"/>
                    </a:schemeClr>
                  </a:solidFill>
                  <a:latin typeface="Helvetica Neue"/>
                </a:rPr>
                <a:t>Surface.Thicken</a:t>
              </a:r>
            </a:p>
          </p:txBody>
        </p:sp>
        <p:pic>
          <p:nvPicPr>
            <p:cNvPr id="7" name="Picture 6">
              <a:extLst>
                <a:ext uri="{FF2B5EF4-FFF2-40B4-BE49-F238E27FC236}">
                  <a16:creationId xmlns:a16="http://schemas.microsoft.com/office/drawing/2014/main" id="{D58FA19D-482D-2F93-2F7D-65F460B49039}"/>
                </a:ext>
              </a:extLst>
            </p:cNvPr>
            <p:cNvPicPr>
              <a:picLocks noGrp="1" noRot="1" noChangeAspect="1" noMove="1" noResize="1" noEditPoints="1" noAdjustHandles="1" noChangeArrowheads="1" noChangeShapeType="1" noCrop="1"/>
            </p:cNvPicPr>
            <p:nvPr/>
          </p:nvPicPr>
          <p:blipFill>
            <a:blip r:embed="rId4">
              <a:clrChange>
                <a:clrFrom>
                  <a:srgbClr val="CDCDCD"/>
                </a:clrFrom>
                <a:clrTo>
                  <a:srgbClr val="CDCDCD">
                    <a:alpha val="0"/>
                  </a:srgbClr>
                </a:clrTo>
              </a:clrChange>
              <a:alphaModFix amt="70000"/>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33042" y="3883580"/>
              <a:ext cx="5943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B9ED4975-D9DB-A7CC-848A-42FD2B36471D}"/>
              </a:ext>
            </a:extLst>
          </p:cNvPr>
          <p:cNvGrpSpPr>
            <a:grpSpLocks noGrp="1" noUngrp="1" noRot="1" noMove="1" noResize="1"/>
          </p:cNvGrpSpPr>
          <p:nvPr/>
        </p:nvGrpSpPr>
        <p:grpSpPr>
          <a:xfrm>
            <a:off x="1163853" y="5425736"/>
            <a:ext cx="6161828" cy="594360"/>
            <a:chOff x="1163853" y="5258541"/>
            <a:chExt cx="6161828" cy="594360"/>
          </a:xfrm>
        </p:grpSpPr>
        <p:sp>
          <p:nvSpPr>
            <p:cNvPr id="9" name="TextBox 8">
              <a:extLst>
                <a:ext uri="{FF2B5EF4-FFF2-40B4-BE49-F238E27FC236}">
                  <a16:creationId xmlns:a16="http://schemas.microsoft.com/office/drawing/2014/main" id="{58F3FC60-D22C-305E-D4BE-0D4D245DD658}"/>
                </a:ext>
              </a:extLst>
            </p:cNvPr>
            <p:cNvSpPr txBox="1">
              <a:spLocks noGrp="1" noRot="1" noMove="1" noResize="1" noEditPoints="1" noAdjustHandles="1" noChangeArrowheads="1" noChangeShapeType="1"/>
            </p:cNvSpPr>
            <p:nvPr/>
          </p:nvSpPr>
          <p:spPr>
            <a:xfrm>
              <a:off x="1931763" y="5263334"/>
              <a:ext cx="5393918" cy="584775"/>
            </a:xfrm>
            <a:prstGeom prst="rect">
              <a:avLst/>
            </a:prstGeom>
            <a:noFill/>
          </p:spPr>
          <p:txBody>
            <a:bodyPr wrap="square">
              <a:spAutoFit/>
            </a:bodyPr>
            <a:lstStyle/>
            <a:p>
              <a:r>
                <a:rPr lang="en-US" sz="3200" b="1" dirty="0">
                  <a:solidFill>
                    <a:srgbClr val="333333"/>
                  </a:solidFill>
                  <a:latin typeface="Helvetica Neue"/>
                </a:rPr>
                <a:t>Cylinder.ByPointsRadius</a:t>
              </a:r>
            </a:p>
          </p:txBody>
        </p:sp>
        <p:pic>
          <p:nvPicPr>
            <p:cNvPr id="10" name="Picture 8">
              <a:extLst>
                <a:ext uri="{FF2B5EF4-FFF2-40B4-BE49-F238E27FC236}">
                  <a16:creationId xmlns:a16="http://schemas.microsoft.com/office/drawing/2014/main" id="{CEB56BE9-8F6D-FA15-38B0-06F837EC3EE1}"/>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t="8183" b="8607"/>
            <a:stretch/>
          </p:blipFill>
          <p:spPr bwMode="auto">
            <a:xfrm>
              <a:off x="1163853" y="5258541"/>
              <a:ext cx="714289" cy="594360"/>
            </a:xfrm>
            <a:prstGeom prst="rect">
              <a:avLst/>
            </a:prstGeom>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6B460765-CC1E-62DE-6EDA-B9E3104B041C}"/>
              </a:ext>
            </a:extLst>
          </p:cNvPr>
          <p:cNvGrpSpPr>
            <a:grpSpLocks noGrp="1" noUngrp="1" noRot="1" noMove="1" noResize="1"/>
          </p:cNvGrpSpPr>
          <p:nvPr/>
        </p:nvGrpSpPr>
        <p:grpSpPr>
          <a:xfrm>
            <a:off x="1301235" y="4734016"/>
            <a:ext cx="4930880" cy="594360"/>
            <a:chOff x="1301235" y="4553256"/>
            <a:chExt cx="4930880" cy="594360"/>
          </a:xfrm>
        </p:grpSpPr>
        <p:sp>
          <p:nvSpPr>
            <p:cNvPr id="19" name="TextBox 18">
              <a:extLst>
                <a:ext uri="{FF2B5EF4-FFF2-40B4-BE49-F238E27FC236}">
                  <a16:creationId xmlns:a16="http://schemas.microsoft.com/office/drawing/2014/main" id="{4EF174F7-160E-784F-1224-2AB8D5C4EE11}"/>
                </a:ext>
              </a:extLst>
            </p:cNvPr>
            <p:cNvSpPr txBox="1">
              <a:spLocks noGrp="1" noRot="1" noMove="1" noResize="1" noEditPoints="1" noAdjustHandles="1" noChangeArrowheads="1" noChangeShapeType="1"/>
            </p:cNvSpPr>
            <p:nvPr/>
          </p:nvSpPr>
          <p:spPr>
            <a:xfrm>
              <a:off x="1931762" y="4558049"/>
              <a:ext cx="4300353"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pic>
          <p:nvPicPr>
            <p:cNvPr id="20" name="Picture 2" descr="IMAGE">
              <a:extLst>
                <a:ext uri="{FF2B5EF4-FFF2-40B4-BE49-F238E27FC236}">
                  <a16:creationId xmlns:a16="http://schemas.microsoft.com/office/drawing/2014/main" id="{926A7BFE-4EF2-34C7-5024-D78E741461C3}"/>
                </a:ext>
              </a:extLst>
            </p:cNvPr>
            <p:cNvPicPr>
              <a:picLocks noGrp="1" noRot="1" noChangeAspect="1" noMove="1" noResize="1" noEditPoints="1" noAdjustHandles="1" noChangeArrowheads="1" noChangeShapeType="1" noCrop="1"/>
            </p:cNvPicPr>
            <p:nvPr/>
          </p:nvPicPr>
          <p:blipFill rotWithShape="1">
            <a:blip r:embed="rId6"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301235" y="4553256"/>
              <a:ext cx="4761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9A0E6663-A430-35F5-3EB0-D9E8A27DFA7D}"/>
              </a:ext>
            </a:extLst>
          </p:cNvPr>
          <p:cNvGrpSpPr>
            <a:grpSpLocks noGrp="1" noUngrp="1" noRot="1" noMove="1" noResize="1"/>
          </p:cNvGrpSpPr>
          <p:nvPr/>
        </p:nvGrpSpPr>
        <p:grpSpPr>
          <a:xfrm>
            <a:off x="1167395" y="3350576"/>
            <a:ext cx="4928605" cy="594360"/>
            <a:chOff x="1167395" y="3184716"/>
            <a:chExt cx="4928605" cy="594360"/>
          </a:xfrm>
        </p:grpSpPr>
        <p:sp>
          <p:nvSpPr>
            <p:cNvPr id="25" name="TextBox 24">
              <a:extLst>
                <a:ext uri="{FF2B5EF4-FFF2-40B4-BE49-F238E27FC236}">
                  <a16:creationId xmlns:a16="http://schemas.microsoft.com/office/drawing/2014/main" id="{C4BE9203-9875-828B-BFC3-C43616CA80B0}"/>
                </a:ext>
              </a:extLst>
            </p:cNvPr>
            <p:cNvSpPr txBox="1">
              <a:spLocks noGrp="1" noRot="1" noMove="1" noResize="1" noEditPoints="1" noAdjustHandles="1" noChangeArrowheads="1" noChangeShapeType="1"/>
            </p:cNvSpPr>
            <p:nvPr/>
          </p:nvSpPr>
          <p:spPr>
            <a:xfrm>
              <a:off x="1893867" y="3189509"/>
              <a:ext cx="4202133" cy="584775"/>
            </a:xfrm>
            <a:prstGeom prst="rect">
              <a:avLst/>
            </a:prstGeom>
            <a:noFill/>
          </p:spPr>
          <p:txBody>
            <a:bodyPr wrap="square">
              <a:spAutoFit/>
            </a:bodyPr>
            <a:lstStyle/>
            <a:p>
              <a:r>
                <a:rPr lang="en-US" sz="3200" b="1" dirty="0">
                  <a:solidFill>
                    <a:schemeClr val="bg1">
                      <a:lumMod val="85000"/>
                    </a:schemeClr>
                  </a:solidFill>
                  <a:latin typeface="Helvetica Neue"/>
                </a:rPr>
                <a:t>Geometry.Mirror</a:t>
              </a:r>
            </a:p>
          </p:txBody>
        </p:sp>
        <p:pic>
          <p:nvPicPr>
            <p:cNvPr id="28" name="Picture 27">
              <a:extLst>
                <a:ext uri="{FF2B5EF4-FFF2-40B4-BE49-F238E27FC236}">
                  <a16:creationId xmlns:a16="http://schemas.microsoft.com/office/drawing/2014/main" id="{4C36149C-D486-4A8C-5307-884916715BC0}"/>
                </a:ext>
              </a:extLst>
            </p:cNvPr>
            <p:cNvPicPr>
              <a:picLocks noGrp="1" noRot="1" noChangeAspect="1" noMove="1" noResize="1" noEditPoints="1" noAdjustHandles="1" noChangeArrowheads="1" noChangeShapeType="1" noCrop="1"/>
            </p:cNvPicPr>
            <p:nvPr/>
          </p:nvPicPr>
          <p:blipFill>
            <a:blip r:embed="rId7"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tretch>
              <a:fillRect/>
            </a:stretch>
          </p:blipFill>
          <p:spPr>
            <a:xfrm>
              <a:off x="1167395" y="3184716"/>
              <a:ext cx="587682" cy="594360"/>
            </a:xfrm>
            <a:prstGeom prst="rect">
              <a:avLst/>
            </a:prstGeom>
            <a:noFill/>
          </p:spPr>
        </p:pic>
      </p:grpSp>
      <p:grpSp>
        <p:nvGrpSpPr>
          <p:cNvPr id="29" name="Group 28">
            <a:extLst>
              <a:ext uri="{FF2B5EF4-FFF2-40B4-BE49-F238E27FC236}">
                <a16:creationId xmlns:a16="http://schemas.microsoft.com/office/drawing/2014/main" id="{DF9DD22D-ADD0-880B-201B-E6EAD6C904AC}"/>
              </a:ext>
            </a:extLst>
          </p:cNvPr>
          <p:cNvGrpSpPr>
            <a:grpSpLocks noGrp="1" noUngrp="1" noRot="1" noMove="1" noResize="1"/>
          </p:cNvGrpSpPr>
          <p:nvPr/>
        </p:nvGrpSpPr>
        <p:grpSpPr>
          <a:xfrm>
            <a:off x="1301235" y="1275416"/>
            <a:ext cx="4930881" cy="594360"/>
            <a:chOff x="1301235" y="1097616"/>
            <a:chExt cx="4930881" cy="594360"/>
          </a:xfrm>
        </p:grpSpPr>
        <p:pic>
          <p:nvPicPr>
            <p:cNvPr id="30" name="Picture 2" descr="IMAGE">
              <a:extLst>
                <a:ext uri="{FF2B5EF4-FFF2-40B4-BE49-F238E27FC236}">
                  <a16:creationId xmlns:a16="http://schemas.microsoft.com/office/drawing/2014/main" id="{3972E531-6078-3014-B709-246785876364}"/>
                </a:ext>
              </a:extLst>
            </p:cNvPr>
            <p:cNvPicPr>
              <a:picLocks noGrp="1" noRot="1" noMove="1" noResize="1" noEditPoints="1" noAdjustHandles="1" noChangeArrowheads="1" noChangeShapeType="1" noCrop="1"/>
            </p:cNvPicPr>
            <p:nvPr/>
          </p:nvPicPr>
          <p:blipFill rotWithShape="1">
            <a:blip r:embed="rId6"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4E641A4-16BA-C92D-534B-7652C743C2A0}"/>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32" name="Group 31">
            <a:extLst>
              <a:ext uri="{FF2B5EF4-FFF2-40B4-BE49-F238E27FC236}">
                <a16:creationId xmlns:a16="http://schemas.microsoft.com/office/drawing/2014/main" id="{F7B41932-CDA4-D6B1-D16B-9F2B5BA8D55C}"/>
              </a:ext>
            </a:extLst>
          </p:cNvPr>
          <p:cNvGrpSpPr>
            <a:grpSpLocks noGrp="1" noUngrp="1" noRot="1" noMove="1" noResize="1"/>
          </p:cNvGrpSpPr>
          <p:nvPr/>
        </p:nvGrpSpPr>
        <p:grpSpPr>
          <a:xfrm>
            <a:off x="1233042" y="1967136"/>
            <a:ext cx="5021392" cy="594360"/>
            <a:chOff x="1233042" y="1794815"/>
            <a:chExt cx="5021392" cy="594360"/>
          </a:xfrm>
        </p:grpSpPr>
        <p:pic>
          <p:nvPicPr>
            <p:cNvPr id="33" name="Picture 2" descr="IMAGE">
              <a:extLst>
                <a:ext uri="{FF2B5EF4-FFF2-40B4-BE49-F238E27FC236}">
                  <a16:creationId xmlns:a16="http://schemas.microsoft.com/office/drawing/2014/main" id="{B26CFB81-1D23-27B4-BDC6-6A09F2EDC21A}"/>
                </a:ext>
              </a:extLst>
            </p:cNvPr>
            <p:cNvPicPr>
              <a:picLocks noGrp="1" noRot="1" noMove="1" noResize="1" noEditPoints="1" noAdjustHandles="1" noChangeArrowheads="1" noChangeShapeType="1" noCrop="1"/>
            </p:cNvPicPr>
            <p:nvPr/>
          </p:nvPicPr>
          <p:blipFill>
            <a:blip r:embed="rId8"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BE81A6D-16D8-00F6-B682-A4A6B9601BDC}"/>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37" name="Group 36">
            <a:extLst>
              <a:ext uri="{FF2B5EF4-FFF2-40B4-BE49-F238E27FC236}">
                <a16:creationId xmlns:a16="http://schemas.microsoft.com/office/drawing/2014/main" id="{393694B3-316F-8F8B-7C8C-DFA8EC257A57}"/>
              </a:ext>
            </a:extLst>
          </p:cNvPr>
          <p:cNvGrpSpPr>
            <a:grpSpLocks noGrp="1" noUngrp="1" noRot="1" noMove="1" noResize="1"/>
          </p:cNvGrpSpPr>
          <p:nvPr/>
        </p:nvGrpSpPr>
        <p:grpSpPr>
          <a:xfrm>
            <a:off x="1146761" y="2658856"/>
            <a:ext cx="4400090" cy="594360"/>
            <a:chOff x="1146761" y="2495656"/>
            <a:chExt cx="4400090" cy="594360"/>
          </a:xfrm>
        </p:grpSpPr>
        <p:sp>
          <p:nvSpPr>
            <p:cNvPr id="38" name="TextBox 37">
              <a:extLst>
                <a:ext uri="{FF2B5EF4-FFF2-40B4-BE49-F238E27FC236}">
                  <a16:creationId xmlns:a16="http://schemas.microsoft.com/office/drawing/2014/main" id="{8E7B0F51-2634-EEAE-0944-8DA438189764}"/>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chemeClr val="bg1">
                      <a:lumMod val="85000"/>
                    </a:schemeClr>
                  </a:solidFill>
                  <a:latin typeface="Helvetica Neue"/>
                </a:rPr>
                <a:t>Surface.ByPatch</a:t>
              </a:r>
            </a:p>
          </p:txBody>
        </p:sp>
        <p:pic>
          <p:nvPicPr>
            <p:cNvPr id="39" name="Picture 2">
              <a:extLst>
                <a:ext uri="{FF2B5EF4-FFF2-40B4-BE49-F238E27FC236}">
                  <a16:creationId xmlns:a16="http://schemas.microsoft.com/office/drawing/2014/main" id="{3FA5AD95-89AD-043E-B0B7-6136185868F0}"/>
                </a:ext>
              </a:extLst>
            </p:cNvPr>
            <p:cNvPicPr>
              <a:picLocks noGrp="1" noRot="1" noMove="1" noResize="1" noEditPoints="1" noAdjustHandles="1" noChangeArrowheads="1" noChangeShapeType="1" noCrop="1"/>
            </p:cNvPicPr>
            <p:nvPr/>
          </p:nvPicPr>
          <p:blipFill rotWithShape="1">
            <a:blip r:embed="rId9"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TextBox 40">
            <a:extLst>
              <a:ext uri="{FF2B5EF4-FFF2-40B4-BE49-F238E27FC236}">
                <a16:creationId xmlns:a16="http://schemas.microsoft.com/office/drawing/2014/main" id="{A6818888-779F-E7D7-B70D-273E154AE4CE}"/>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Building Geometry – Connect the Dots</a:t>
            </a:r>
          </a:p>
        </p:txBody>
      </p:sp>
      <p:pic>
        <p:nvPicPr>
          <p:cNvPr id="43" name="Picture 42">
            <a:extLst>
              <a:ext uri="{FF2B5EF4-FFF2-40B4-BE49-F238E27FC236}">
                <a16:creationId xmlns:a16="http://schemas.microsoft.com/office/drawing/2014/main" id="{70FBA845-8BEA-F1B7-C8CA-9E269974B517}"/>
              </a:ext>
            </a:extLst>
          </p:cNvPr>
          <p:cNvPicPr>
            <a:picLocks noGrp="1" noRot="1" noChangeAspect="1" noMove="1" noResize="1" noEditPoints="1" noAdjustHandles="1" noChangeArrowheads="1" noChangeShapeType="1" noCrop="1"/>
          </p:cNvPicPr>
          <p:nvPr/>
        </p:nvPicPr>
        <p:blipFill>
          <a:blip r:embed="rId10"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spTree>
    <p:extLst>
      <p:ext uri="{BB962C8B-B14F-4D97-AF65-F5344CB8AC3E}">
        <p14:creationId xmlns:p14="http://schemas.microsoft.com/office/powerpoint/2010/main" val="4778407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ABA4E724-E357-FD33-713C-5297C75F342F}"/>
              </a:ext>
            </a:extLst>
          </p:cNvPr>
          <p:cNvGrpSpPr>
            <a:grpSpLocks noGrp="1" noUngrp="1" noRot="1" noMove="1" noResize="1"/>
          </p:cNvGrpSpPr>
          <p:nvPr/>
        </p:nvGrpSpPr>
        <p:grpSpPr>
          <a:xfrm>
            <a:off x="1233042" y="4042296"/>
            <a:ext cx="4761358" cy="594360"/>
            <a:chOff x="1233042" y="3883580"/>
            <a:chExt cx="4761358" cy="594360"/>
          </a:xfrm>
        </p:grpSpPr>
        <p:sp>
          <p:nvSpPr>
            <p:cNvPr id="23" name="TextBox 22">
              <a:extLst>
                <a:ext uri="{FF2B5EF4-FFF2-40B4-BE49-F238E27FC236}">
                  <a16:creationId xmlns:a16="http://schemas.microsoft.com/office/drawing/2014/main" id="{2821379B-2127-97F5-E28A-012C979391D9}"/>
                </a:ext>
              </a:extLst>
            </p:cNvPr>
            <p:cNvSpPr txBox="1">
              <a:spLocks noGrp="1" noRot="1" noMove="1" noResize="1" noEditPoints="1" noAdjustHandles="1" noChangeArrowheads="1" noChangeShapeType="1"/>
            </p:cNvSpPr>
            <p:nvPr/>
          </p:nvSpPr>
          <p:spPr>
            <a:xfrm>
              <a:off x="1934019" y="3888373"/>
              <a:ext cx="4060381" cy="584775"/>
            </a:xfrm>
            <a:prstGeom prst="rect">
              <a:avLst/>
            </a:prstGeom>
            <a:noFill/>
          </p:spPr>
          <p:txBody>
            <a:bodyPr wrap="square">
              <a:spAutoFit/>
            </a:bodyPr>
            <a:lstStyle/>
            <a:p>
              <a:r>
                <a:rPr lang="en-US" sz="3200" b="1" dirty="0">
                  <a:solidFill>
                    <a:schemeClr val="bg1">
                      <a:lumMod val="85000"/>
                    </a:schemeClr>
                  </a:solidFill>
                  <a:latin typeface="Helvetica Neue"/>
                </a:rPr>
                <a:t>Surface.Thicken</a:t>
              </a:r>
            </a:p>
          </p:txBody>
        </p:sp>
        <p:pic>
          <p:nvPicPr>
            <p:cNvPr id="6150" name="Picture 6">
              <a:extLst>
                <a:ext uri="{FF2B5EF4-FFF2-40B4-BE49-F238E27FC236}">
                  <a16:creationId xmlns:a16="http://schemas.microsoft.com/office/drawing/2014/main" id="{4D25A9DC-00BC-4336-95F4-0B98190FB84A}"/>
                </a:ext>
              </a:extLst>
            </p:cNvPr>
            <p:cNvPicPr>
              <a:picLocks noGrp="1" noRot="1" noChangeAspect="1" noMove="1" noResize="1" noEditPoints="1" noAdjustHandles="1" noChangeArrowheads="1" noChangeShapeType="1" noCrop="1"/>
            </p:cNvPicPr>
            <p:nvPr/>
          </p:nvPicPr>
          <p:blipFill>
            <a:blip r:embed="rId3">
              <a:clrChange>
                <a:clrFrom>
                  <a:srgbClr val="CDCDCD"/>
                </a:clrFrom>
                <a:clrTo>
                  <a:srgbClr val="CDCDCD">
                    <a:alpha val="0"/>
                  </a:srgbClr>
                </a:clrTo>
              </a:clrChange>
              <a:alphaModFix amt="70000"/>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33042" y="3883580"/>
              <a:ext cx="5943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2AF8EC24-ABD5-2CDC-9E7A-8F89C2419F1F}"/>
              </a:ext>
            </a:extLst>
          </p:cNvPr>
          <p:cNvGrpSpPr>
            <a:grpSpLocks noGrp="1" noUngrp="1" noRot="1" noMove="1" noResize="1"/>
          </p:cNvGrpSpPr>
          <p:nvPr/>
        </p:nvGrpSpPr>
        <p:grpSpPr>
          <a:xfrm>
            <a:off x="1163853" y="5425736"/>
            <a:ext cx="6161828" cy="594360"/>
            <a:chOff x="1163853" y="5258541"/>
            <a:chExt cx="6161828" cy="594360"/>
          </a:xfrm>
        </p:grpSpPr>
        <p:sp>
          <p:nvSpPr>
            <p:cNvPr id="26" name="TextBox 25">
              <a:extLst>
                <a:ext uri="{FF2B5EF4-FFF2-40B4-BE49-F238E27FC236}">
                  <a16:creationId xmlns:a16="http://schemas.microsoft.com/office/drawing/2014/main" id="{E1B75F4B-9BC5-4FC9-7F02-BEA8E4FC6BE4}"/>
                </a:ext>
              </a:extLst>
            </p:cNvPr>
            <p:cNvSpPr txBox="1">
              <a:spLocks noGrp="1" noRot="1" noMove="1" noResize="1" noEditPoints="1" noAdjustHandles="1" noChangeArrowheads="1" noChangeShapeType="1"/>
            </p:cNvSpPr>
            <p:nvPr/>
          </p:nvSpPr>
          <p:spPr>
            <a:xfrm>
              <a:off x="1931763" y="5263334"/>
              <a:ext cx="5393918" cy="584775"/>
            </a:xfrm>
            <a:prstGeom prst="rect">
              <a:avLst/>
            </a:prstGeom>
            <a:noFill/>
          </p:spPr>
          <p:txBody>
            <a:bodyPr wrap="square">
              <a:spAutoFit/>
            </a:bodyPr>
            <a:lstStyle/>
            <a:p>
              <a:r>
                <a:rPr lang="en-US" sz="3200" b="1" dirty="0">
                  <a:solidFill>
                    <a:schemeClr val="bg1">
                      <a:lumMod val="85000"/>
                    </a:schemeClr>
                  </a:solidFill>
                  <a:latin typeface="Helvetica Neue"/>
                </a:rPr>
                <a:t>Cylinder.ByPointsRadius</a:t>
              </a:r>
            </a:p>
          </p:txBody>
        </p:sp>
        <p:pic>
          <p:nvPicPr>
            <p:cNvPr id="6152" name="Picture 8">
              <a:extLst>
                <a:ext uri="{FF2B5EF4-FFF2-40B4-BE49-F238E27FC236}">
                  <a16:creationId xmlns:a16="http://schemas.microsoft.com/office/drawing/2014/main" id="{230A6989-8DDA-D3D8-53E7-0252B8712E95}"/>
                </a:ext>
              </a:extLst>
            </p:cNvPr>
            <p:cNvPicPr>
              <a:picLocks noGrp="1" noRot="1" noChangeAspect="1" noMove="1" noResize="1" noEditPoints="1" noAdjustHandles="1" noChangeArrowheads="1" noChangeShapeType="1" noCrop="1"/>
            </p:cNvPicPr>
            <p:nvPr/>
          </p:nvPicPr>
          <p:blipFill rotWithShape="1">
            <a:blip r:embed="rId4"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t="8183" b="8607"/>
            <a:stretch/>
          </p:blipFill>
          <p:spPr bwMode="auto">
            <a:xfrm>
              <a:off x="1163853" y="5258541"/>
              <a:ext cx="714289"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17596532-F096-9C7A-A036-8981C8278FF1}"/>
              </a:ext>
            </a:extLst>
          </p:cNvPr>
          <p:cNvGrpSpPr>
            <a:grpSpLocks noGrp="1" noUngrp="1" noRot="1" noMove="1" noResize="1"/>
          </p:cNvGrpSpPr>
          <p:nvPr/>
        </p:nvGrpSpPr>
        <p:grpSpPr>
          <a:xfrm>
            <a:off x="1233042" y="6117458"/>
            <a:ext cx="5699192" cy="594360"/>
            <a:chOff x="1233042" y="5939658"/>
            <a:chExt cx="5699192" cy="594360"/>
          </a:xfrm>
        </p:grpSpPr>
        <p:sp>
          <p:nvSpPr>
            <p:cNvPr id="35" name="TextBox 34">
              <a:extLst>
                <a:ext uri="{FF2B5EF4-FFF2-40B4-BE49-F238E27FC236}">
                  <a16:creationId xmlns:a16="http://schemas.microsoft.com/office/drawing/2014/main" id="{67719232-F40E-8543-BD02-BB1CD4735DC8}"/>
                </a:ext>
              </a:extLst>
            </p:cNvPr>
            <p:cNvSpPr txBox="1">
              <a:spLocks noGrp="1" noRot="1" noMove="1" noResize="1" noEditPoints="1" noAdjustHandles="1" noChangeArrowheads="1" noChangeShapeType="1"/>
            </p:cNvSpPr>
            <p:nvPr/>
          </p:nvSpPr>
          <p:spPr>
            <a:xfrm>
              <a:off x="1890675" y="5944451"/>
              <a:ext cx="5041559" cy="584775"/>
            </a:xfrm>
            <a:prstGeom prst="rect">
              <a:avLst/>
            </a:prstGeom>
            <a:noFill/>
          </p:spPr>
          <p:txBody>
            <a:bodyPr wrap="square">
              <a:spAutoFit/>
            </a:bodyPr>
            <a:lstStyle/>
            <a:p>
              <a:r>
                <a:rPr lang="en-US" sz="3200" b="1" dirty="0">
                  <a:solidFill>
                    <a:srgbClr val="333333"/>
                  </a:solidFill>
                  <a:latin typeface="Helvetica Neue"/>
                </a:rPr>
                <a:t>Solid.ByUnion</a:t>
              </a:r>
            </a:p>
          </p:txBody>
        </p:sp>
        <p:pic>
          <p:nvPicPr>
            <p:cNvPr id="6154" name="Picture 10">
              <a:extLst>
                <a:ext uri="{FF2B5EF4-FFF2-40B4-BE49-F238E27FC236}">
                  <a16:creationId xmlns:a16="http://schemas.microsoft.com/office/drawing/2014/main" id="{ECC4F19D-05B3-0179-A403-312888EF6CE5}"/>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a:ext>
              </a:extLst>
            </a:blip>
            <a:srcRect/>
            <a:stretch>
              <a:fillRect/>
            </a:stretch>
          </p:blipFill>
          <p:spPr bwMode="auto">
            <a:xfrm>
              <a:off x="1233042" y="5939658"/>
              <a:ext cx="5943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9DE32288-688E-06F5-1AC2-9A60D720B46F}"/>
              </a:ext>
            </a:extLst>
          </p:cNvPr>
          <p:cNvGrpSpPr>
            <a:grpSpLocks noGrp="1" noUngrp="1" noRot="1" noMove="1" noResize="1"/>
          </p:cNvGrpSpPr>
          <p:nvPr/>
        </p:nvGrpSpPr>
        <p:grpSpPr>
          <a:xfrm>
            <a:off x="1301235" y="4734016"/>
            <a:ext cx="4930880" cy="594360"/>
            <a:chOff x="1301235" y="4553256"/>
            <a:chExt cx="4930880" cy="594360"/>
          </a:xfrm>
        </p:grpSpPr>
        <p:sp>
          <p:nvSpPr>
            <p:cNvPr id="27" name="TextBox 26">
              <a:extLst>
                <a:ext uri="{FF2B5EF4-FFF2-40B4-BE49-F238E27FC236}">
                  <a16:creationId xmlns:a16="http://schemas.microsoft.com/office/drawing/2014/main" id="{8EC267B4-997E-966E-EAB2-903DAC21D2FA}"/>
                </a:ext>
              </a:extLst>
            </p:cNvPr>
            <p:cNvSpPr txBox="1">
              <a:spLocks noGrp="1" noRot="1" noMove="1" noResize="1" noEditPoints="1" noAdjustHandles="1" noChangeArrowheads="1" noChangeShapeType="1"/>
            </p:cNvSpPr>
            <p:nvPr/>
          </p:nvSpPr>
          <p:spPr>
            <a:xfrm>
              <a:off x="1931762" y="4558049"/>
              <a:ext cx="4300353"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pic>
          <p:nvPicPr>
            <p:cNvPr id="42" name="Picture 2" descr="IMAGE">
              <a:extLst>
                <a:ext uri="{FF2B5EF4-FFF2-40B4-BE49-F238E27FC236}">
                  <a16:creationId xmlns:a16="http://schemas.microsoft.com/office/drawing/2014/main" id="{B212CEC7-B5EE-44D1-5F37-E6D1A76D9E6A}"/>
                </a:ext>
              </a:extLst>
            </p:cNvPr>
            <p:cNvPicPr>
              <a:picLocks noGrp="1" noRot="1" noChangeAspect="1" noMove="1" noResize="1" noEditPoints="1" noAdjustHandles="1" noChangeArrowheads="1" noChangeShapeType="1" noCrop="1"/>
            </p:cNvPicPr>
            <p:nvPr/>
          </p:nvPicPr>
          <p:blipFill rotWithShape="1">
            <a:blip r:embed="rId6"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301235" y="4553256"/>
              <a:ext cx="4761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F074ED-2D84-17C0-92BE-485CBF754D22}"/>
              </a:ext>
            </a:extLst>
          </p:cNvPr>
          <p:cNvGrpSpPr>
            <a:grpSpLocks noGrp="1" noUngrp="1" noRot="1" noMove="1" noResize="1"/>
          </p:cNvGrpSpPr>
          <p:nvPr/>
        </p:nvGrpSpPr>
        <p:grpSpPr>
          <a:xfrm>
            <a:off x="1167395" y="3350576"/>
            <a:ext cx="4928605" cy="594360"/>
            <a:chOff x="1167395" y="3184716"/>
            <a:chExt cx="4928605" cy="594360"/>
          </a:xfrm>
        </p:grpSpPr>
        <p:sp>
          <p:nvSpPr>
            <p:cNvPr id="15" name="TextBox 14">
              <a:extLst>
                <a:ext uri="{FF2B5EF4-FFF2-40B4-BE49-F238E27FC236}">
                  <a16:creationId xmlns:a16="http://schemas.microsoft.com/office/drawing/2014/main" id="{9937D200-BA77-D0E4-8AFC-33227531FC60}"/>
                </a:ext>
              </a:extLst>
            </p:cNvPr>
            <p:cNvSpPr txBox="1">
              <a:spLocks noGrp="1" noRot="1" noMove="1" noResize="1" noEditPoints="1" noAdjustHandles="1" noChangeArrowheads="1" noChangeShapeType="1"/>
            </p:cNvSpPr>
            <p:nvPr/>
          </p:nvSpPr>
          <p:spPr>
            <a:xfrm>
              <a:off x="1893867" y="3189509"/>
              <a:ext cx="4202133" cy="584775"/>
            </a:xfrm>
            <a:prstGeom prst="rect">
              <a:avLst/>
            </a:prstGeom>
            <a:noFill/>
          </p:spPr>
          <p:txBody>
            <a:bodyPr wrap="square">
              <a:spAutoFit/>
            </a:bodyPr>
            <a:lstStyle/>
            <a:p>
              <a:r>
                <a:rPr lang="en-US" sz="3200" b="1" dirty="0">
                  <a:solidFill>
                    <a:schemeClr val="bg1">
                      <a:lumMod val="85000"/>
                    </a:schemeClr>
                  </a:solidFill>
                  <a:latin typeface="Helvetica Neue"/>
                </a:rPr>
                <a:t>Geometry.Mirror</a:t>
              </a:r>
            </a:p>
          </p:txBody>
        </p:sp>
        <p:pic>
          <p:nvPicPr>
            <p:cNvPr id="17" name="Picture 16">
              <a:extLst>
                <a:ext uri="{FF2B5EF4-FFF2-40B4-BE49-F238E27FC236}">
                  <a16:creationId xmlns:a16="http://schemas.microsoft.com/office/drawing/2014/main" id="{2785122F-BB83-7792-CAB3-5896139596C2}"/>
                </a:ext>
              </a:extLst>
            </p:cNvPr>
            <p:cNvPicPr>
              <a:picLocks noGrp="1" noRot="1" noChangeAspect="1" noMove="1" noResize="1" noEditPoints="1" noAdjustHandles="1" noChangeArrowheads="1" noChangeShapeType="1" noCrop="1"/>
            </p:cNvPicPr>
            <p:nvPr/>
          </p:nvPicPr>
          <p:blipFill>
            <a:blip r:embed="rId7"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tretch>
              <a:fillRect/>
            </a:stretch>
          </p:blipFill>
          <p:spPr>
            <a:xfrm>
              <a:off x="1167395" y="3184716"/>
              <a:ext cx="587682" cy="594360"/>
            </a:xfrm>
            <a:prstGeom prst="rect">
              <a:avLst/>
            </a:prstGeom>
            <a:noFill/>
          </p:spPr>
        </p:pic>
      </p:grpSp>
      <p:grpSp>
        <p:nvGrpSpPr>
          <p:cNvPr id="18" name="Group 17">
            <a:extLst>
              <a:ext uri="{FF2B5EF4-FFF2-40B4-BE49-F238E27FC236}">
                <a16:creationId xmlns:a16="http://schemas.microsoft.com/office/drawing/2014/main" id="{658E5838-E314-27BB-BC20-4EAC7DF908B0}"/>
              </a:ext>
            </a:extLst>
          </p:cNvPr>
          <p:cNvGrpSpPr>
            <a:grpSpLocks noGrp="1" noUngrp="1" noRot="1" noMove="1" noResize="1"/>
          </p:cNvGrpSpPr>
          <p:nvPr/>
        </p:nvGrpSpPr>
        <p:grpSpPr>
          <a:xfrm>
            <a:off x="1301235" y="1275416"/>
            <a:ext cx="4930881" cy="594360"/>
            <a:chOff x="1301235" y="1097616"/>
            <a:chExt cx="4930881" cy="594360"/>
          </a:xfrm>
        </p:grpSpPr>
        <p:pic>
          <p:nvPicPr>
            <p:cNvPr id="21" name="Picture 2" descr="IMAGE">
              <a:extLst>
                <a:ext uri="{FF2B5EF4-FFF2-40B4-BE49-F238E27FC236}">
                  <a16:creationId xmlns:a16="http://schemas.microsoft.com/office/drawing/2014/main" id="{779BFC4C-B4DE-B614-1887-BFF34A98AC6E}"/>
                </a:ext>
              </a:extLst>
            </p:cNvPr>
            <p:cNvPicPr>
              <a:picLocks noGrp="1" noRot="1" noMove="1" noResize="1" noEditPoints="1" noAdjustHandles="1" noChangeArrowheads="1" noChangeShapeType="1" noCrop="1"/>
            </p:cNvPicPr>
            <p:nvPr/>
          </p:nvPicPr>
          <p:blipFill rotWithShape="1">
            <a:blip r:embed="rId6"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D1E7341-EFCC-6691-8D17-917042BB1351}"/>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34" name="Group 33">
            <a:extLst>
              <a:ext uri="{FF2B5EF4-FFF2-40B4-BE49-F238E27FC236}">
                <a16:creationId xmlns:a16="http://schemas.microsoft.com/office/drawing/2014/main" id="{70F3AB3E-BEEE-E622-E45D-F821BDFB5AFA}"/>
              </a:ext>
            </a:extLst>
          </p:cNvPr>
          <p:cNvGrpSpPr>
            <a:grpSpLocks noGrp="1" noUngrp="1" noRot="1" noMove="1" noResize="1"/>
          </p:cNvGrpSpPr>
          <p:nvPr/>
        </p:nvGrpSpPr>
        <p:grpSpPr>
          <a:xfrm>
            <a:off x="1233042" y="1967136"/>
            <a:ext cx="5021392" cy="594360"/>
            <a:chOff x="1233042" y="1794815"/>
            <a:chExt cx="5021392" cy="594360"/>
          </a:xfrm>
        </p:grpSpPr>
        <p:pic>
          <p:nvPicPr>
            <p:cNvPr id="36" name="Picture 2" descr="IMAGE">
              <a:extLst>
                <a:ext uri="{FF2B5EF4-FFF2-40B4-BE49-F238E27FC236}">
                  <a16:creationId xmlns:a16="http://schemas.microsoft.com/office/drawing/2014/main" id="{1CDC0E59-D9D0-8D6C-088E-09C714399A1D}"/>
                </a:ext>
              </a:extLst>
            </p:cNvPr>
            <p:cNvPicPr>
              <a:picLocks noGrp="1" noRot="1" noMove="1" noResize="1" noEditPoints="1" noAdjustHandles="1" noChangeArrowheads="1" noChangeShapeType="1" noCrop="1"/>
            </p:cNvPicPr>
            <p:nvPr/>
          </p:nvPicPr>
          <p:blipFill>
            <a:blip r:embed="rId8"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6CFDF11-E959-F67F-9CA6-E5117AAC5DA2}"/>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44" name="Group 43">
            <a:extLst>
              <a:ext uri="{FF2B5EF4-FFF2-40B4-BE49-F238E27FC236}">
                <a16:creationId xmlns:a16="http://schemas.microsoft.com/office/drawing/2014/main" id="{3F5AA5A0-1695-66DB-8518-4279B644CAD2}"/>
              </a:ext>
            </a:extLst>
          </p:cNvPr>
          <p:cNvGrpSpPr>
            <a:grpSpLocks noGrp="1" noUngrp="1" noRot="1" noMove="1" noResize="1"/>
          </p:cNvGrpSpPr>
          <p:nvPr/>
        </p:nvGrpSpPr>
        <p:grpSpPr>
          <a:xfrm>
            <a:off x="1146761" y="2658856"/>
            <a:ext cx="4400090" cy="594360"/>
            <a:chOff x="1146761" y="2495656"/>
            <a:chExt cx="4400090" cy="594360"/>
          </a:xfrm>
        </p:grpSpPr>
        <p:sp>
          <p:nvSpPr>
            <p:cNvPr id="51" name="TextBox 50">
              <a:extLst>
                <a:ext uri="{FF2B5EF4-FFF2-40B4-BE49-F238E27FC236}">
                  <a16:creationId xmlns:a16="http://schemas.microsoft.com/office/drawing/2014/main" id="{AFA12929-0B20-C015-B357-A19A5B1C1B41}"/>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chemeClr val="bg1">
                      <a:lumMod val="85000"/>
                    </a:schemeClr>
                  </a:solidFill>
                  <a:latin typeface="Helvetica Neue"/>
                </a:rPr>
                <a:t>Surface.ByPatch</a:t>
              </a:r>
            </a:p>
          </p:txBody>
        </p:sp>
        <p:pic>
          <p:nvPicPr>
            <p:cNvPr id="52" name="Picture 2">
              <a:extLst>
                <a:ext uri="{FF2B5EF4-FFF2-40B4-BE49-F238E27FC236}">
                  <a16:creationId xmlns:a16="http://schemas.microsoft.com/office/drawing/2014/main" id="{05F12C95-E588-35F1-A2E0-CD97469FEAD7}"/>
                </a:ext>
              </a:extLst>
            </p:cNvPr>
            <p:cNvPicPr>
              <a:picLocks noGrp="1" noRot="1" noMove="1" noResize="1" noEditPoints="1" noAdjustHandles="1" noChangeArrowheads="1" noChangeShapeType="1" noCrop="1"/>
            </p:cNvPicPr>
            <p:nvPr/>
          </p:nvPicPr>
          <p:blipFill rotWithShape="1">
            <a:blip r:embed="rId9"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Icon&#10;&#10;Description automatically generated">
            <a:extLst>
              <a:ext uri="{FF2B5EF4-FFF2-40B4-BE49-F238E27FC236}">
                <a16:creationId xmlns:a16="http://schemas.microsoft.com/office/drawing/2014/main" id="{5C415DA7-D71F-92D7-4D92-E8FCFB697728}"/>
              </a:ext>
            </a:extLst>
          </p:cNvPr>
          <p:cNvPicPr>
            <a:picLocks noGrp="1" noRot="1" noChangeAspect="1" noMove="1" noResize="1" noEditPoints="1" noAdjustHandles="1" noChangeArrowheads="1" noChangeShapeType="1" noCrop="1"/>
          </p:cNvPicPr>
          <p:nvPr/>
        </p:nvPicPr>
        <p:blipFill rotWithShape="1">
          <a:blip r:embed="rId10"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924245" y="1526620"/>
            <a:ext cx="4694102" cy="4700674"/>
          </a:xfrm>
          <a:prstGeom prst="rect">
            <a:avLst/>
          </a:prstGeom>
        </p:spPr>
      </p:pic>
      <p:sp>
        <p:nvSpPr>
          <p:cNvPr id="2" name="TextBox 1">
            <a:extLst>
              <a:ext uri="{FF2B5EF4-FFF2-40B4-BE49-F238E27FC236}">
                <a16:creationId xmlns:a16="http://schemas.microsoft.com/office/drawing/2014/main" id="{738EDA7C-C6FE-8035-5DA1-3354F922022A}"/>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4" name="Picture 3">
            <a:extLst>
              <a:ext uri="{FF2B5EF4-FFF2-40B4-BE49-F238E27FC236}">
                <a16:creationId xmlns:a16="http://schemas.microsoft.com/office/drawing/2014/main" id="{F409F194-C02A-3231-766F-8B47EEB3FF59}"/>
              </a:ext>
            </a:extLst>
          </p:cNvPr>
          <p:cNvPicPr>
            <a:picLocks noGrp="1" noRot="1" noChangeAspect="1" noMove="1" noResize="1" noEditPoints="1" noAdjustHandles="1" noChangeArrowheads="1" noChangeShapeType="1" noCrop="1"/>
          </p:cNvPicPr>
          <p:nvPr/>
        </p:nvPicPr>
        <p:blipFill>
          <a:blip r:embed="rId11"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spTree>
    <p:extLst>
      <p:ext uri="{BB962C8B-B14F-4D97-AF65-F5344CB8AC3E}">
        <p14:creationId xmlns:p14="http://schemas.microsoft.com/office/powerpoint/2010/main" val="36831419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Board-Game Icons - Free SVG &amp; PNG Board-Game Images - Noun Project">
            <a:extLst>
              <a:ext uri="{FF2B5EF4-FFF2-40B4-BE49-F238E27FC236}">
                <a16:creationId xmlns:a16="http://schemas.microsoft.com/office/drawing/2014/main" id="{E517AA69-B640-1668-EFBE-0B1E80C6EABA}"/>
              </a:ext>
            </a:extLst>
          </p:cNvPr>
          <p:cNvPicPr>
            <a:picLocks noChangeAspect="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t="4667" b="4500"/>
          <a:stretch/>
        </p:blipFill>
        <p:spPr bwMode="auto">
          <a:xfrm>
            <a:off x="508001" y="612619"/>
            <a:ext cx="755009" cy="68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339F17-F0A0-0E27-D9EB-14D4ECC0AA41}"/>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Board Geometry – Range &amp; Sequences</a:t>
            </a:r>
          </a:p>
        </p:txBody>
      </p:sp>
      <p:grpSp>
        <p:nvGrpSpPr>
          <p:cNvPr id="9" name="Group 8">
            <a:extLst>
              <a:ext uri="{FF2B5EF4-FFF2-40B4-BE49-F238E27FC236}">
                <a16:creationId xmlns:a16="http://schemas.microsoft.com/office/drawing/2014/main" id="{1E292E89-DC2D-7680-C65D-6D3499AE6F4E}"/>
              </a:ext>
            </a:extLst>
          </p:cNvPr>
          <p:cNvGrpSpPr/>
          <p:nvPr/>
        </p:nvGrpSpPr>
        <p:grpSpPr>
          <a:xfrm>
            <a:off x="636821" y="1782168"/>
            <a:ext cx="10368974" cy="4105275"/>
            <a:chOff x="224071" y="1770059"/>
            <a:chExt cx="10368974" cy="4105275"/>
          </a:xfrm>
        </p:grpSpPr>
        <p:pic>
          <p:nvPicPr>
            <p:cNvPr id="4" name="Picture 3">
              <a:extLst>
                <a:ext uri="{FF2B5EF4-FFF2-40B4-BE49-F238E27FC236}">
                  <a16:creationId xmlns:a16="http://schemas.microsoft.com/office/drawing/2014/main" id="{56ED2341-ABCB-D223-F309-7C0F0C17811C}"/>
                </a:ext>
              </a:extLst>
            </p:cNvPr>
            <p:cNvPicPr>
              <a:picLocks noChangeAspect="1"/>
            </p:cNvPicPr>
            <p:nvPr/>
          </p:nvPicPr>
          <p:blipFill>
            <a:blip r:embed="rId4"/>
            <a:stretch>
              <a:fillRect/>
            </a:stretch>
          </p:blipFill>
          <p:spPr>
            <a:xfrm>
              <a:off x="6630645" y="1770059"/>
              <a:ext cx="3962400" cy="4105275"/>
            </a:xfrm>
            <a:prstGeom prst="rect">
              <a:avLst/>
            </a:prstGeom>
          </p:spPr>
        </p:pic>
        <p:pic>
          <p:nvPicPr>
            <p:cNvPr id="25602" name="Picture 2" descr="Curve Parameter">
              <a:extLst>
                <a:ext uri="{FF2B5EF4-FFF2-40B4-BE49-F238E27FC236}">
                  <a16:creationId xmlns:a16="http://schemas.microsoft.com/office/drawing/2014/main" id="{E9F34FF0-80A2-90C1-E664-217C0BAC7049}"/>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24071" y="2969487"/>
              <a:ext cx="4511778" cy="17064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D2E1459-FDC6-6FCA-9124-064310B0191F}"/>
                </a:ext>
              </a:extLst>
            </p:cNvPr>
            <p:cNvPicPr>
              <a:picLocks noChangeAspect="1"/>
            </p:cNvPicPr>
            <p:nvPr/>
          </p:nvPicPr>
          <p:blipFill>
            <a:blip r:embed="rId6"/>
            <a:stretch>
              <a:fillRect/>
            </a:stretch>
          </p:blipFill>
          <p:spPr>
            <a:xfrm>
              <a:off x="5130797" y="3546473"/>
              <a:ext cx="1104900" cy="552450"/>
            </a:xfrm>
            <a:prstGeom prst="rect">
              <a:avLst/>
            </a:prstGeom>
          </p:spPr>
        </p:pic>
      </p:grpSp>
    </p:spTree>
    <p:extLst>
      <p:ext uri="{BB962C8B-B14F-4D97-AF65-F5344CB8AC3E}">
        <p14:creationId xmlns:p14="http://schemas.microsoft.com/office/powerpoint/2010/main" val="36805594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Board-Game Icons - Free SVG &amp; PNG Board-Game Images - Noun Project">
            <a:extLst>
              <a:ext uri="{FF2B5EF4-FFF2-40B4-BE49-F238E27FC236}">
                <a16:creationId xmlns:a16="http://schemas.microsoft.com/office/drawing/2014/main" id="{E517AA69-B640-1668-EFBE-0B1E80C6EABA}"/>
              </a:ext>
            </a:extLst>
          </p:cNvPr>
          <p:cNvPicPr>
            <a:picLocks noChangeAspect="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t="4667" b="4500"/>
          <a:stretch/>
        </p:blipFill>
        <p:spPr bwMode="auto">
          <a:xfrm>
            <a:off x="508001" y="612619"/>
            <a:ext cx="755009" cy="68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339F17-F0A0-0E27-D9EB-14D4ECC0AA41}"/>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Board Geometry – Range &amp; Sequences</a:t>
            </a:r>
          </a:p>
        </p:txBody>
      </p:sp>
      <p:pic>
        <p:nvPicPr>
          <p:cNvPr id="3" name="Picture 2">
            <a:extLst>
              <a:ext uri="{FF2B5EF4-FFF2-40B4-BE49-F238E27FC236}">
                <a16:creationId xmlns:a16="http://schemas.microsoft.com/office/drawing/2014/main" id="{E3AFFBC4-68A2-4D05-FF26-BF1C8DDED048}"/>
              </a:ext>
            </a:extLst>
          </p:cNvPr>
          <p:cNvPicPr>
            <a:picLocks noChangeAspect="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61947" y="2193986"/>
            <a:ext cx="11468100" cy="3453769"/>
          </a:xfrm>
          <a:prstGeom prst="rect">
            <a:avLst/>
          </a:prstGeom>
        </p:spPr>
      </p:pic>
    </p:spTree>
    <p:extLst>
      <p:ext uri="{BB962C8B-B14F-4D97-AF65-F5344CB8AC3E}">
        <p14:creationId xmlns:p14="http://schemas.microsoft.com/office/powerpoint/2010/main" val="2648487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35727</TotalTime>
  <Words>10808</Words>
  <Application>Microsoft Office PowerPoint</Application>
  <PresentationFormat>Widescreen</PresentationFormat>
  <Paragraphs>1556</Paragraphs>
  <Slides>152</Slides>
  <Notes>152</Notes>
  <HiddenSlides>0</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152</vt:i4>
      </vt:variant>
    </vt:vector>
  </HeadingPairs>
  <TitlesOfParts>
    <vt:vector size="180" baseType="lpstr">
      <vt:lpstr>-apple-system</vt:lpstr>
      <vt:lpstr>Arial</vt:lpstr>
      <vt:lpstr>Artifakt Element</vt:lpstr>
      <vt:lpstr>ArtifaktElement</vt:lpstr>
      <vt:lpstr>basier</vt:lpstr>
      <vt:lpstr>Calibri</vt:lpstr>
      <vt:lpstr>Calibri Light</vt:lpstr>
      <vt:lpstr>Cambria Math</vt:lpstr>
      <vt:lpstr>gitbook-content-font</vt:lpstr>
      <vt:lpstr>Google Sans</vt:lpstr>
      <vt:lpstr>Gotham SSm A</vt:lpstr>
      <vt:lpstr>Helvetica Neue</vt:lpstr>
      <vt:lpstr>Libre Baskerville</vt:lpstr>
      <vt:lpstr>MarkPro</vt:lpstr>
      <vt:lpstr>Montserrat</vt:lpstr>
      <vt:lpstr>museo-sans</vt:lpstr>
      <vt:lpstr>Open Sans</vt:lpstr>
      <vt:lpstr>Poppins-Medium</vt:lpstr>
      <vt:lpstr>Poppins-Regular</vt:lpstr>
      <vt:lpstr>Roboto</vt:lpstr>
      <vt:lpstr>Roboto Bold</vt:lpstr>
      <vt:lpstr>Roboto Slab</vt:lpstr>
      <vt:lpstr>Söhne</vt:lpstr>
      <vt:lpstr>Symbol</vt:lpstr>
      <vt:lpstr>TwitterChirp</vt:lpstr>
      <vt:lpstr>Wingdings</vt:lpstr>
      <vt:lpstr>Work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Fruin</dc:creator>
  <cp:lastModifiedBy>Sean Fruin</cp:lastModifiedBy>
  <cp:revision>133</cp:revision>
  <dcterms:created xsi:type="dcterms:W3CDTF">2022-12-16T05:19:27Z</dcterms:created>
  <dcterms:modified xsi:type="dcterms:W3CDTF">2023-05-31T01:39:18Z</dcterms:modified>
</cp:coreProperties>
</file>